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5"/>
  </p:notesMasterIdLst>
  <p:handoutMasterIdLst>
    <p:handoutMasterId r:id="rId146"/>
  </p:handoutMasterIdLst>
  <p:sldIdLst>
    <p:sldId id="523" r:id="rId2"/>
    <p:sldId id="524" r:id="rId3"/>
    <p:sldId id="347" r:id="rId4"/>
    <p:sldId id="348" r:id="rId5"/>
    <p:sldId id="349" r:id="rId6"/>
    <p:sldId id="350" r:id="rId7"/>
    <p:sldId id="351" r:id="rId8"/>
    <p:sldId id="352" r:id="rId9"/>
    <p:sldId id="353" r:id="rId10"/>
    <p:sldId id="354" r:id="rId11"/>
    <p:sldId id="355" r:id="rId12"/>
    <p:sldId id="356" r:id="rId13"/>
    <p:sldId id="358" r:id="rId14"/>
    <p:sldId id="359" r:id="rId15"/>
    <p:sldId id="357" r:id="rId16"/>
    <p:sldId id="360" r:id="rId17"/>
    <p:sldId id="361" r:id="rId18"/>
    <p:sldId id="364" r:id="rId19"/>
    <p:sldId id="365" r:id="rId20"/>
    <p:sldId id="366" r:id="rId21"/>
    <p:sldId id="367" r:id="rId22"/>
    <p:sldId id="368" r:id="rId23"/>
    <p:sldId id="369" r:id="rId24"/>
    <p:sldId id="370" r:id="rId25"/>
    <p:sldId id="371" r:id="rId26"/>
    <p:sldId id="372" r:id="rId27"/>
    <p:sldId id="373" r:id="rId28"/>
    <p:sldId id="374" r:id="rId29"/>
    <p:sldId id="375" r:id="rId30"/>
    <p:sldId id="376" r:id="rId31"/>
    <p:sldId id="377" r:id="rId32"/>
    <p:sldId id="378" r:id="rId33"/>
    <p:sldId id="379" r:id="rId34"/>
    <p:sldId id="380" r:id="rId35"/>
    <p:sldId id="382" r:id="rId36"/>
    <p:sldId id="381" r:id="rId37"/>
    <p:sldId id="383" r:id="rId38"/>
    <p:sldId id="384" r:id="rId39"/>
    <p:sldId id="385" r:id="rId40"/>
    <p:sldId id="386" r:id="rId41"/>
    <p:sldId id="387" r:id="rId42"/>
    <p:sldId id="388" r:id="rId43"/>
    <p:sldId id="389" r:id="rId44"/>
    <p:sldId id="390" r:id="rId45"/>
    <p:sldId id="391" r:id="rId46"/>
    <p:sldId id="392" r:id="rId47"/>
    <p:sldId id="525" r:id="rId48"/>
    <p:sldId id="428" r:id="rId49"/>
    <p:sldId id="429" r:id="rId50"/>
    <p:sldId id="430" r:id="rId51"/>
    <p:sldId id="431" r:id="rId52"/>
    <p:sldId id="432" r:id="rId53"/>
    <p:sldId id="433" r:id="rId54"/>
    <p:sldId id="434" r:id="rId55"/>
    <p:sldId id="435" r:id="rId56"/>
    <p:sldId id="436" r:id="rId57"/>
    <p:sldId id="437" r:id="rId58"/>
    <p:sldId id="438" r:id="rId59"/>
    <p:sldId id="439" r:id="rId60"/>
    <p:sldId id="440" r:id="rId61"/>
    <p:sldId id="441" r:id="rId62"/>
    <p:sldId id="443" r:id="rId63"/>
    <p:sldId id="444" r:id="rId64"/>
    <p:sldId id="445" r:id="rId65"/>
    <p:sldId id="446" r:id="rId66"/>
    <p:sldId id="447" r:id="rId67"/>
    <p:sldId id="448" r:id="rId68"/>
    <p:sldId id="449" r:id="rId69"/>
    <p:sldId id="450" r:id="rId70"/>
    <p:sldId id="451" r:id="rId71"/>
    <p:sldId id="452" r:id="rId72"/>
    <p:sldId id="453" r:id="rId73"/>
    <p:sldId id="454" r:id="rId74"/>
    <p:sldId id="455" r:id="rId75"/>
    <p:sldId id="526" r:id="rId76"/>
    <p:sldId id="456" r:id="rId77"/>
    <p:sldId id="457" r:id="rId78"/>
    <p:sldId id="458" r:id="rId79"/>
    <p:sldId id="459" r:id="rId80"/>
    <p:sldId id="460" r:id="rId81"/>
    <p:sldId id="461" r:id="rId82"/>
    <p:sldId id="462" r:id="rId83"/>
    <p:sldId id="463" r:id="rId84"/>
    <p:sldId id="464" r:id="rId85"/>
    <p:sldId id="465" r:id="rId86"/>
    <p:sldId id="466" r:id="rId87"/>
    <p:sldId id="467" r:id="rId88"/>
    <p:sldId id="468" r:id="rId89"/>
    <p:sldId id="469" r:id="rId90"/>
    <p:sldId id="470" r:id="rId91"/>
    <p:sldId id="471" r:id="rId92"/>
    <p:sldId id="472" r:id="rId93"/>
    <p:sldId id="473" r:id="rId94"/>
    <p:sldId id="474" r:id="rId95"/>
    <p:sldId id="475" r:id="rId96"/>
    <p:sldId id="476" r:id="rId97"/>
    <p:sldId id="477" r:id="rId98"/>
    <p:sldId id="478" r:id="rId99"/>
    <p:sldId id="479" r:id="rId100"/>
    <p:sldId id="480" r:id="rId101"/>
    <p:sldId id="481" r:id="rId102"/>
    <p:sldId id="482" r:id="rId103"/>
    <p:sldId id="483" r:id="rId104"/>
    <p:sldId id="484" r:id="rId105"/>
    <p:sldId id="485" r:id="rId106"/>
    <p:sldId id="486" r:id="rId107"/>
    <p:sldId id="487" r:id="rId108"/>
    <p:sldId id="488" r:id="rId109"/>
    <p:sldId id="489" r:id="rId110"/>
    <p:sldId id="490" r:id="rId111"/>
    <p:sldId id="491" r:id="rId112"/>
    <p:sldId id="492" r:id="rId113"/>
    <p:sldId id="493" r:id="rId114"/>
    <p:sldId id="494" r:id="rId115"/>
    <p:sldId id="527" r:id="rId116"/>
    <p:sldId id="495" r:id="rId117"/>
    <p:sldId id="496" r:id="rId118"/>
    <p:sldId id="497" r:id="rId119"/>
    <p:sldId id="498" r:id="rId120"/>
    <p:sldId id="499" r:id="rId121"/>
    <p:sldId id="500" r:id="rId122"/>
    <p:sldId id="501" r:id="rId123"/>
    <p:sldId id="502" r:id="rId124"/>
    <p:sldId id="503" r:id="rId125"/>
    <p:sldId id="504" r:id="rId126"/>
    <p:sldId id="505" r:id="rId127"/>
    <p:sldId id="506" r:id="rId128"/>
    <p:sldId id="507" r:id="rId129"/>
    <p:sldId id="508" r:id="rId130"/>
    <p:sldId id="509" r:id="rId131"/>
    <p:sldId id="510" r:id="rId132"/>
    <p:sldId id="511" r:id="rId133"/>
    <p:sldId id="512" r:id="rId134"/>
    <p:sldId id="513" r:id="rId135"/>
    <p:sldId id="514" r:id="rId136"/>
    <p:sldId id="515" r:id="rId137"/>
    <p:sldId id="516" r:id="rId138"/>
    <p:sldId id="517" r:id="rId139"/>
    <p:sldId id="518" r:id="rId140"/>
    <p:sldId id="519" r:id="rId141"/>
    <p:sldId id="520" r:id="rId142"/>
    <p:sldId id="521" r:id="rId143"/>
    <p:sldId id="522" r:id="rId144"/>
  </p:sldIdLst>
  <p:sldSz cx="9144000" cy="6858000" type="screen4x3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맑은 고딕" panose="020B0503020000020004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pos="15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8BCD"/>
    <a:srgbClr val="0E6EB8"/>
    <a:srgbClr val="E4B902"/>
    <a:srgbClr val="97C25E"/>
    <a:srgbClr val="E25645"/>
    <a:srgbClr val="539F7B"/>
    <a:srgbClr val="539F71"/>
    <a:srgbClr val="4DA2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504" autoAdjust="0"/>
    <p:restoredTop sz="95046" autoAdjust="0"/>
  </p:normalViewPr>
  <p:slideViewPr>
    <p:cSldViewPr showGuides="1">
      <p:cViewPr varScale="1">
        <p:scale>
          <a:sx n="112" d="100"/>
          <a:sy n="112" d="100"/>
        </p:scale>
        <p:origin x="870" y="96"/>
      </p:cViewPr>
      <p:guideLst>
        <p:guide orient="horz" pos="119"/>
        <p:guide pos="1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2" d="100"/>
        <a:sy n="8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75CE88B-65C1-49CF-8E08-8F6AE40094A0}" type="datetimeFigureOut">
              <a:rPr lang="ko-KR" altLang="en-US"/>
              <a:pPr>
                <a:defRPr/>
              </a:pPr>
              <a:t>2021-11-09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5828B05-0278-4D9A-8507-51A5C0A0828E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9070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1E70E804-8F35-4FA0-869C-5659E1107C45}" type="datetimeFigureOut">
              <a:rPr lang="ko-KR" altLang="en-US"/>
              <a:pPr>
                <a:defRPr/>
              </a:pPr>
              <a:t>2021-11-09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36F6AA9E-6826-4F6D-BDF4-FAE469BCE42A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7804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1891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3686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73FE1818-771B-481C-A628-7BF0ADACAFB4}" type="slidenum">
              <a:rPr lang="ko-KR" altLang="en-US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5867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389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D560BD0A-E309-4C34-B480-623EE9555276}" type="slidenum">
              <a:rPr lang="ko-KR" altLang="en-US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471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09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CBF9B1C7-A786-4828-8217-56FB1A7A8F1D}" type="slidenum">
              <a:rPr lang="ko-KR" altLang="en-US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29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301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9625F039-BAC5-4431-85C3-822F08E69BBD}" type="slidenum">
              <a:rPr lang="ko-KR" altLang="en-US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7280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506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3D5A050-74F4-4CC2-8C84-8CCFADA7E020}" type="slidenum">
              <a:rPr lang="ko-KR" altLang="en-US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1200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710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8194948-4298-4061-AE5A-32BBE0AB2064}" type="slidenum">
              <a:rPr lang="ko-KR" altLang="en-US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159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915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9C2E410B-FA88-4DDF-B3FE-52AAAC771FCC}" type="slidenum">
              <a:rPr lang="ko-KR" altLang="en-US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6202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5120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5D32BAAE-EAF8-4545-A8F4-42E85B947F5E}" type="slidenum">
              <a:rPr lang="ko-KR" altLang="en-US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5427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5325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EF49931B-305D-4675-B9E6-B71AC8F844E0}" type="slidenum">
              <a:rPr lang="ko-KR" altLang="en-US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0968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5530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50A64707-3D1D-4011-8ED8-BCA9D4377D7B}" type="slidenum">
              <a:rPr lang="ko-KR" altLang="en-US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878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0091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5734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D8F26C7C-58D0-4F7F-A0A2-466A8AF738E2}" type="slidenum">
              <a:rPr lang="ko-KR" altLang="en-US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950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5939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22CF06A5-991C-48CB-8C18-14FB650142C3}" type="slidenum">
              <a:rPr lang="ko-KR" altLang="en-US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163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6144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BCC290E8-F9DE-4577-A30E-6AB876D45D5C}" type="slidenum">
              <a:rPr lang="ko-KR" altLang="en-US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7927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6349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D6C41425-4ECB-4C7A-81A6-CF4010BEA1A6}" type="slidenum">
              <a:rPr lang="ko-KR" altLang="en-US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009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6554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0E70451-1DE8-4FAD-8614-7EB760CED2B8}" type="slidenum">
              <a:rPr lang="ko-KR" altLang="en-US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1186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675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0D92AFB-02E1-47F2-AFB2-9261A3D54E62}" type="slidenum">
              <a:rPr lang="ko-KR" altLang="en-US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0022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6963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EB9731D6-E409-4FB0-A627-0DE46BBFD47C}" type="slidenum">
              <a:rPr lang="ko-KR" altLang="en-US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0997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7168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40FBE8E3-4059-4C28-B2AB-F5DE5DD8CD2D}" type="slidenum">
              <a:rPr lang="ko-KR" altLang="en-US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2957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737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DAFDC5B-0974-4B5A-9354-8369F2F472F4}" type="slidenum">
              <a:rPr lang="ko-KR" altLang="en-US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9068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757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DAB09358-6D6C-43D5-8DF1-5FB36641E7EB}" type="slidenum">
              <a:rPr lang="ko-KR" altLang="en-US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0052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2253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E56BE874-34E3-469A-B4CC-CBB8B324D6B3}" type="slidenum">
              <a:rPr lang="ko-KR" altLang="en-US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5827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778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D1231C5-85F1-46DE-8C2A-A84212A18CC7}" type="slidenum">
              <a:rPr lang="ko-KR" altLang="en-US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6128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7987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6BB02F66-4D27-4CC1-88E9-CCF488C354F8}" type="slidenum">
              <a:rPr lang="ko-KR" altLang="en-US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023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8192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89F4A820-0859-4727-8083-4E6CE0500BE4}" type="slidenum">
              <a:rPr lang="ko-KR" altLang="en-US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1453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8397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5F1FD26-349F-4A40-84CB-3C6977ADDE11}" type="slidenum">
              <a:rPr lang="ko-KR" altLang="en-US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8854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8602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044E5D5C-BAE0-47C2-B2CB-CBAD4B259115}" type="slidenum">
              <a:rPr lang="ko-KR" altLang="en-US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8999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8806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ADDBAA97-BDCA-4A5C-8D08-93695E2CBD2F}" type="slidenum">
              <a:rPr lang="ko-KR" altLang="en-US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2925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9011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930F9172-3587-4456-B7DC-A2E451E79653}" type="slidenum">
              <a:rPr lang="ko-KR" altLang="en-US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4435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921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09ABB664-552B-4FD5-A52C-9DDB0FFBDBC6}" type="slidenum">
              <a:rPr lang="ko-KR" altLang="en-US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6696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9421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5953615C-92DC-4B72-BA1E-A4B126A6F59A}" type="slidenum">
              <a:rPr lang="ko-KR" altLang="en-US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1911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7469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F37A2173-6123-4027-9F4B-85EA715C80FC}" type="slidenum">
              <a:rPr lang="ko-KR" altLang="en-US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9740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83716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77865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F6AA9E-6826-4F6D-BDF4-FAE469BCE42A}" type="slidenum">
              <a:rPr lang="ko-KR" altLang="en-US" smtClean="0"/>
              <a:pPr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169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2662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595C4A6C-0107-4B9B-9BB1-C0C37E2F8DF9}" type="slidenum">
              <a:rPr lang="ko-KR" altLang="en-US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375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2867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08740422-4685-48B7-BD36-C748157D1A8A}" type="slidenum">
              <a:rPr lang="ko-KR" altLang="en-US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15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3072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C76B9155-04C1-4726-84DF-7312D37F02E5}" type="slidenum">
              <a:rPr lang="ko-KR" altLang="en-US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57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3277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3FBEF123-C8B2-47F1-BEFD-FD57F5337B3F}" type="slidenum">
              <a:rPr lang="ko-KR" altLang="en-US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467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3482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fld id="{B0BB1DF8-2666-43F4-9BB5-183948F7316D}" type="slidenum">
              <a:rPr lang="ko-KR" altLang="en-US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095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282575"/>
            <a:ext cx="2160587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2981325"/>
            <a:ext cx="7010400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 userDrawn="1"/>
        </p:nvSpPr>
        <p:spPr>
          <a:xfrm>
            <a:off x="0" y="4854575"/>
            <a:ext cx="9144000" cy="2003425"/>
          </a:xfrm>
          <a:prstGeom prst="rect">
            <a:avLst/>
          </a:prstGeom>
          <a:solidFill>
            <a:srgbClr val="E4B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6" name="그림 9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365125"/>
            <a:ext cx="11588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316360" y="5265122"/>
            <a:ext cx="8229600" cy="1332230"/>
          </a:xfrm>
          <a:ln>
            <a:noFill/>
          </a:ln>
        </p:spPr>
        <p:txBody>
          <a:bodyPr/>
          <a:lstStyle>
            <a:lvl1pPr algn="l">
              <a:defRPr sz="4000" b="1">
                <a:solidFill>
                  <a:schemeClr val="tx1"/>
                </a:solidFill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0930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20738" y="4100513"/>
            <a:ext cx="7423150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dirty="0">
                <a:ea typeface="맑은 고딕" pitchFamily="50" charset="-127"/>
              </a:rPr>
              <a:t>[</a:t>
            </a:r>
            <a:r>
              <a:rPr kumimoji="0" lang="ko-KR" altLang="en-US" sz="16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200" dirty="0" err="1">
                <a:ea typeface="맑은 고딕" pitchFamily="50" charset="-127"/>
              </a:rPr>
              <a:t>한빛아카데미㈜에</a:t>
            </a:r>
            <a:r>
              <a:rPr kumimoji="0" lang="ko-KR" altLang="en-US" sz="1200" dirty="0">
                <a:ea typeface="맑은 고딕" pitchFamily="50" charset="-127"/>
              </a:rPr>
              <a:t> 있습니다</a:t>
            </a:r>
            <a:r>
              <a:rPr kumimoji="0" lang="en-US" altLang="ko-KR" sz="1200" dirty="0">
                <a:ea typeface="맑은 고딕" pitchFamily="50" charset="-127"/>
              </a:rPr>
              <a:t>.</a:t>
            </a:r>
            <a:r>
              <a:rPr kumimoji="0" lang="ko-KR" altLang="en-US" sz="120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200" dirty="0">
              <a:solidFill>
                <a:srgbClr val="222222"/>
              </a:solidFill>
              <a:ea typeface="맑은 고딕" pitchFamily="50" charset="-127"/>
            </a:endParaRPr>
          </a:p>
          <a:p>
            <a:pPr marL="171450" indent="-17145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200" u="sng" dirty="0">
                <a:solidFill>
                  <a:srgbClr val="222222"/>
                </a:solidFill>
                <a:ea typeface="맑은 고딕" pitchFamily="50" charset="-127"/>
              </a:rPr>
              <a:t>조에 의거하여 처벌을 받을 수 있습니다</a:t>
            </a:r>
            <a:r>
              <a:rPr kumimoji="0" lang="en-US" altLang="ko-KR" sz="120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</p:txBody>
      </p:sp>
      <p:sp>
        <p:nvSpPr>
          <p:cNvPr id="3" name="모서리가 둥근 직사각형 5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16310"/>
            </a:avLst>
          </a:prstGeom>
          <a:noFill/>
          <a:ln w="38100">
            <a:solidFill>
              <a:srgbClr val="E4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4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2205038"/>
            <a:ext cx="7199313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8460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5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16310"/>
            </a:avLst>
          </a:prstGeom>
          <a:noFill/>
          <a:ln w="38100">
            <a:solidFill>
              <a:srgbClr val="E4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TextBox 9"/>
          <p:cNvSpPr txBox="1"/>
          <p:nvPr userDrawn="1"/>
        </p:nvSpPr>
        <p:spPr>
          <a:xfrm>
            <a:off x="89540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895400" y="1844824"/>
            <a:ext cx="7408019" cy="4104456"/>
          </a:xfrm>
        </p:spPr>
        <p:txBody>
          <a:bodyPr/>
          <a:lstStyle>
            <a:lvl1pPr marL="0" indent="0">
              <a:lnSpc>
                <a:spcPct val="150000"/>
              </a:lnSpc>
              <a:buFont typeface="+mj-lt"/>
              <a:buNone/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4622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5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16310"/>
            </a:avLst>
          </a:prstGeom>
          <a:noFill/>
          <a:ln w="38100">
            <a:solidFill>
              <a:srgbClr val="E4B9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" name="TextBox 9"/>
          <p:cNvSpPr txBox="1"/>
          <p:nvPr userDrawn="1"/>
        </p:nvSpPr>
        <p:spPr>
          <a:xfrm>
            <a:off x="89540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895400" y="1844824"/>
            <a:ext cx="7408019" cy="4104456"/>
          </a:xfrm>
        </p:spPr>
        <p:txBody>
          <a:bodyPr/>
          <a:lstStyle>
            <a:lvl1pPr marL="0" indent="0">
              <a:lnSpc>
                <a:spcPct val="150000"/>
              </a:lnSpc>
              <a:buFont typeface="+mj-lt"/>
              <a:buNone/>
              <a:defRPr sz="2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1687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>
            <a:cxnSpLocks/>
          </p:cNvCxnSpPr>
          <p:nvPr userDrawn="1"/>
        </p:nvCxnSpPr>
        <p:spPr>
          <a:xfrm>
            <a:off x="0" y="831850"/>
            <a:ext cx="9144000" cy="0"/>
          </a:xfrm>
          <a:prstGeom prst="line">
            <a:avLst/>
          </a:prstGeom>
          <a:ln w="76200">
            <a:solidFill>
              <a:srgbClr val="E4B90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0825" y="104244"/>
            <a:ext cx="7560840" cy="548680"/>
          </a:xfrm>
        </p:spPr>
        <p:txBody>
          <a:bodyPr/>
          <a:lstStyle>
            <a:lvl1pPr algn="l">
              <a:defRPr sz="2400" b="1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295970" y="1010777"/>
            <a:ext cx="8641655" cy="5472608"/>
          </a:xfrm>
        </p:spPr>
        <p:txBody>
          <a:bodyPr/>
          <a:lstStyle>
            <a:lvl1pPr marL="266700" indent="-2667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itchFamily="2" charset="2"/>
              <a:buChar char="n"/>
              <a:defRPr sz="2000" b="1">
                <a:latin typeface="+mn-ea"/>
                <a:ea typeface="+mn-ea"/>
              </a:defRPr>
            </a:lvl1pPr>
            <a:lvl2pPr marL="447675" indent="-180975">
              <a:lnSpc>
                <a:spcPct val="100000"/>
              </a:lnSpc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1800"/>
            </a:lvl2pPr>
            <a:lvl3pPr marL="628650" indent="-180975">
              <a:lnSpc>
                <a:spcPct val="100000"/>
              </a:lnSpc>
              <a:spcAft>
                <a:spcPts val="300"/>
              </a:spcAft>
              <a:buClr>
                <a:schemeClr val="tx1"/>
              </a:buClr>
              <a:defRPr sz="1600"/>
            </a:lvl3pPr>
            <a:lvl4pPr marL="809625" indent="-180975">
              <a:lnSpc>
                <a:spcPct val="100000"/>
              </a:lnSpc>
              <a:spcAft>
                <a:spcPts val="300"/>
              </a:spcAft>
              <a:buSzPct val="96000"/>
              <a:defRPr sz="1100"/>
            </a:lvl4pPr>
            <a:lvl5pPr marL="990600" indent="-180975">
              <a:lnSpc>
                <a:spcPct val="100000"/>
              </a:lnSpc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슬라이드 번호 개체 틀 9"/>
          <p:cNvSpPr>
            <a:spLocks noGrp="1"/>
          </p:cNvSpPr>
          <p:nvPr>
            <p:ph type="sldNum" sz="quarter" idx="10"/>
          </p:nvPr>
        </p:nvSpPr>
        <p:spPr>
          <a:xfrm>
            <a:off x="8101013" y="6503988"/>
            <a:ext cx="836612" cy="354012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Page </a:t>
            </a:r>
            <a:fld id="{0991D24A-1758-42F6-AAC2-B89996F4D6BA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08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마스터 부제목 스타일 편집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B652-0872-49EE-9D81-2F294FBF6F46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926844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anose="020B0503020000020004" pitchFamily="50" charset="-127"/>
              </a:defRPr>
            </a:lvl1pPr>
          </a:lstStyle>
          <a:p>
            <a:fld id="{28110840-52C2-4289-928B-C8F04A0CE0CD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91" r:id="rId1"/>
    <p:sldLayoutId id="2147484792" r:id="rId2"/>
    <p:sldLayoutId id="2147484793" r:id="rId3"/>
    <p:sldLayoutId id="2147484794" r:id="rId4"/>
    <p:sldLayoutId id="2147484795" r:id="rId5"/>
    <p:sldLayoutId id="2147484796" r:id="rId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Blip>
          <a:blip r:embed="rId8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jpe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 smtClean="0"/>
              <a:t>Machine Learning </a:t>
            </a:r>
            <a:br>
              <a:rPr lang="en-US" dirty="0" smtClean="0"/>
            </a:br>
            <a:r>
              <a:rPr lang="en-US" dirty="0" smtClean="0"/>
              <a:t>Application-1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" dirty="0"/>
              <a:t>Byunggeor Moon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61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[</a:t>
            </a:r>
            <a:r>
              <a:rPr lang="ko-KR" altLang="en-US" smtClean="0"/>
              <a:t>기술 통계 분석 </a:t>
            </a:r>
            <a:r>
              <a:rPr lang="en-US" altLang="ko-KR" smtClean="0"/>
              <a:t>+ </a:t>
            </a:r>
            <a:r>
              <a:rPr lang="ko-KR" altLang="en-US" smtClean="0"/>
              <a:t>그래프</a:t>
            </a:r>
            <a:r>
              <a:rPr lang="en-US" altLang="ko-KR" smtClean="0"/>
              <a:t>] </a:t>
            </a:r>
            <a:r>
              <a:rPr lang="ko-KR" altLang="en-US" smtClean="0"/>
              <a:t>와인 품질 예측하기</a:t>
            </a:r>
          </a:p>
        </p:txBody>
      </p:sp>
      <p:sp>
        <p:nvSpPr>
          <p:cNvPr id="20483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59790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준비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ko-KR" altLang="en-US" dirty="0"/>
              <a:t>데이터 병합하기 </a:t>
            </a: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r>
              <a:rPr lang="ko-KR" altLang="en-US" dirty="0"/>
              <a:t>레드 와인과 화이트 와인 파일 합치기</a:t>
            </a: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912813" y="2349500"/>
            <a:ext cx="4994275" cy="36718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내용 개체 틀 2"/>
          <p:cNvSpPr txBox="1">
            <a:spLocks/>
          </p:cNvSpPr>
          <p:nvPr/>
        </p:nvSpPr>
        <p:spPr bwMode="auto">
          <a:xfrm>
            <a:off x="684213" y="2349500"/>
            <a:ext cx="5400675" cy="367188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00" dirty="0"/>
              <a:t>01   &gt;&gt;&gt; red_df.head()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00" dirty="0">
                <a:solidFill>
                  <a:srgbClr val="258BCD"/>
                </a:solidFill>
              </a:rPr>
              <a:t>      fixed acidity  volatile acidity   citric acid</a:t>
            </a:r>
            <a:r>
              <a:rPr lang="es-ES" altLang="ko-KR" sz="600" dirty="0">
                <a:solidFill>
                  <a:srgbClr val="258BCD"/>
                </a:solidFill>
              </a:rPr>
              <a:t> </a:t>
            </a:r>
            <a:r>
              <a:rPr lang="es-ES" altLang="ko-KR" sz="1000" dirty="0">
                <a:solidFill>
                  <a:srgbClr val="258BCD"/>
                </a:solidFill>
              </a:rPr>
              <a:t> ...   sulphates   alcohol   quality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00" dirty="0">
                <a:solidFill>
                  <a:schemeClr val="accent5">
                    <a:lumMod val="75000"/>
                  </a:schemeClr>
                </a:solidFill>
              </a:rPr>
              <a:t>    0       7.4                0.70            0.00     ...      0.56          9.4        5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00" dirty="0">
                <a:solidFill>
                  <a:schemeClr val="accent5">
                    <a:lumMod val="75000"/>
                  </a:schemeClr>
                </a:solidFill>
              </a:rPr>
              <a:t>    1       7.8                0.88            0.00     ...      0.68          9.8        5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00" dirty="0">
                <a:solidFill>
                  <a:schemeClr val="accent5">
                    <a:lumMod val="75000"/>
                  </a:schemeClr>
                </a:solidFill>
              </a:rPr>
              <a:t>    2       7.8                0.76            0.04     ...      0.65          9.8        5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00" dirty="0">
                <a:solidFill>
                  <a:schemeClr val="accent5">
                    <a:lumMod val="75000"/>
                  </a:schemeClr>
                </a:solidFill>
              </a:rPr>
              <a:t>    3      11.2       </a:t>
            </a:r>
            <a:r>
              <a:rPr lang="es-ES" altLang="ko-KR" sz="900" dirty="0">
                <a:solidFill>
                  <a:schemeClr val="accent5">
                    <a:lumMod val="75000"/>
                  </a:schemeClr>
                </a:solidFill>
              </a:rPr>
              <a:t>     </a:t>
            </a:r>
            <a:r>
              <a:rPr lang="es-ES" altLang="ko-KR" sz="1000" dirty="0">
                <a:solidFill>
                  <a:schemeClr val="accent5">
                    <a:lumMod val="75000"/>
                  </a:schemeClr>
                </a:solidFill>
              </a:rPr>
              <a:t>    0.28            0.56     ...      0.58          9.8        6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00" dirty="0">
                <a:solidFill>
                  <a:schemeClr val="accent5">
                    <a:lumMod val="75000"/>
                  </a:schemeClr>
                </a:solidFill>
              </a:rPr>
              <a:t>    4       7.4                0.70            0.00     ...      0.56          9.4        5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endParaRPr lang="es-ES" altLang="ko-KR" sz="1000" dirty="0">
              <a:solidFill>
                <a:schemeClr val="accent5">
                  <a:lumMod val="75000"/>
                </a:schemeClr>
              </a:solidFill>
            </a:endParaRP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00" dirty="0">
                <a:solidFill>
                  <a:schemeClr val="accent5">
                    <a:lumMod val="75000"/>
                  </a:schemeClr>
                </a:solidFill>
              </a:rPr>
              <a:t>[5 rows x 12 columns]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00" dirty="0"/>
              <a:t>02 &gt;&gt;&gt; red_df.insert(0, column = 'type', value = 'red')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00" dirty="0"/>
              <a:t>03 &gt;&gt;&gt; red_df.head()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00" dirty="0">
                <a:solidFill>
                  <a:srgbClr val="258BCD"/>
                </a:solidFill>
              </a:rPr>
              <a:t>        type     fixed acidity     volatile acidity   ...   sulphates   alcohol   quality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00" dirty="0">
                <a:solidFill>
                  <a:srgbClr val="258BCD"/>
                </a:solidFill>
              </a:rPr>
              <a:t>    0    red          7.4                    0.70         ...       0.56         9.4         5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00" dirty="0">
                <a:solidFill>
                  <a:srgbClr val="258BCD"/>
                </a:solidFill>
              </a:rPr>
              <a:t>    1    red          7.8                    0.88         ...       0.68         9.8         5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00" dirty="0">
                <a:solidFill>
                  <a:srgbClr val="258BCD"/>
                </a:solidFill>
              </a:rPr>
              <a:t>    2    red          7.8                    0.76         ...       0.65         9.8         5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00" dirty="0">
                <a:solidFill>
                  <a:srgbClr val="258BCD"/>
                </a:solidFill>
              </a:rPr>
              <a:t>    3    red          11.2      </a:t>
            </a:r>
            <a:r>
              <a:rPr lang="es-ES" altLang="ko-KR" sz="900" dirty="0">
                <a:solidFill>
                  <a:srgbClr val="258BCD"/>
                </a:solidFill>
              </a:rPr>
              <a:t>       </a:t>
            </a:r>
            <a:r>
              <a:rPr lang="es-ES" altLang="ko-KR" sz="1000" dirty="0">
                <a:solidFill>
                  <a:srgbClr val="258BCD"/>
                </a:solidFill>
              </a:rPr>
              <a:t>      0.28         ...       0.58         9.8         6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00" dirty="0">
                <a:solidFill>
                  <a:srgbClr val="258BCD"/>
                </a:solidFill>
              </a:rPr>
              <a:t>    4    red          7.4                    0.70         ...       0.56         9.4         5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1000" dirty="0">
                <a:solidFill>
                  <a:srgbClr val="258BCD"/>
                </a:solidFill>
              </a:rPr>
              <a:t>    [5 rows x 13 columns]</a:t>
            </a:r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1000" dirty="0"/>
              <a:t>04 &gt;&gt;&gt; </a:t>
            </a:r>
            <a:r>
              <a:rPr kumimoji="0" lang="en-US" altLang="ko-KR" sz="1000" dirty="0" err="1"/>
              <a:t>red_df.shape</a:t>
            </a:r>
            <a:endParaRPr kumimoji="0" lang="en-US" altLang="ko-KR" sz="1000" dirty="0"/>
          </a:p>
          <a:p>
            <a:pPr marL="266700" lvl="1" indent="0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kumimoji="0" lang="en-US" altLang="ko-KR" sz="1000" dirty="0">
                <a:solidFill>
                  <a:schemeClr val="accent5">
                    <a:lumMod val="75000"/>
                  </a:schemeClr>
                </a:solidFill>
              </a:rPr>
              <a:t>    (1599, 13)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569325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02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1800" smtClean="0"/>
              <a:t>[</a:t>
            </a:r>
            <a:r>
              <a:rPr lang="ko-KR" altLang="en-US" sz="1800" smtClean="0"/>
              <a:t>결정 트리 분석 </a:t>
            </a:r>
            <a:r>
              <a:rPr lang="en-US" altLang="ko-KR" sz="1800" smtClean="0"/>
              <a:t>+ </a:t>
            </a:r>
            <a:r>
              <a:rPr lang="ko-KR" altLang="en-US" sz="1800" smtClean="0"/>
              <a:t>산점도</a:t>
            </a:r>
            <a:r>
              <a:rPr lang="en-US" altLang="ko-KR" sz="1800" smtClean="0"/>
              <a:t>/</a:t>
            </a:r>
            <a:r>
              <a:rPr lang="ko-KR" altLang="en-US" sz="1800" smtClean="0"/>
              <a:t>선형 회귀 그래프</a:t>
            </a:r>
            <a:r>
              <a:rPr lang="en-US" altLang="ko-KR" sz="1800" smtClean="0"/>
              <a:t>] </a:t>
            </a:r>
            <a:r>
              <a:rPr lang="ko-KR" altLang="en-US" sz="1800" smtClean="0"/>
              <a:t>센서 데이터로 움직임 분류하기</a:t>
            </a:r>
            <a:endParaRPr lang="ko-KR" altLang="en-US" sz="2000" smtClean="0"/>
          </a:p>
        </p:txBody>
      </p:sp>
      <p:sp>
        <p:nvSpPr>
          <p:cNvPr id="37891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69338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탐색</a:t>
            </a:r>
            <a:endParaRPr lang="en-US" altLang="ko-KR" dirty="0"/>
          </a:p>
          <a:p>
            <a:pPr lvl="1">
              <a:defRPr/>
            </a:pPr>
            <a:r>
              <a:rPr lang="ko-KR" altLang="en-US" dirty="0" err="1"/>
              <a:t>훈련용과</a:t>
            </a:r>
            <a:r>
              <a:rPr lang="ko-KR" altLang="en-US" dirty="0"/>
              <a:t> 테스트용 </a:t>
            </a:r>
            <a:r>
              <a:rPr lang="ko-KR" altLang="en-US" dirty="0" err="1"/>
              <a:t>데이터셋</a:t>
            </a:r>
            <a:r>
              <a:rPr lang="ko-KR" altLang="en-US" dirty="0"/>
              <a:t> 확인하기</a:t>
            </a: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r>
              <a:rPr lang="en-US" altLang="ko-KR" dirty="0" err="1"/>
              <a:t>X_train</a:t>
            </a:r>
            <a:r>
              <a:rPr lang="en-US" altLang="ko-KR" dirty="0"/>
              <a:t>, </a:t>
            </a:r>
            <a:r>
              <a:rPr lang="en-US" altLang="ko-KR" dirty="0" err="1"/>
              <a:t>X_test</a:t>
            </a:r>
            <a:r>
              <a:rPr lang="en-US" altLang="ko-KR" dirty="0"/>
              <a:t>, </a:t>
            </a:r>
            <a:r>
              <a:rPr lang="en-US" altLang="ko-KR" dirty="0" err="1"/>
              <a:t>Y_train</a:t>
            </a:r>
            <a:r>
              <a:rPr lang="en-US" altLang="ko-KR" dirty="0"/>
              <a:t>, </a:t>
            </a:r>
            <a:r>
              <a:rPr lang="en-US" altLang="ko-KR" dirty="0" err="1"/>
              <a:t>Y_test</a:t>
            </a:r>
            <a:r>
              <a:rPr lang="en-US" altLang="ko-KR" dirty="0"/>
              <a:t> </a:t>
            </a:r>
            <a:r>
              <a:rPr lang="ko-KR" altLang="en-US" dirty="0"/>
              <a:t>데이터 파일도 분석에 사용할 수 있도록 준비</a:t>
            </a: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sz="700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In [7]~[8]</a:t>
            </a:r>
            <a:r>
              <a:rPr lang="en-US" altLang="ko-KR" dirty="0">
                <a:ea typeface="굴림" panose="020B0600000101010101" pitchFamily="50" charset="-127"/>
              </a:rPr>
              <a:t>:</a:t>
            </a: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 </a:t>
            </a:r>
            <a:r>
              <a:rPr lang="en-US" altLang="ko-KR" dirty="0"/>
              <a:t>train </a:t>
            </a:r>
            <a:r>
              <a:rPr lang="ko-KR" altLang="en-US" dirty="0"/>
              <a:t>폴더와 </a:t>
            </a:r>
            <a:r>
              <a:rPr lang="en-US" altLang="ko-KR" dirty="0"/>
              <a:t>test </a:t>
            </a:r>
            <a:r>
              <a:rPr lang="ko-KR" altLang="en-US" dirty="0"/>
              <a:t>폴더에는 훈련용 </a:t>
            </a:r>
            <a:r>
              <a:rPr lang="en-US" altLang="ko-KR" dirty="0"/>
              <a:t>X/Y </a:t>
            </a:r>
            <a:r>
              <a:rPr lang="ko-KR" altLang="en-US" dirty="0"/>
              <a:t>데이터와 테스트용 </a:t>
            </a:r>
            <a:r>
              <a:rPr lang="en-US" altLang="ko-KR" dirty="0"/>
              <a:t>X/Y </a:t>
            </a:r>
            <a:r>
              <a:rPr lang="ko-KR" altLang="en-US" dirty="0"/>
              <a:t>데이터가 </a:t>
            </a:r>
            <a:r>
              <a:rPr lang="en-US" altLang="ko-KR" dirty="0"/>
              <a:t>txt </a:t>
            </a:r>
            <a:r>
              <a:rPr lang="ko-KR" altLang="en-US" dirty="0"/>
              <a:t>파일로 들어 있음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/>
              <a:t>             </a:t>
            </a:r>
            <a:r>
              <a:rPr lang="ko-KR" altLang="en-US" dirty="0"/>
              <a:t>파일을 읽어서 저장하고 크기를 확인하면</a:t>
            </a:r>
            <a:r>
              <a:rPr lang="en-US" altLang="ko-KR" sz="800" dirty="0" err="1">
                <a:solidFill>
                  <a:srgbClr val="258BCD"/>
                </a:solidFill>
              </a:rPr>
              <a:t>X_train.shape</a:t>
            </a:r>
            <a:r>
              <a:rPr lang="en-US" altLang="ko-KR" sz="800" dirty="0">
                <a:solidFill>
                  <a:srgbClr val="258BCD"/>
                </a:solidFill>
              </a:rPr>
              <a:t>, </a:t>
            </a:r>
            <a:r>
              <a:rPr lang="en-US" altLang="ko-KR" sz="800" dirty="0" err="1">
                <a:solidFill>
                  <a:srgbClr val="258BCD"/>
                </a:solidFill>
              </a:rPr>
              <a:t>Y_train.shape</a:t>
            </a:r>
            <a:r>
              <a:rPr lang="en-US" altLang="ko-KR" sz="800" dirty="0">
                <a:solidFill>
                  <a:srgbClr val="258BCD"/>
                </a:solidFill>
              </a:rPr>
              <a:t>, </a:t>
            </a:r>
            <a:r>
              <a:rPr lang="en-US" altLang="ko-KR" sz="800" dirty="0" err="1">
                <a:solidFill>
                  <a:srgbClr val="258BCD"/>
                </a:solidFill>
              </a:rPr>
              <a:t>X_test</a:t>
            </a:r>
            <a:r>
              <a:rPr lang="en-US" altLang="ko-KR" sz="800" dirty="0">
                <a:solidFill>
                  <a:srgbClr val="258BCD"/>
                </a:solidFill>
              </a:rPr>
              <a:t>. shape, Y_test.shape </a:t>
            </a:r>
            <a:r>
              <a:rPr lang="ko-KR" altLang="en-US" dirty="0"/>
              <a:t>훈련용 데이터는 </a:t>
            </a:r>
            <a:r>
              <a:rPr lang="en-US" altLang="ko-KR" dirty="0"/>
              <a:t>7,352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/>
              <a:t>             </a:t>
            </a:r>
            <a:r>
              <a:rPr lang="ko-KR" altLang="en-US" dirty="0"/>
              <a:t>테스트용 데이터는 </a:t>
            </a:r>
            <a:r>
              <a:rPr lang="en-US" altLang="ko-KR" dirty="0"/>
              <a:t>2,947</a:t>
            </a:r>
            <a:r>
              <a:rPr lang="ko-KR" altLang="en-US" dirty="0"/>
              <a:t>개로 구성된 것을 확인 가능</a:t>
            </a:r>
            <a:endParaRPr lang="en-US" altLang="ko-KR" dirty="0">
              <a:latin typeface="+mn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403350" y="2276475"/>
          <a:ext cx="5851525" cy="3243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010"/>
                <a:gridCol w="5167515"/>
              </a:tblGrid>
              <a:tr h="201507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[7]:</a:t>
                      </a:r>
                    </a:p>
                  </a:txBody>
                  <a:tcPr marL="89278" marR="89278" marT="44639" marB="4463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X_train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pd.read_csv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('./11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장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_data/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UCI_HAR_Dataset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UCI_HAR_Dataset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                            train/X_train.txt',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sep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='\s+', names = feature_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                           name, engine = 'python')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X_test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pd.read_csv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('./11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장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_data/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UCI_HAR_Dataset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UCI_HAR_Dataset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                           test/X_test.txt',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sep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='\s+', names = feature_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                           name, engine = 'python')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Y_train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pd.read_csv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('./11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장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_data/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UCI_HAR_Dataset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UCI_HAR_Dataset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                           train/y_train.txt',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sep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='\s+', header = None,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                           names = ['action'], engine = 'python')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Y_test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pd.read_csv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('./11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장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_data/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UCI_HAR_Dataset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UCI_HAR_Dataset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                           test/y_test.txt' ,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sep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= '\s+', header = None,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                           names = ['action'], engine = 'python')</a:t>
                      </a:r>
                    </a:p>
                  </a:txBody>
                  <a:tcPr marL="89278" marR="89278" marT="44639" marB="4463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142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Out:[7]</a:t>
                      </a:r>
                    </a:p>
                  </a:txBody>
                  <a:tcPr marL="89278" marR="89278" marT="44639" marB="4463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C:\Users\kmj\Anaconda3\lib\site-packages\pandas\io\parsers.py:702: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UserWarning</a:t>
                      </a:r>
                      <a:r>
                        <a:rPr lang="en-US" altLang="ko-KR" sz="900" dirty="0"/>
                        <a:t>: Duplicate names specified. This will raise an error in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the future.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return _read(</a:t>
                      </a:r>
                      <a:r>
                        <a:rPr lang="en-US" altLang="ko-KR" sz="900" dirty="0" err="1"/>
                        <a:t>filepath_or_buffer</a:t>
                      </a:r>
                      <a:r>
                        <a:rPr lang="en-US" altLang="ko-KR" sz="900" dirty="0"/>
                        <a:t>, </a:t>
                      </a:r>
                      <a:r>
                        <a:rPr lang="en-US" altLang="ko-KR" sz="900" dirty="0" err="1"/>
                        <a:t>kwds</a:t>
                      </a:r>
                      <a:r>
                        <a:rPr lang="en-US" altLang="ko-KR" sz="900" dirty="0"/>
                        <a:t>)</a:t>
                      </a:r>
                      <a:endParaRPr kumimoji="1" lang="en-US" altLang="ko-KR" sz="9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78" marR="89278" marT="44639" marB="4463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695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[8]:</a:t>
                      </a:r>
                    </a:p>
                  </a:txBody>
                  <a:tcPr marL="89278" marR="89278" marT="44639" marB="4463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X_train.shape</a:t>
                      </a:r>
                      <a:r>
                        <a:rPr lang="en-US" altLang="ko-KR" sz="900" dirty="0"/>
                        <a:t>, </a:t>
                      </a:r>
                      <a:r>
                        <a:rPr lang="en-US" altLang="ko-KR" sz="900" dirty="0" err="1"/>
                        <a:t>Y_train.shape</a:t>
                      </a:r>
                      <a:r>
                        <a:rPr lang="en-US" altLang="ko-KR" sz="900" dirty="0"/>
                        <a:t>, </a:t>
                      </a:r>
                      <a:r>
                        <a:rPr lang="en-US" altLang="ko-KR" sz="900" dirty="0" err="1"/>
                        <a:t>X_test.shape</a:t>
                      </a:r>
                      <a:r>
                        <a:rPr lang="en-US" altLang="ko-KR" sz="900" dirty="0"/>
                        <a:t>, Y_test.shape</a:t>
                      </a:r>
                      <a:endParaRPr kumimoji="1" lang="en-US" altLang="ko-KR" sz="9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78" marR="89278" marT="44639" marB="4463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695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Out:[8]</a:t>
                      </a:r>
                    </a:p>
                  </a:txBody>
                  <a:tcPr marL="89278" marR="89278" marT="44639" marB="4463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((7352, 561), (7352, 1), (2947, 561), (2947, 1)</a:t>
                      </a:r>
                      <a:endParaRPr kumimoji="1" lang="en-US" altLang="ko-KR" sz="9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78" marR="89278" marT="44639" marB="4463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634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569325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02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1800" smtClean="0"/>
              <a:t>[</a:t>
            </a:r>
            <a:r>
              <a:rPr lang="ko-KR" altLang="en-US" sz="1800" smtClean="0"/>
              <a:t>결정 트리 분석 </a:t>
            </a:r>
            <a:r>
              <a:rPr lang="en-US" altLang="ko-KR" sz="1800" smtClean="0"/>
              <a:t>+ </a:t>
            </a:r>
            <a:r>
              <a:rPr lang="ko-KR" altLang="en-US" sz="1800" smtClean="0"/>
              <a:t>산점도</a:t>
            </a:r>
            <a:r>
              <a:rPr lang="en-US" altLang="ko-KR" sz="1800" smtClean="0"/>
              <a:t>/</a:t>
            </a:r>
            <a:r>
              <a:rPr lang="ko-KR" altLang="en-US" sz="1800" smtClean="0"/>
              <a:t>선형 회귀 그래프</a:t>
            </a:r>
            <a:r>
              <a:rPr lang="en-US" altLang="ko-KR" sz="1800" smtClean="0"/>
              <a:t>] </a:t>
            </a:r>
            <a:r>
              <a:rPr lang="ko-KR" altLang="en-US" sz="1800" smtClean="0"/>
              <a:t>센서 데이터로 움직임 분류하기</a:t>
            </a:r>
            <a:endParaRPr lang="ko-KR" altLang="en-US" sz="2000" smtClean="0"/>
          </a:p>
        </p:txBody>
      </p:sp>
      <p:sp>
        <p:nvSpPr>
          <p:cNvPr id="38915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69338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탐색</a:t>
            </a:r>
            <a:endParaRPr lang="en-US" altLang="ko-KR" dirty="0"/>
          </a:p>
          <a:p>
            <a:pPr lvl="1">
              <a:defRPr/>
            </a:pPr>
            <a:r>
              <a:rPr lang="ko-KR" altLang="en-US" dirty="0" err="1"/>
              <a:t>훈련용과</a:t>
            </a:r>
            <a:r>
              <a:rPr lang="ko-KR" altLang="en-US" dirty="0"/>
              <a:t> 테스트용 </a:t>
            </a:r>
            <a:r>
              <a:rPr lang="ko-KR" altLang="en-US" dirty="0" err="1"/>
              <a:t>데이터셋</a:t>
            </a:r>
            <a:r>
              <a:rPr lang="ko-KR" altLang="en-US" dirty="0"/>
              <a:t> 확인하기</a:t>
            </a: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r>
              <a:rPr lang="en-US" altLang="ko-KR" dirty="0" err="1"/>
              <a:t>X_train</a:t>
            </a:r>
            <a:r>
              <a:rPr lang="en-US" altLang="ko-KR" dirty="0"/>
              <a:t>, </a:t>
            </a:r>
            <a:r>
              <a:rPr lang="en-US" altLang="ko-KR" dirty="0" err="1"/>
              <a:t>X_test</a:t>
            </a:r>
            <a:r>
              <a:rPr lang="en-US" altLang="ko-KR" dirty="0"/>
              <a:t>, </a:t>
            </a:r>
            <a:r>
              <a:rPr lang="en-US" altLang="ko-KR" dirty="0" err="1"/>
              <a:t>Y_train</a:t>
            </a:r>
            <a:r>
              <a:rPr lang="en-US" altLang="ko-KR" dirty="0"/>
              <a:t>, </a:t>
            </a:r>
            <a:r>
              <a:rPr lang="en-US" altLang="ko-KR" dirty="0" err="1"/>
              <a:t>Y_test</a:t>
            </a:r>
            <a:r>
              <a:rPr lang="en-US" altLang="ko-KR" dirty="0"/>
              <a:t> </a:t>
            </a:r>
            <a:r>
              <a:rPr lang="ko-KR" altLang="en-US" dirty="0"/>
              <a:t>데이터 파일도 분석에 사용할 수 있도록 준비</a:t>
            </a: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sz="700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70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In [9]~[10]</a:t>
            </a:r>
            <a:r>
              <a:rPr lang="en-US" altLang="ko-KR" dirty="0">
                <a:ea typeface="굴림" panose="020B0600000101010101" pitchFamily="50" charset="-127"/>
              </a:rPr>
              <a:t>:</a:t>
            </a: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 </a:t>
            </a:r>
            <a:r>
              <a:rPr lang="ko-KR" altLang="en-US" dirty="0"/>
              <a:t>훈련용 </a:t>
            </a:r>
            <a:r>
              <a:rPr lang="en-US" altLang="ko-KR" dirty="0"/>
              <a:t>X </a:t>
            </a:r>
            <a:r>
              <a:rPr lang="ko-KR" altLang="en-US" dirty="0"/>
              <a:t>데이터는 </a:t>
            </a:r>
            <a:r>
              <a:rPr lang="en-US" altLang="ko-KR" dirty="0" err="1"/>
              <a:t>feature_name</a:t>
            </a:r>
            <a:r>
              <a:rPr lang="ko-KR" altLang="en-US" dirty="0"/>
              <a:t>에서 확인했던 </a:t>
            </a:r>
            <a:r>
              <a:rPr lang="en-US" altLang="ko-KR" dirty="0"/>
              <a:t>561</a:t>
            </a:r>
            <a:r>
              <a:rPr lang="ko-KR" altLang="en-US" dirty="0"/>
              <a:t>개 피처로 구성되어 있음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In [</a:t>
            </a:r>
            <a:r>
              <a:rPr lang="en-US" altLang="ko-KR" sz="1000" dirty="0">
                <a:solidFill>
                  <a:srgbClr val="258BCD"/>
                </a:solidFill>
                <a:ea typeface="굴림" panose="020B0600000101010101" pitchFamily="50" charset="-127"/>
              </a:rPr>
              <a:t>11</a:t>
            </a: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]</a:t>
            </a:r>
            <a:r>
              <a:rPr lang="en-US" altLang="ko-KR" dirty="0">
                <a:ea typeface="굴림" panose="020B0600000101010101" pitchFamily="50" charset="-127"/>
              </a:rPr>
              <a:t>: </a:t>
            </a:r>
            <a:r>
              <a:rPr lang="en-US" altLang="ko-KR" dirty="0"/>
              <a:t>Y </a:t>
            </a:r>
            <a:r>
              <a:rPr lang="ko-KR" altLang="en-US" dirty="0"/>
              <a:t>데이터는 </a:t>
            </a:r>
            <a:r>
              <a:rPr lang="en-US" altLang="ko-KR" dirty="0"/>
              <a:t>6</a:t>
            </a:r>
            <a:r>
              <a:rPr lang="ko-KR" altLang="en-US" dirty="0"/>
              <a:t>가지 움직임에 대한 레이블</a:t>
            </a:r>
            <a:r>
              <a:rPr lang="en-US" altLang="ko-KR" sz="1050" dirty="0"/>
              <a:t>(</a:t>
            </a:r>
            <a:r>
              <a:rPr lang="ko-KR" altLang="en-US" sz="1050" dirty="0"/>
              <a:t>분류할 </a:t>
            </a:r>
            <a:r>
              <a:rPr lang="en-US" altLang="ko-KR" sz="1000" dirty="0"/>
              <a:t>class</a:t>
            </a:r>
            <a:r>
              <a:rPr lang="en-US" altLang="ko-KR" sz="1050" dirty="0"/>
              <a:t>)</a:t>
            </a:r>
            <a:r>
              <a:rPr lang="ko-KR" altLang="en-US" dirty="0"/>
              <a:t>값으로 되어있으므로</a:t>
            </a:r>
            <a:r>
              <a:rPr lang="en-US" altLang="ko-KR" dirty="0"/>
              <a:t>, </a:t>
            </a:r>
            <a:r>
              <a:rPr lang="ko-KR" altLang="en-US" dirty="0"/>
              <a:t>각 레이블의 데이터 개수</a:t>
            </a:r>
            <a:r>
              <a:rPr lang="en-US" altLang="ko-KR" sz="800" dirty="0" err="1">
                <a:solidFill>
                  <a:srgbClr val="258BCD"/>
                </a:solidFill>
              </a:rPr>
              <a:t>value_counts</a:t>
            </a:r>
            <a:r>
              <a:rPr lang="en-US" altLang="ko-KR" sz="800" dirty="0">
                <a:solidFill>
                  <a:srgbClr val="258BCD"/>
                </a:solidFill>
              </a:rPr>
              <a:t>( )</a:t>
            </a:r>
            <a:r>
              <a:rPr lang="ko-KR" altLang="en-US" dirty="0"/>
              <a:t>를 확인</a:t>
            </a:r>
            <a:endParaRPr lang="en-US" altLang="ko-KR" dirty="0">
              <a:latin typeface="+mn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403350" y="2205038"/>
          <a:ext cx="5851525" cy="39830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010"/>
                <a:gridCol w="5167515"/>
              </a:tblGrid>
              <a:tr h="25689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[9]:</a:t>
                      </a:r>
                    </a:p>
                  </a:txBody>
                  <a:tcPr marL="89278" marR="89278" marT="44626" marB="446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X_train.info()</a:t>
                      </a:r>
                    </a:p>
                  </a:txBody>
                  <a:tcPr marL="89278" marR="89278" marT="44626" marB="446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87664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Out:[9]</a:t>
                      </a:r>
                    </a:p>
                  </a:txBody>
                  <a:tcPr marL="89278" marR="89278" marT="44626" marB="446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&lt;class '</a:t>
                      </a:r>
                      <a:r>
                        <a:rPr lang="en-US" altLang="ko-KR" sz="900" dirty="0" err="1"/>
                        <a:t>pandas.core.frame.DataFrame</a:t>
                      </a:r>
                      <a:r>
                        <a:rPr lang="en-US" altLang="ko-KR" sz="900" dirty="0"/>
                        <a:t>'&gt;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RangeIndex</a:t>
                      </a:r>
                      <a:r>
                        <a:rPr lang="en-US" altLang="ko-KR" sz="900" dirty="0"/>
                        <a:t>: 7352 entries, 0 to 7351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Columns: 561 entries, </a:t>
                      </a:r>
                      <a:r>
                        <a:rPr lang="en-US" altLang="ko-KR" sz="900" dirty="0" err="1"/>
                        <a:t>tBodyAcc</a:t>
                      </a:r>
                      <a:r>
                        <a:rPr lang="en-US" altLang="ko-KR" sz="900" dirty="0"/>
                        <a:t>-mean()-X to angle(</a:t>
                      </a:r>
                      <a:r>
                        <a:rPr lang="en-US" altLang="ko-KR" sz="900" dirty="0" err="1"/>
                        <a:t>Z,gravityMean</a:t>
                      </a:r>
                      <a:r>
                        <a:rPr lang="en-US" altLang="ko-KR" sz="900" dirty="0"/>
                        <a:t>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dtypes</a:t>
                      </a:r>
                      <a:r>
                        <a:rPr lang="en-US" altLang="ko-KR" sz="900" dirty="0"/>
                        <a:t>: float64(561)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memory usage: 31.5 MB</a:t>
                      </a:r>
                      <a:endParaRPr kumimoji="1" lang="en-US" altLang="ko-KR" sz="9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78" marR="89278" marT="44626" marB="44626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689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[10]:</a:t>
                      </a:r>
                    </a:p>
                  </a:txBody>
                  <a:tcPr marL="89278" marR="89278" marT="44626" marB="446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X_train.head</a:t>
                      </a:r>
                      <a:r>
                        <a:rPr lang="en-US" altLang="ko-KR" sz="900" dirty="0"/>
                        <a:t>()</a:t>
                      </a:r>
                      <a:endParaRPr kumimoji="1" lang="en-US" altLang="ko-KR" sz="9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78" marR="89278" marT="44626" marB="44626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13394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Out:[10]</a:t>
                      </a:r>
                    </a:p>
                  </a:txBody>
                  <a:tcPr marL="89278" marR="89278" marT="44626" marB="446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endParaRPr kumimoji="1" lang="en-US" altLang="ko-KR" sz="9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78" marR="89278" marT="44626" marB="44626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689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[11]:</a:t>
                      </a:r>
                    </a:p>
                  </a:txBody>
                  <a:tcPr marL="89278" marR="89278" marT="44626" marB="446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print(</a:t>
                      </a:r>
                      <a:r>
                        <a:rPr lang="en-US" altLang="ko-KR" sz="900" dirty="0" err="1"/>
                        <a:t>Y_train</a:t>
                      </a:r>
                      <a:r>
                        <a:rPr lang="en-US" altLang="ko-KR" sz="900" dirty="0"/>
                        <a:t>['action'].</a:t>
                      </a:r>
                      <a:r>
                        <a:rPr lang="en-US" altLang="ko-KR" sz="900" dirty="0" err="1"/>
                        <a:t>value_counts</a:t>
                      </a:r>
                      <a:r>
                        <a:rPr lang="en-US" altLang="ko-KR" sz="900" dirty="0"/>
                        <a:t>())</a:t>
                      </a:r>
                      <a:endParaRPr kumimoji="1" lang="en-US" altLang="ko-KR" sz="9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78" marR="89278" marT="44626" marB="44626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20176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Out:[11]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78" marR="89278" marT="44626" marB="446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6 1407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5 1374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4 1286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1 1226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2 1073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3 986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Name: action,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dtype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: int64</a:t>
                      </a:r>
                    </a:p>
                  </a:txBody>
                  <a:tcPr marL="89278" marR="89278" marT="44626" marB="44626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8940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3" y="3606800"/>
            <a:ext cx="4975225" cy="110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328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569325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02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1800" smtClean="0"/>
              <a:t>[</a:t>
            </a:r>
            <a:r>
              <a:rPr lang="ko-KR" altLang="en-US" sz="1800" smtClean="0"/>
              <a:t>결정 트리 분석 </a:t>
            </a:r>
            <a:r>
              <a:rPr lang="en-US" altLang="ko-KR" sz="1800" smtClean="0"/>
              <a:t>+ </a:t>
            </a:r>
            <a:r>
              <a:rPr lang="ko-KR" altLang="en-US" sz="1800" smtClean="0"/>
              <a:t>산점도</a:t>
            </a:r>
            <a:r>
              <a:rPr lang="en-US" altLang="ko-KR" sz="1800" smtClean="0"/>
              <a:t>/</a:t>
            </a:r>
            <a:r>
              <a:rPr lang="ko-KR" altLang="en-US" sz="1800" smtClean="0"/>
              <a:t>선형 회귀 그래프</a:t>
            </a:r>
            <a:r>
              <a:rPr lang="en-US" altLang="ko-KR" sz="1800" smtClean="0"/>
              <a:t>] </a:t>
            </a:r>
            <a:r>
              <a:rPr lang="ko-KR" altLang="en-US" sz="1800" smtClean="0"/>
              <a:t>센서 데이터로 움직임 분류하기</a:t>
            </a:r>
            <a:endParaRPr lang="ko-KR" altLang="en-US" sz="2000" smtClean="0"/>
          </a:p>
        </p:txBody>
      </p:sp>
      <p:sp>
        <p:nvSpPr>
          <p:cNvPr id="39939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69338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탐색</a:t>
            </a:r>
            <a:endParaRPr lang="en-US" altLang="ko-KR" dirty="0"/>
          </a:p>
          <a:p>
            <a:pPr lvl="1">
              <a:defRPr/>
            </a:pPr>
            <a:r>
              <a:rPr lang="ko-KR" altLang="en-US" dirty="0" err="1"/>
              <a:t>훈련용과</a:t>
            </a:r>
            <a:r>
              <a:rPr lang="ko-KR" altLang="en-US" dirty="0"/>
              <a:t> 테스트용 </a:t>
            </a:r>
            <a:r>
              <a:rPr lang="ko-KR" altLang="en-US" dirty="0" err="1"/>
              <a:t>데이터셋</a:t>
            </a:r>
            <a:r>
              <a:rPr lang="ko-KR" altLang="en-US" dirty="0"/>
              <a:t> 확인하기</a:t>
            </a: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r>
              <a:rPr lang="en-US" altLang="ko-KR" dirty="0" err="1"/>
              <a:t>X_train</a:t>
            </a:r>
            <a:r>
              <a:rPr lang="en-US" altLang="ko-KR" dirty="0"/>
              <a:t>, </a:t>
            </a:r>
            <a:r>
              <a:rPr lang="en-US" altLang="ko-KR" dirty="0" err="1"/>
              <a:t>X_test</a:t>
            </a:r>
            <a:r>
              <a:rPr lang="en-US" altLang="ko-KR" dirty="0"/>
              <a:t>, </a:t>
            </a:r>
            <a:r>
              <a:rPr lang="en-US" altLang="ko-KR" dirty="0" err="1"/>
              <a:t>Y_train</a:t>
            </a:r>
            <a:r>
              <a:rPr lang="en-US" altLang="ko-KR" dirty="0"/>
              <a:t>, </a:t>
            </a:r>
            <a:r>
              <a:rPr lang="en-US" altLang="ko-KR" dirty="0" err="1"/>
              <a:t>Y_test</a:t>
            </a:r>
            <a:r>
              <a:rPr lang="en-US" altLang="ko-KR" dirty="0"/>
              <a:t> </a:t>
            </a:r>
            <a:r>
              <a:rPr lang="ko-KR" altLang="en-US" dirty="0"/>
              <a:t>데이터 파일도 분석에 사용할 수 있도록 준비</a:t>
            </a: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sz="700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In [12]</a:t>
            </a:r>
            <a:r>
              <a:rPr lang="en-US" altLang="ko-KR" dirty="0">
                <a:ea typeface="굴림" panose="020B0600000101010101" pitchFamily="50" charset="-127"/>
              </a:rPr>
              <a:t>:</a:t>
            </a: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 </a:t>
            </a:r>
            <a:r>
              <a:rPr lang="ko-KR" altLang="en-US" dirty="0"/>
              <a:t>레이블 이름이 있는 파일인 </a:t>
            </a:r>
            <a:r>
              <a:rPr lang="en-US" altLang="ko-KR" dirty="0"/>
              <a:t>activity_labels.txt</a:t>
            </a:r>
            <a:r>
              <a:rPr lang="ko-KR" altLang="en-US" dirty="0"/>
              <a:t>에서 </a:t>
            </a:r>
            <a:r>
              <a:rPr lang="en-US" altLang="ko-KR" dirty="0" err="1"/>
              <a:t>label_name</a:t>
            </a:r>
            <a:r>
              <a:rPr lang="ko-KR" altLang="en-US" dirty="0"/>
              <a:t>만 추출해 리스트로 저장</a:t>
            </a:r>
            <a:endParaRPr lang="en-US" altLang="ko-KR" dirty="0">
              <a:latin typeface="+mn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403350" y="2276475"/>
          <a:ext cx="5184775" cy="22621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364"/>
                <a:gridCol w="4464411"/>
              </a:tblGrid>
              <a:tr h="57654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[12]:</a:t>
                      </a:r>
                    </a:p>
                  </a:txBody>
                  <a:tcPr marL="89276" marR="89276" marT="44642" marB="4464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label_name_df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pd.read_csv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('./11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장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_data/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UCI_HAR_Dataset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UCI_HAR_Dataset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/activity_labels.txt’,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sep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= '\s+', header = None, names = ['index', 'label'], engine = 'python')</a:t>
                      </a:r>
                    </a:p>
                  </a:txBody>
                  <a:tcPr marL="89276" marR="89276" marT="44642" marB="4464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910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[13]:</a:t>
                      </a:r>
                    </a:p>
                  </a:txBody>
                  <a:tcPr marL="89276" marR="89276" marT="44642" marB="4464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#index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제거하고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feature_name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만 리스트로 저장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label_name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label_name_df.iloc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[:, 1].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values.tolist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 marL="89276" marR="89276" marT="44642" marB="4464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698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[14]:</a:t>
                      </a:r>
                    </a:p>
                  </a:txBody>
                  <a:tcPr marL="89276" marR="89276" marT="44642" marB="4464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label_name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89276" marR="89276" marT="44642" marB="4464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03955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Out:[14]</a:t>
                      </a:r>
                    </a:p>
                  </a:txBody>
                  <a:tcPr marL="89276" marR="89276" marT="44642" marB="4464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['WALKING',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 'WALKING_UPSTAIRS',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 'WALKING_DOWNSTAIRS',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 'SITTING',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 'STANDING',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 'LAYING']</a:t>
                      </a:r>
                      <a:endParaRPr kumimoji="1" lang="en-US" altLang="ko-KR" sz="9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76" marR="89276" marT="44642" marB="44642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075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569325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02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1800" smtClean="0"/>
              <a:t>[</a:t>
            </a:r>
            <a:r>
              <a:rPr lang="ko-KR" altLang="en-US" sz="1800" smtClean="0"/>
              <a:t>결정 트리 분석 </a:t>
            </a:r>
            <a:r>
              <a:rPr lang="en-US" altLang="ko-KR" sz="1800" smtClean="0"/>
              <a:t>+ </a:t>
            </a:r>
            <a:r>
              <a:rPr lang="ko-KR" altLang="en-US" sz="1800" smtClean="0"/>
              <a:t>산점도</a:t>
            </a:r>
            <a:r>
              <a:rPr lang="en-US" altLang="ko-KR" sz="1800" smtClean="0"/>
              <a:t>/</a:t>
            </a:r>
            <a:r>
              <a:rPr lang="ko-KR" altLang="en-US" sz="1800" smtClean="0"/>
              <a:t>선형 회귀 그래프</a:t>
            </a:r>
            <a:r>
              <a:rPr lang="en-US" altLang="ko-KR" sz="1800" smtClean="0"/>
              <a:t>] </a:t>
            </a:r>
            <a:r>
              <a:rPr lang="ko-KR" altLang="en-US" sz="1800" smtClean="0"/>
              <a:t>센서 데이터로 움직임 분류하기</a:t>
            </a:r>
            <a:endParaRPr lang="ko-KR" altLang="en-US" sz="2000" smtClean="0"/>
          </a:p>
        </p:txBody>
      </p:sp>
      <p:sp>
        <p:nvSpPr>
          <p:cNvPr id="40963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69338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 모델 구축 및 결과 분석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ko-KR" altLang="en-US" dirty="0"/>
              <a:t>결정 트리 분류 분석 모델 구축하기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6</a:t>
            </a:r>
            <a:r>
              <a:rPr lang="ko-KR" altLang="en-US" dirty="0"/>
              <a:t>개 움직임을 분류하기 위한 결정 트리 모델을 구축</a:t>
            </a: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sz="700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In [15]</a:t>
            </a:r>
            <a:r>
              <a:rPr lang="en-US" altLang="ko-KR" dirty="0">
                <a:ea typeface="굴림" panose="020B0600000101010101" pitchFamily="50" charset="-127"/>
              </a:rPr>
              <a:t>:</a:t>
            </a: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 </a:t>
            </a:r>
            <a:r>
              <a:rPr lang="ko-KR" altLang="en-US" dirty="0" err="1"/>
              <a:t>사이킷런을</a:t>
            </a:r>
            <a:r>
              <a:rPr lang="ko-KR" altLang="en-US" dirty="0"/>
              <a:t> 사용하여 결정 트리 분류 분석을 하기 위해 </a:t>
            </a:r>
            <a:r>
              <a:rPr lang="en-US" altLang="ko-KR" sz="1000" dirty="0" err="1"/>
              <a:t>sklearn.tree</a:t>
            </a:r>
            <a:r>
              <a:rPr lang="en-US" altLang="ko-KR" dirty="0"/>
              <a:t> </a:t>
            </a:r>
            <a:r>
              <a:rPr lang="ko-KR" altLang="en-US" dirty="0"/>
              <a:t>패키지에 있는 </a:t>
            </a:r>
            <a:r>
              <a:rPr lang="en-US" altLang="ko-KR" sz="1000" dirty="0" err="1"/>
              <a:t>DecisionTreeClassifier</a:t>
            </a:r>
            <a:r>
              <a:rPr lang="en-US" altLang="ko-KR" dirty="0"/>
              <a:t> </a:t>
            </a:r>
            <a:r>
              <a:rPr lang="ko-KR" altLang="en-US" dirty="0"/>
              <a:t>모듈을 </a:t>
            </a:r>
            <a:r>
              <a:rPr lang="ko-KR" altLang="en-US" dirty="0" err="1"/>
              <a:t>임포트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In [16]</a:t>
            </a:r>
            <a:r>
              <a:rPr lang="en-US" altLang="ko-KR" dirty="0">
                <a:ea typeface="굴림" panose="020B0600000101010101" pitchFamily="50" charset="-127"/>
              </a:rPr>
              <a:t>:</a:t>
            </a: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 </a:t>
            </a:r>
            <a:r>
              <a:rPr lang="ko-KR" altLang="en-US" dirty="0"/>
              <a:t>훈련용 데이터와 테스트용 데이터는 이미 준비되어 있으므로 모델 생성 작업을 수행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</a:rPr>
              <a:t>In [17]</a:t>
            </a:r>
            <a:r>
              <a:rPr lang="en-US" altLang="ko-KR" dirty="0"/>
              <a:t>: </a:t>
            </a:r>
            <a:r>
              <a:rPr lang="ko-KR" altLang="en-US" dirty="0"/>
              <a:t>모델 훈련을 수행</a:t>
            </a:r>
            <a:r>
              <a:rPr lang="en-US" altLang="ko-KR" dirty="0"/>
              <a:t>, </a:t>
            </a:r>
            <a:r>
              <a:rPr lang="ko-KR" altLang="en-US" dirty="0"/>
              <a:t>훈련이 끝나고 출력된 결정 트리 모델의 매개변수에서 </a:t>
            </a:r>
            <a:r>
              <a:rPr lang="en-US" altLang="ko-KR" dirty="0" err="1"/>
              <a:t>riterion</a:t>
            </a:r>
            <a:r>
              <a:rPr lang="en-US" altLang="ko-KR" dirty="0"/>
              <a:t> = '</a:t>
            </a:r>
            <a:r>
              <a:rPr lang="en-US" altLang="ko-KR" dirty="0" err="1"/>
              <a:t>gini</a:t>
            </a:r>
            <a:r>
              <a:rPr lang="en-US" altLang="ko-KR" dirty="0"/>
              <a:t>'</a:t>
            </a:r>
            <a:r>
              <a:rPr lang="ko-KR" altLang="en-US" dirty="0"/>
              <a:t>는 분할 기준으로 지니 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/>
              <a:t>          </a:t>
            </a:r>
            <a:r>
              <a:rPr lang="ko-KR" altLang="en-US" dirty="0"/>
              <a:t>계수를 사용한다는 의미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</a:rPr>
              <a:t>In [18]</a:t>
            </a:r>
            <a:r>
              <a:rPr lang="en-US" altLang="ko-KR" dirty="0"/>
              <a:t>: </a:t>
            </a:r>
            <a:r>
              <a:rPr lang="ko-KR" altLang="en-US" dirty="0"/>
              <a:t>평가 데이터로 예측을 수행하고 </a:t>
            </a:r>
            <a:r>
              <a:rPr lang="ko-KR" altLang="en-US" dirty="0" err="1"/>
              <a:t>예측값을</a:t>
            </a:r>
            <a:r>
              <a:rPr lang="ko-KR" altLang="en-US" dirty="0"/>
              <a:t> </a:t>
            </a:r>
            <a:r>
              <a:rPr lang="en-US" altLang="ko-KR" dirty="0" err="1"/>
              <a:t>Y_predict</a:t>
            </a:r>
            <a:r>
              <a:rPr lang="ko-KR" altLang="en-US" dirty="0"/>
              <a:t>에 저장</a:t>
            </a:r>
            <a:endParaRPr lang="en-US" altLang="ko-KR" dirty="0">
              <a:latin typeface="+mn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403350" y="2190750"/>
          <a:ext cx="5851525" cy="2462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010"/>
                <a:gridCol w="5167515"/>
              </a:tblGrid>
              <a:tr h="2567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[15]:</a:t>
                      </a:r>
                    </a:p>
                  </a:txBody>
                  <a:tcPr marL="89278" marR="89278" marT="44570" marB="445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from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sklearn.tree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import </a:t>
                      </a:r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</a:rPr>
                        <a:t>DecisionTreeClassifier</a:t>
                      </a: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89278" marR="89278" marT="44570" marB="445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8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[16]:</a:t>
                      </a:r>
                    </a:p>
                  </a:txBody>
                  <a:tcPr marL="89278" marR="89278" marT="44570" marB="445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ko-KR" altLang="en-US" sz="900" b="0" i="1" dirty="0">
                          <a:solidFill>
                            <a:schemeClr val="tx1"/>
                          </a:solidFill>
                        </a:rPr>
                        <a:t>결정 트리 분류 분석</a:t>
                      </a:r>
                      <a:r>
                        <a:rPr lang="en-US" altLang="ko-KR" sz="900" b="0" i="1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900" b="0" i="1" dirty="0">
                          <a:solidFill>
                            <a:schemeClr val="tx1"/>
                          </a:solidFill>
                        </a:rPr>
                        <a:t>모델 생성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dt_HAR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DecisionTreeClassifier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random_state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=156)</a:t>
                      </a:r>
                    </a:p>
                  </a:txBody>
                  <a:tcPr marL="89278" marR="89278" marT="44570" marB="445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8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[17]:</a:t>
                      </a:r>
                    </a:p>
                  </a:txBody>
                  <a:tcPr marL="89278" marR="89278" marT="44570" marB="445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1" dirty="0"/>
                        <a:t>#</a:t>
                      </a:r>
                      <a:r>
                        <a:rPr lang="ko-KR" altLang="en-US" sz="900" i="1" dirty="0"/>
                        <a:t>결정 트리 분류 분석</a:t>
                      </a:r>
                      <a:r>
                        <a:rPr lang="en-US" altLang="ko-KR" sz="900" i="1" dirty="0"/>
                        <a:t>: </a:t>
                      </a:r>
                      <a:r>
                        <a:rPr lang="ko-KR" altLang="en-US" sz="900" i="1" dirty="0"/>
                        <a:t>모델 훈련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dt_HAR.</a:t>
                      </a:r>
                      <a:r>
                        <a:rPr lang="en-US" altLang="ko-KR" sz="900" b="1" dirty="0" err="1"/>
                        <a:t>fit</a:t>
                      </a:r>
                      <a:r>
                        <a:rPr lang="en-US" altLang="ko-KR" sz="900" dirty="0"/>
                        <a:t>(</a:t>
                      </a:r>
                      <a:r>
                        <a:rPr lang="en-US" altLang="ko-KR" sz="900" dirty="0" err="1"/>
                        <a:t>X_train</a:t>
                      </a:r>
                      <a:r>
                        <a:rPr lang="en-US" altLang="ko-KR" sz="900" dirty="0"/>
                        <a:t>, </a:t>
                      </a:r>
                      <a:r>
                        <a:rPr lang="en-US" altLang="ko-KR" sz="900" dirty="0" err="1"/>
                        <a:t>Y_train</a:t>
                      </a:r>
                      <a:r>
                        <a:rPr lang="en-US" altLang="ko-KR" sz="900" dirty="0"/>
                        <a:t>)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89278" marR="89278" marT="44570" marB="445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03898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Out:[17]</a:t>
                      </a:r>
                    </a:p>
                  </a:txBody>
                  <a:tcPr marL="89278" marR="89278" marT="44570" marB="445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DecisionTreeClassifier</a:t>
                      </a:r>
                      <a:r>
                        <a:rPr lang="en-US" altLang="ko-KR" sz="900" dirty="0"/>
                        <a:t>(</a:t>
                      </a:r>
                      <a:r>
                        <a:rPr lang="en-US" altLang="ko-KR" sz="900" dirty="0" err="1"/>
                        <a:t>class_weight</a:t>
                      </a:r>
                      <a:r>
                        <a:rPr lang="en-US" altLang="ko-KR" sz="900" dirty="0"/>
                        <a:t> = None, criterion = '</a:t>
                      </a:r>
                      <a:r>
                        <a:rPr lang="en-US" altLang="ko-KR" sz="900" dirty="0" err="1"/>
                        <a:t>gini</a:t>
                      </a:r>
                      <a:r>
                        <a:rPr lang="en-US" altLang="ko-KR" sz="900" dirty="0"/>
                        <a:t>',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 </a:t>
                      </a:r>
                      <a:r>
                        <a:rPr lang="en-US" altLang="ko-KR" sz="900" dirty="0" err="1"/>
                        <a:t>max_depth</a:t>
                      </a:r>
                      <a:r>
                        <a:rPr lang="en-US" altLang="ko-KR" sz="900" dirty="0"/>
                        <a:t> = </a:t>
                      </a:r>
                      <a:r>
                        <a:rPr lang="en-US" altLang="ko-KR" sz="900" dirty="0" err="1"/>
                        <a:t>None,max_features</a:t>
                      </a:r>
                      <a:r>
                        <a:rPr lang="en-US" altLang="ko-KR" sz="900" dirty="0"/>
                        <a:t> = None, </a:t>
                      </a:r>
                      <a:r>
                        <a:rPr lang="en-US" altLang="ko-KR" sz="900" dirty="0" err="1"/>
                        <a:t>max_leaf_nodes</a:t>
                      </a:r>
                      <a:r>
                        <a:rPr lang="en-US" altLang="ko-KR" sz="900" dirty="0"/>
                        <a:t> = None,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 </a:t>
                      </a:r>
                      <a:r>
                        <a:rPr lang="en-US" altLang="ko-KR" sz="900" dirty="0" err="1"/>
                        <a:t>min_impurity_decrease</a:t>
                      </a:r>
                      <a:r>
                        <a:rPr lang="en-US" altLang="ko-KR" sz="900" dirty="0"/>
                        <a:t> = 0.0, </a:t>
                      </a:r>
                      <a:r>
                        <a:rPr lang="en-US" altLang="ko-KR" sz="900" dirty="0" err="1"/>
                        <a:t>min_impurity_split</a:t>
                      </a:r>
                      <a:r>
                        <a:rPr lang="en-US" altLang="ko-KR" sz="900" dirty="0"/>
                        <a:t> = None,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 </a:t>
                      </a:r>
                      <a:r>
                        <a:rPr lang="en-US" altLang="ko-KR" sz="900" dirty="0" err="1"/>
                        <a:t>min_samples_leaf</a:t>
                      </a:r>
                      <a:r>
                        <a:rPr lang="en-US" altLang="ko-KR" sz="900" dirty="0"/>
                        <a:t> = 1, </a:t>
                      </a:r>
                      <a:r>
                        <a:rPr lang="en-US" altLang="ko-KR" sz="900" dirty="0" err="1"/>
                        <a:t>min_samples_split</a:t>
                      </a:r>
                      <a:r>
                        <a:rPr lang="en-US" altLang="ko-KR" sz="900" dirty="0"/>
                        <a:t> = 2,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 </a:t>
                      </a:r>
                      <a:r>
                        <a:rPr lang="en-US" altLang="ko-KR" sz="900" dirty="0" err="1"/>
                        <a:t>min_weight_fraction_leaf</a:t>
                      </a:r>
                      <a:r>
                        <a:rPr lang="en-US" altLang="ko-KR" sz="900" dirty="0"/>
                        <a:t> = 0.0, presort = False,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 </a:t>
                      </a:r>
                      <a:r>
                        <a:rPr lang="en-US" altLang="ko-KR" sz="900" dirty="0" err="1"/>
                        <a:t>random_state</a:t>
                      </a:r>
                      <a:r>
                        <a:rPr lang="en-US" altLang="ko-KR" sz="900" dirty="0"/>
                        <a:t> = 156, splitter = 'best')</a:t>
                      </a:r>
                      <a:endParaRPr kumimoji="1" lang="en-US" altLang="ko-KR" sz="9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78" marR="89278" marT="44570" marB="445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88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[18]:</a:t>
                      </a:r>
                    </a:p>
                  </a:txBody>
                  <a:tcPr marL="89278" marR="89278" marT="44570" marB="4457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#</a:t>
                      </a:r>
                      <a:r>
                        <a:rPr kumimoji="1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결정 트리 분류 분석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: </a:t>
                      </a:r>
                      <a:r>
                        <a:rPr kumimoji="1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평가 데이터에 예측 수행 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-&gt; </a:t>
                      </a:r>
                      <a:r>
                        <a:rPr kumimoji="1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예측 결과로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Y_predict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구하기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Y_predict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=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dt_HAR.predict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X_test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)</a:t>
                      </a:r>
                    </a:p>
                  </a:txBody>
                  <a:tcPr marL="89278" marR="89278" marT="44570" marB="4457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920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569325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02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1800" smtClean="0"/>
              <a:t>[</a:t>
            </a:r>
            <a:r>
              <a:rPr lang="ko-KR" altLang="en-US" sz="1800" smtClean="0"/>
              <a:t>결정 트리 분석 </a:t>
            </a:r>
            <a:r>
              <a:rPr lang="en-US" altLang="ko-KR" sz="1800" smtClean="0"/>
              <a:t>+ </a:t>
            </a:r>
            <a:r>
              <a:rPr lang="ko-KR" altLang="en-US" sz="1800" smtClean="0"/>
              <a:t>산점도</a:t>
            </a:r>
            <a:r>
              <a:rPr lang="en-US" altLang="ko-KR" sz="1800" smtClean="0"/>
              <a:t>/</a:t>
            </a:r>
            <a:r>
              <a:rPr lang="ko-KR" altLang="en-US" sz="1800" smtClean="0"/>
              <a:t>선형 회귀 그래프</a:t>
            </a:r>
            <a:r>
              <a:rPr lang="en-US" altLang="ko-KR" sz="1800" smtClean="0"/>
              <a:t>] </a:t>
            </a:r>
            <a:r>
              <a:rPr lang="ko-KR" altLang="en-US" sz="1800" smtClean="0"/>
              <a:t>센서 데이터로 움직임 분류하기</a:t>
            </a:r>
            <a:endParaRPr lang="ko-KR" altLang="en-US" sz="2000" smtClean="0"/>
          </a:p>
        </p:txBody>
      </p:sp>
      <p:sp>
        <p:nvSpPr>
          <p:cNvPr id="41987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69338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 모델 구축 및 결과 분석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ko-KR" altLang="en-US" dirty="0"/>
              <a:t>결정 트리 분류 분석 모델 구축하기</a:t>
            </a: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r>
              <a:rPr lang="ko-KR" altLang="en-US" dirty="0">
                <a:latin typeface="+mn-ea"/>
              </a:rPr>
              <a:t>결과 분석하기 </a:t>
            </a:r>
            <a:r>
              <a:rPr lang="en-US" altLang="ko-KR" dirty="0">
                <a:latin typeface="+mn-ea"/>
              </a:rPr>
              <a:t>- </a:t>
            </a:r>
            <a:r>
              <a:rPr lang="ko-KR" altLang="en-US" dirty="0"/>
              <a:t>생성된 결정 트리 모델의 분류 정확도 성능을 확인</a:t>
            </a: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sz="700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In [19]</a:t>
            </a:r>
            <a:r>
              <a:rPr lang="en-US" altLang="ko-KR" dirty="0">
                <a:ea typeface="굴림" panose="020B0600000101010101" pitchFamily="50" charset="-127"/>
              </a:rPr>
              <a:t>:</a:t>
            </a: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 </a:t>
            </a:r>
            <a:r>
              <a:rPr lang="ko-KR" altLang="en-US" dirty="0"/>
              <a:t>정확도 측정을 위해 </a:t>
            </a:r>
            <a:r>
              <a:rPr lang="en-US" altLang="ko-KR" dirty="0" err="1"/>
              <a:t>accuracy_score</a:t>
            </a:r>
            <a:r>
              <a:rPr lang="en-US" altLang="ko-KR" dirty="0"/>
              <a:t> </a:t>
            </a:r>
            <a:r>
              <a:rPr lang="ko-KR" altLang="en-US" dirty="0"/>
              <a:t>모듈을 </a:t>
            </a:r>
            <a:r>
              <a:rPr lang="ko-KR" altLang="en-US" dirty="0" err="1"/>
              <a:t>임포트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In [20]</a:t>
            </a:r>
            <a:r>
              <a:rPr lang="en-US" altLang="ko-KR" dirty="0">
                <a:ea typeface="굴림" panose="020B0600000101010101" pitchFamily="50" charset="-127"/>
              </a:rPr>
              <a:t>:</a:t>
            </a: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 </a:t>
            </a:r>
            <a:r>
              <a:rPr lang="ko-KR" altLang="en-US" dirty="0"/>
              <a:t>테스트용 데이터의 </a:t>
            </a:r>
            <a:r>
              <a:rPr lang="en-US" altLang="ko-KR" dirty="0" err="1"/>
              <a:t>Y_test</a:t>
            </a:r>
            <a:r>
              <a:rPr lang="en-US" altLang="ko-KR" dirty="0"/>
              <a:t> </a:t>
            </a:r>
            <a:r>
              <a:rPr lang="ko-KR" altLang="en-US" dirty="0"/>
              <a:t>값과 결정 트리 모델에서 예측한 </a:t>
            </a:r>
            <a:r>
              <a:rPr lang="en-US" altLang="ko-KR" dirty="0" err="1"/>
              <a:t>Y_predict</a:t>
            </a:r>
            <a:r>
              <a:rPr lang="ko-KR" altLang="en-US" dirty="0"/>
              <a:t>의 오차를 기반으로 계산한 정확도 점수를 확인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</a:rPr>
              <a:t>In [21]</a:t>
            </a:r>
            <a:r>
              <a:rPr lang="en-US" altLang="ko-KR" dirty="0"/>
              <a:t>: </a:t>
            </a:r>
            <a:r>
              <a:rPr lang="ko-KR" altLang="en-US" dirty="0"/>
              <a:t>결정 트리 모델 학습을 통해 자동 설정되어 있는 </a:t>
            </a:r>
            <a:r>
              <a:rPr lang="ko-KR" altLang="en-US" dirty="0" err="1"/>
              <a:t>하이퍼</a:t>
            </a:r>
            <a:r>
              <a:rPr lang="ko-KR" altLang="en-US" dirty="0"/>
              <a:t> 매개변수를 확인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r>
              <a:rPr lang="ko-KR" altLang="en-US" dirty="0"/>
              <a:t>결정 트리 모델의 </a:t>
            </a:r>
            <a:r>
              <a:rPr lang="ko-KR" altLang="en-US" dirty="0" err="1"/>
              <a:t>하이퍼</a:t>
            </a:r>
            <a:r>
              <a:rPr lang="ko-KR" altLang="en-US" dirty="0"/>
              <a:t> 매개변수를 수정하면 정확도를 높일 수 있음</a:t>
            </a:r>
            <a:endParaRPr lang="en-US" altLang="ko-KR" dirty="0">
              <a:latin typeface="+mn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403350" y="2290763"/>
          <a:ext cx="5851525" cy="22177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010"/>
                <a:gridCol w="5167515"/>
              </a:tblGrid>
              <a:tr h="2568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[19]:</a:t>
                      </a:r>
                    </a:p>
                  </a:txBody>
                  <a:tcPr marL="89278" marR="89278" marT="44597" marB="44597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/>
                          </a:solidFill>
                        </a:rPr>
                        <a:t>from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sklearn.metrics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i="0" dirty="0">
                          <a:solidFill>
                            <a:schemeClr val="tx1"/>
                          </a:solidFill>
                        </a:rPr>
                        <a:t>import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accuracy_score</a:t>
                      </a:r>
                      <a:endParaRPr lang="en-US" altLang="ko-KR" sz="9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89278" marR="89278" marT="44597" marB="44597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890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[20]:</a:t>
                      </a:r>
                    </a:p>
                  </a:txBody>
                  <a:tcPr marL="89278" marR="89278" marT="44597" marB="44597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accuracy =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accuracy_score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Y_test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Y_predict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print('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결정 트리 예측 정확도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: {0:.4f}'.format(accuracy))</a:t>
                      </a:r>
                    </a:p>
                  </a:txBody>
                  <a:tcPr marL="89278" marR="89278" marT="44597" marB="44597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6644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Out:[20]</a:t>
                      </a:r>
                    </a:p>
                  </a:txBody>
                  <a:tcPr marL="89278" marR="89278" marT="44597" marB="44597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결정 트리 예측 정확도</a:t>
                      </a:r>
                      <a:r>
                        <a:rPr lang="en-US" altLang="ko-KR" sz="900" dirty="0"/>
                        <a:t>: 0.8548</a:t>
                      </a:r>
                      <a:endParaRPr kumimoji="1" lang="en-US" altLang="ko-KR" sz="9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78" marR="89278" marT="44597" marB="4459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644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[21]:</a:t>
                      </a:r>
                    </a:p>
                  </a:txBody>
                  <a:tcPr marL="89278" marR="89278" marT="44597" marB="44597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print('</a:t>
                      </a:r>
                      <a:r>
                        <a:rPr lang="ko-KR" altLang="en-US" sz="900" dirty="0"/>
                        <a:t>결정 트리의 현재 </a:t>
                      </a:r>
                      <a:r>
                        <a:rPr lang="ko-KR" altLang="en-US" sz="900" dirty="0" err="1"/>
                        <a:t>하이퍼</a:t>
                      </a:r>
                      <a:r>
                        <a:rPr lang="ko-KR" altLang="en-US" sz="900" dirty="0"/>
                        <a:t> 매개변수</a:t>
                      </a:r>
                      <a:r>
                        <a:rPr lang="en-US" altLang="ko-KR" sz="900" dirty="0"/>
                        <a:t>: \n', </a:t>
                      </a:r>
                      <a:r>
                        <a:rPr lang="en-US" altLang="ko-KR" sz="900" dirty="0" err="1"/>
                        <a:t>dt_HAR.get_params</a:t>
                      </a:r>
                      <a:r>
                        <a:rPr lang="en-US" altLang="ko-KR" sz="900" dirty="0"/>
                        <a:t>())</a:t>
                      </a:r>
                      <a:endParaRPr kumimoji="1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78" marR="89278" marT="44597" marB="4459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0391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Out:[21]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58BCD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78" marR="89278" marT="44597" marB="44597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결정 트리의 현재 </a:t>
                      </a:r>
                      <a:r>
                        <a:rPr kumimoji="1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하이퍼</a:t>
                      </a:r>
                      <a:r>
                        <a:rPr kumimoji="1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매개변수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: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{'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ccp_alpha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': 0.0, '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class_weight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': None, 'criterion': '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gini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', 'max_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depth': None, '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max_features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': None, '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max_leaf_nodes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': None, 'min_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impurity_decrease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': 0.0, '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min_impurity_split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': None, '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min_samples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_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leaf': 1, '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min_samples_split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': 2, '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min_weight_fraction_leaf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': 0.0,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'presort': 'deprecated', '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random_state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': 156, 'splitter': 'best'}</a:t>
                      </a:r>
                    </a:p>
                  </a:txBody>
                  <a:tcPr marL="89278" marR="89278" marT="44597" marB="44597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011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569325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02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1800" smtClean="0"/>
              <a:t>[</a:t>
            </a:r>
            <a:r>
              <a:rPr lang="ko-KR" altLang="en-US" sz="1800" smtClean="0"/>
              <a:t>결정 트리 분석 </a:t>
            </a:r>
            <a:r>
              <a:rPr lang="en-US" altLang="ko-KR" sz="1800" smtClean="0"/>
              <a:t>+ </a:t>
            </a:r>
            <a:r>
              <a:rPr lang="ko-KR" altLang="en-US" sz="1800" smtClean="0"/>
              <a:t>산점도</a:t>
            </a:r>
            <a:r>
              <a:rPr lang="en-US" altLang="ko-KR" sz="1800" smtClean="0"/>
              <a:t>/</a:t>
            </a:r>
            <a:r>
              <a:rPr lang="ko-KR" altLang="en-US" sz="1800" smtClean="0"/>
              <a:t>선형 회귀 그래프</a:t>
            </a:r>
            <a:r>
              <a:rPr lang="en-US" altLang="ko-KR" sz="1800" smtClean="0"/>
              <a:t>] </a:t>
            </a:r>
            <a:r>
              <a:rPr lang="ko-KR" altLang="en-US" sz="1800" smtClean="0"/>
              <a:t>센서 데이터로 움직임 분류하기</a:t>
            </a:r>
            <a:endParaRPr lang="ko-KR" altLang="en-US" sz="2000" smtClean="0"/>
          </a:p>
        </p:txBody>
      </p:sp>
      <p:sp>
        <p:nvSpPr>
          <p:cNvPr id="43011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69338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 모델 구축 및 결과 분석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ko-KR" altLang="en-US" dirty="0"/>
              <a:t>결정 트리 분류 분석 모델 구축하기</a:t>
            </a: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r>
              <a:rPr lang="ko-KR" altLang="en-US" dirty="0"/>
              <a:t>정확도를 검사하여 최적의 </a:t>
            </a:r>
            <a:r>
              <a:rPr lang="ko-KR" altLang="en-US" dirty="0" err="1"/>
              <a:t>하이퍼</a:t>
            </a:r>
            <a:r>
              <a:rPr lang="ko-KR" altLang="en-US" dirty="0"/>
              <a:t> 매개변수를 찾는 작업을 해주는 </a:t>
            </a:r>
            <a:r>
              <a:rPr lang="en-US" altLang="ko-KR" dirty="0" err="1"/>
              <a:t>GridSearchCV</a:t>
            </a:r>
            <a:r>
              <a:rPr lang="en-US" altLang="ko-KR" dirty="0"/>
              <a:t> </a:t>
            </a:r>
            <a:r>
              <a:rPr lang="ko-KR" altLang="en-US" dirty="0"/>
              <a:t>모듈을 사용</a:t>
            </a: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sz="700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In [22]</a:t>
            </a:r>
            <a:r>
              <a:rPr lang="en-US" altLang="ko-KR" dirty="0">
                <a:ea typeface="굴림" panose="020B0600000101010101" pitchFamily="50" charset="-127"/>
              </a:rPr>
              <a:t>:</a:t>
            </a: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 </a:t>
            </a:r>
            <a:r>
              <a:rPr lang="en-US" altLang="ko-KR" dirty="0" err="1"/>
              <a:t>GridSearchCV</a:t>
            </a:r>
            <a:r>
              <a:rPr lang="en-US" altLang="ko-KR" dirty="0"/>
              <a:t> </a:t>
            </a:r>
            <a:r>
              <a:rPr lang="ko-KR" altLang="en-US" dirty="0"/>
              <a:t>모듈을 </a:t>
            </a:r>
            <a:r>
              <a:rPr lang="ko-KR" altLang="en-US" dirty="0" err="1"/>
              <a:t>임포트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In [23]</a:t>
            </a:r>
            <a:r>
              <a:rPr lang="en-US" altLang="ko-KR" dirty="0">
                <a:ea typeface="굴림" panose="020B0600000101010101" pitchFamily="50" charset="-127"/>
              </a:rPr>
              <a:t>:</a:t>
            </a: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 </a:t>
            </a:r>
            <a:r>
              <a:rPr lang="en-US" altLang="ko-KR" dirty="0" err="1"/>
              <a:t>GridSearchCV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사용하여 결정 트리의 </a:t>
            </a:r>
            <a:r>
              <a:rPr lang="ko-KR" altLang="en-US" dirty="0" err="1"/>
              <a:t>하이퍼</a:t>
            </a:r>
            <a:r>
              <a:rPr lang="ko-KR" altLang="en-US" dirty="0"/>
              <a:t> 매개변수 중에서 트리의 깊이를 </a:t>
            </a:r>
            <a:r>
              <a:rPr lang="en-US" altLang="ko-KR" dirty="0"/>
              <a:t>6, 8, 10, 12, 16, 20, 24</a:t>
            </a:r>
            <a:r>
              <a:rPr lang="ko-KR" altLang="en-US" dirty="0"/>
              <a:t>로 변경하면서 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/>
              <a:t>         </a:t>
            </a:r>
            <a:r>
              <a:rPr lang="ko-KR" altLang="en-US" dirty="0"/>
              <a:t>결정 트리 모델 </a:t>
            </a:r>
            <a:r>
              <a:rPr lang="en-US" altLang="ko-KR" dirty="0"/>
              <a:t>7</a:t>
            </a:r>
            <a:r>
              <a:rPr lang="ko-KR" altLang="en-US" dirty="0"/>
              <a:t>개를 생성하여 모델 학습</a:t>
            </a:r>
            <a:r>
              <a:rPr lang="en-US" altLang="ko-KR" sz="800" dirty="0" err="1">
                <a:solidFill>
                  <a:srgbClr val="258BCD"/>
                </a:solidFill>
              </a:rPr>
              <a:t>grid_cv.fit</a:t>
            </a:r>
            <a:r>
              <a:rPr lang="en-US" altLang="ko-KR" sz="800" dirty="0">
                <a:solidFill>
                  <a:srgbClr val="258BCD"/>
                </a:solidFill>
              </a:rPr>
              <a:t>( )</a:t>
            </a:r>
            <a:r>
              <a:rPr lang="ko-KR" altLang="en-US" dirty="0"/>
              <a:t>을 수행</a:t>
            </a:r>
            <a:endParaRPr lang="en-US" altLang="ko-KR" dirty="0">
              <a:latin typeface="+mn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403350" y="2219325"/>
          <a:ext cx="5851525" cy="2173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010"/>
                <a:gridCol w="5167515"/>
              </a:tblGrid>
              <a:tr h="2569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[22]:</a:t>
                      </a:r>
                    </a:p>
                  </a:txBody>
                  <a:tcPr marL="89278" marR="89278" marT="44619" marB="4461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/>
                          </a:solidFill>
                        </a:rPr>
                        <a:t>from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sklearn.model_selection</a:t>
                      </a:r>
                      <a:r>
                        <a:rPr lang="en-US" altLang="ko-KR" sz="900" b="1" i="0" dirty="0">
                          <a:solidFill>
                            <a:schemeClr val="tx1"/>
                          </a:solidFill>
                        </a:rPr>
                        <a:t> import </a:t>
                      </a:r>
                      <a:r>
                        <a:rPr lang="en-US" altLang="ko-KR" sz="900" b="1" i="0" dirty="0" err="1">
                          <a:solidFill>
                            <a:schemeClr val="tx1"/>
                          </a:solidFill>
                        </a:rPr>
                        <a:t>GridSearchCV</a:t>
                      </a:r>
                      <a:endParaRPr lang="en-US" altLang="ko-KR" sz="9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89278" marR="89278" marT="44619" marB="4461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36470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[23]:</a:t>
                      </a:r>
                    </a:p>
                  </a:txBody>
                  <a:tcPr marL="89278" marR="89278" marT="44619" marB="4461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params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= {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max_depth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' : [6, 8, 10, 12, 16, 20, 24]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grid_cv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GridSearchCV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dt_HAR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param_grid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params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 scoring =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                               'accuracy', cv = 5,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return_train_score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= True)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grid_cv.fit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X_train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Y_train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89278" marR="89278" marT="44619" marB="4461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5165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Out:[23]</a:t>
                      </a:r>
                    </a:p>
                  </a:txBody>
                  <a:tcPr marL="89278" marR="89278" marT="44619" marB="4461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GridSearchCV</a:t>
                      </a:r>
                      <a:r>
                        <a:rPr lang="en-US" altLang="ko-KR" sz="900" dirty="0"/>
                        <a:t>(cv = 5, estimator = </a:t>
                      </a:r>
                      <a:r>
                        <a:rPr lang="en-US" altLang="ko-KR" sz="900" dirty="0" err="1"/>
                        <a:t>DecisionTreeClassifier</a:t>
                      </a:r>
                      <a:r>
                        <a:rPr lang="en-US" altLang="ko-KR" sz="900" dirty="0"/>
                        <a:t>(</a:t>
                      </a:r>
                      <a:r>
                        <a:rPr lang="en-US" altLang="ko-KR" sz="900" dirty="0" err="1"/>
                        <a:t>random_state</a:t>
                      </a:r>
                      <a:endParaRPr lang="en-US" altLang="ko-KR" sz="900" dirty="0"/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                  = 156), </a:t>
                      </a:r>
                      <a:r>
                        <a:rPr lang="en-US" altLang="ko-KR" sz="900" dirty="0" err="1"/>
                        <a:t>param_grid</a:t>
                      </a:r>
                      <a:r>
                        <a:rPr lang="en-US" altLang="ko-KR" sz="900" dirty="0"/>
                        <a:t> = {'</a:t>
                      </a:r>
                      <a:r>
                        <a:rPr lang="en-US" altLang="ko-KR" sz="900" dirty="0" err="1"/>
                        <a:t>max_depth</a:t>
                      </a:r>
                      <a:r>
                        <a:rPr lang="en-US" altLang="ko-KR" sz="900" dirty="0"/>
                        <a:t>': [6, 8, 10, 12, 16, 20,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                  24]}, </a:t>
                      </a:r>
                      <a:r>
                        <a:rPr lang="en-US" altLang="ko-KR" sz="900" dirty="0" err="1"/>
                        <a:t>return_train_score</a:t>
                      </a:r>
                      <a:r>
                        <a:rPr lang="en-US" altLang="ko-KR" sz="900" dirty="0"/>
                        <a:t> = True, scoring = 'accuracy')</a:t>
                      </a:r>
                    </a:p>
                  </a:txBody>
                  <a:tcPr marL="89278" marR="89278" marT="44619" marB="4461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07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569325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02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1800" smtClean="0"/>
              <a:t>[</a:t>
            </a:r>
            <a:r>
              <a:rPr lang="ko-KR" altLang="en-US" sz="1800" smtClean="0"/>
              <a:t>결정 트리 분석 </a:t>
            </a:r>
            <a:r>
              <a:rPr lang="en-US" altLang="ko-KR" sz="1800" smtClean="0"/>
              <a:t>+ </a:t>
            </a:r>
            <a:r>
              <a:rPr lang="ko-KR" altLang="en-US" sz="1800" smtClean="0"/>
              <a:t>산점도</a:t>
            </a:r>
            <a:r>
              <a:rPr lang="en-US" altLang="ko-KR" sz="1800" smtClean="0"/>
              <a:t>/</a:t>
            </a:r>
            <a:r>
              <a:rPr lang="ko-KR" altLang="en-US" sz="1800" smtClean="0"/>
              <a:t>선형 회귀 그래프</a:t>
            </a:r>
            <a:r>
              <a:rPr lang="en-US" altLang="ko-KR" sz="1800" smtClean="0"/>
              <a:t>] </a:t>
            </a:r>
            <a:r>
              <a:rPr lang="ko-KR" altLang="en-US" sz="1800" smtClean="0"/>
              <a:t>센서 데이터로 움직임 분류하기</a:t>
            </a:r>
            <a:endParaRPr lang="ko-KR" altLang="en-US" sz="2000" smtClean="0"/>
          </a:p>
        </p:txBody>
      </p:sp>
      <p:sp>
        <p:nvSpPr>
          <p:cNvPr id="44035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69338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 모델 구축 및 결과 분석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ko-KR" altLang="en-US" dirty="0"/>
              <a:t>결정 트리 분류 분석 모델 구축하기</a:t>
            </a: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r>
              <a:rPr lang="ko-KR" altLang="en-US" dirty="0"/>
              <a:t>정확도를 검사하여 최적의 </a:t>
            </a:r>
            <a:r>
              <a:rPr lang="ko-KR" altLang="en-US" dirty="0" err="1"/>
              <a:t>하이퍼</a:t>
            </a:r>
            <a:r>
              <a:rPr lang="ko-KR" altLang="en-US" dirty="0"/>
              <a:t> 매개변수를 찾는 작업을 해주는 </a:t>
            </a:r>
            <a:r>
              <a:rPr lang="en-US" altLang="ko-KR" dirty="0" err="1"/>
              <a:t>GridSearchCV</a:t>
            </a:r>
            <a:r>
              <a:rPr lang="en-US" altLang="ko-KR" dirty="0"/>
              <a:t> </a:t>
            </a:r>
            <a:r>
              <a:rPr lang="ko-KR" altLang="en-US" dirty="0"/>
              <a:t>모듈을 사용</a:t>
            </a: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sz="700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In [24]</a:t>
            </a:r>
            <a:r>
              <a:rPr lang="en-US" altLang="ko-KR" dirty="0">
                <a:ea typeface="굴림" panose="020B0600000101010101" pitchFamily="50" charset="-127"/>
              </a:rPr>
              <a:t>:</a:t>
            </a: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 </a:t>
            </a:r>
            <a:r>
              <a:rPr lang="en-US" altLang="ko-KR" dirty="0" err="1"/>
              <a:t>GridSearchCV</a:t>
            </a:r>
            <a:r>
              <a:rPr lang="ko-KR" altLang="en-US" dirty="0"/>
              <a:t>를 사용하여 생성한 </a:t>
            </a:r>
            <a:r>
              <a:rPr lang="en-US" altLang="ko-KR" dirty="0"/>
              <a:t>7</a:t>
            </a:r>
            <a:r>
              <a:rPr lang="ko-KR" altLang="en-US" dirty="0"/>
              <a:t>개 모델의 </a:t>
            </a:r>
            <a:r>
              <a:rPr lang="en-US" altLang="ko-KR" dirty="0" err="1"/>
              <a:t>param_max_depth</a:t>
            </a:r>
            <a:r>
              <a:rPr lang="en-US" altLang="ko-KR" dirty="0"/>
              <a:t>, </a:t>
            </a:r>
            <a:r>
              <a:rPr lang="en-US" altLang="ko-KR" dirty="0" err="1"/>
              <a:t>mean_test</a:t>
            </a:r>
            <a:r>
              <a:rPr lang="en-US" altLang="ko-KR" dirty="0"/>
              <a:t>_ score, </a:t>
            </a:r>
            <a:r>
              <a:rPr lang="en-US" altLang="ko-KR" dirty="0" err="1"/>
              <a:t>mean_train_score</a:t>
            </a:r>
            <a:r>
              <a:rPr lang="ko-KR" altLang="en-US" dirty="0"/>
              <a:t>를 확인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In [25]</a:t>
            </a:r>
            <a:r>
              <a:rPr lang="en-US" altLang="ko-KR" dirty="0">
                <a:ea typeface="굴림" panose="020B0600000101010101" pitchFamily="50" charset="-127"/>
              </a:rPr>
              <a:t>:</a:t>
            </a: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 </a:t>
            </a:r>
            <a:r>
              <a:rPr lang="en-US" altLang="ko-KR" dirty="0"/>
              <a:t>7</a:t>
            </a:r>
            <a:r>
              <a:rPr lang="ko-KR" altLang="en-US" dirty="0"/>
              <a:t>개 모델 중에서 최고 평균 정확도와 그때의 최적 </a:t>
            </a:r>
            <a:r>
              <a:rPr lang="en-US" altLang="ko-KR" dirty="0" err="1"/>
              <a:t>max_depth</a:t>
            </a:r>
            <a:r>
              <a:rPr lang="ko-KR" altLang="en-US" dirty="0"/>
              <a:t>를 출력하여 확인</a:t>
            </a:r>
            <a:endParaRPr lang="en-US" altLang="ko-KR" dirty="0">
              <a:latin typeface="+mn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403350" y="2219325"/>
          <a:ext cx="5851525" cy="26654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010"/>
                <a:gridCol w="5167515"/>
              </a:tblGrid>
              <a:tr h="71407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[24]:</a:t>
                      </a:r>
                    </a:p>
                  </a:txBody>
                  <a:tcPr marL="89278" marR="89278" marT="44620" marB="446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cv_results_df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pd.DataFrame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grid_cv.cv_results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_)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endParaRPr lang="en-US" altLang="ko-KR" sz="900" b="0" i="0" dirty="0">
                        <a:solidFill>
                          <a:schemeClr val="tx1"/>
                        </a:solidFill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cv_results_df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[['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param_max_depth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mean_test_score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',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mean_train_score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']]</a:t>
                      </a:r>
                    </a:p>
                  </a:txBody>
                  <a:tcPr marL="89278" marR="89278" marT="44620" marB="446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29578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Out:[24]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58BCD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78" marR="89278" marT="44620" marB="446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endParaRPr lang="en-US" altLang="ko-KR" sz="9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89278" marR="89278" marT="44620" marB="446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8896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[25]:</a:t>
                      </a:r>
                    </a:p>
                  </a:txBody>
                  <a:tcPr marL="89278" marR="89278" marT="44620" marB="446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print('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최고 평균 정확도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: {0:.4f}, 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최적 </a:t>
                      </a:r>
                      <a:r>
                        <a:rPr lang="ko-KR" altLang="en-US" sz="900" b="0" dirty="0" err="1">
                          <a:solidFill>
                            <a:schemeClr val="tx1"/>
                          </a:solidFill>
                        </a:rPr>
                        <a:t>하이퍼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 매개변수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: {1}'.format(grid_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       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cv.best_score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_,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grid_cv.best_params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_))</a:t>
                      </a:r>
                    </a:p>
                  </a:txBody>
                  <a:tcPr marL="89278" marR="89278" marT="44620" marB="446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665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Out:[25]</a:t>
                      </a:r>
                    </a:p>
                  </a:txBody>
                  <a:tcPr marL="89278" marR="89278" marT="44620" marB="446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최고 평균 정확도</a:t>
                      </a:r>
                      <a:r>
                        <a:rPr lang="en-US" altLang="ko-KR" sz="900" dirty="0"/>
                        <a:t>: 0.8513, </a:t>
                      </a:r>
                      <a:r>
                        <a:rPr lang="ko-KR" altLang="en-US" sz="900" dirty="0"/>
                        <a:t>최적 </a:t>
                      </a:r>
                      <a:r>
                        <a:rPr lang="ko-KR" altLang="en-US" sz="900" dirty="0" err="1"/>
                        <a:t>하이퍼</a:t>
                      </a:r>
                      <a:r>
                        <a:rPr lang="ko-KR" altLang="en-US" sz="900" dirty="0"/>
                        <a:t> 매개변수</a:t>
                      </a:r>
                      <a:r>
                        <a:rPr lang="en-US" altLang="ko-KR" sz="900" dirty="0"/>
                        <a:t>: {'</a:t>
                      </a:r>
                      <a:r>
                        <a:rPr lang="en-US" altLang="ko-KR" sz="900" dirty="0" err="1"/>
                        <a:t>max_depth</a:t>
                      </a:r>
                      <a:r>
                        <a:rPr lang="en-US" altLang="ko-KR" sz="900" dirty="0"/>
                        <a:t>': 16} </a:t>
                      </a:r>
                    </a:p>
                  </a:txBody>
                  <a:tcPr marL="89278" marR="89278" marT="44620" marB="446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4054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438" y="2943225"/>
            <a:ext cx="2289175" cy="127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365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569325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02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1800" smtClean="0"/>
              <a:t>[</a:t>
            </a:r>
            <a:r>
              <a:rPr lang="ko-KR" altLang="en-US" sz="1800" smtClean="0"/>
              <a:t>결정 트리 분석 </a:t>
            </a:r>
            <a:r>
              <a:rPr lang="en-US" altLang="ko-KR" sz="1800" smtClean="0"/>
              <a:t>+ </a:t>
            </a:r>
            <a:r>
              <a:rPr lang="ko-KR" altLang="en-US" sz="1800" smtClean="0"/>
              <a:t>산점도</a:t>
            </a:r>
            <a:r>
              <a:rPr lang="en-US" altLang="ko-KR" sz="1800" smtClean="0"/>
              <a:t>/</a:t>
            </a:r>
            <a:r>
              <a:rPr lang="ko-KR" altLang="en-US" sz="1800" smtClean="0"/>
              <a:t>선형 회귀 그래프</a:t>
            </a:r>
            <a:r>
              <a:rPr lang="en-US" altLang="ko-KR" sz="1800" smtClean="0"/>
              <a:t>] </a:t>
            </a:r>
            <a:r>
              <a:rPr lang="ko-KR" altLang="en-US" sz="1800" smtClean="0"/>
              <a:t>센서 데이터로 움직임 분류하기</a:t>
            </a:r>
            <a:endParaRPr lang="ko-KR" altLang="en-US" sz="2000" smtClean="0"/>
          </a:p>
        </p:txBody>
      </p:sp>
      <p:sp>
        <p:nvSpPr>
          <p:cNvPr id="45059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69338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 모델 구축 및 결과 분석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ko-KR" altLang="en-US" dirty="0"/>
              <a:t>결정 트리 분류 분석 모델 구축하기</a:t>
            </a:r>
            <a:endParaRPr lang="en-US" altLang="ko-KR" dirty="0"/>
          </a:p>
          <a:p>
            <a:pPr marL="857250" lvl="3" indent="-228600">
              <a:buFont typeface="+mj-lt"/>
              <a:buAutoNum type="arabicPeriod" startAt="3"/>
              <a:defRPr/>
            </a:pPr>
            <a:r>
              <a:rPr lang="en-US" altLang="ko-KR" dirty="0" err="1"/>
              <a:t>max_depth</a:t>
            </a:r>
            <a:r>
              <a:rPr lang="ko-KR" altLang="en-US" dirty="0"/>
              <a:t>와 함께 </a:t>
            </a:r>
            <a:r>
              <a:rPr lang="en-US" altLang="ko-KR" dirty="0" err="1"/>
              <a:t>min_samples_split</a:t>
            </a:r>
            <a:r>
              <a:rPr lang="ko-KR" altLang="en-US" dirty="0"/>
              <a:t>을 조정</a:t>
            </a: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sz="700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In [26]</a:t>
            </a:r>
            <a:r>
              <a:rPr lang="en-US" altLang="ko-KR" dirty="0">
                <a:ea typeface="굴림" panose="020B0600000101010101" pitchFamily="50" charset="-127"/>
              </a:rPr>
              <a:t>:</a:t>
            </a: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 </a:t>
            </a:r>
            <a:r>
              <a:rPr lang="en-US" altLang="ko-KR" dirty="0" err="1"/>
              <a:t>max_depth</a:t>
            </a:r>
            <a:r>
              <a:rPr lang="ko-KR" altLang="en-US" dirty="0"/>
              <a:t>를 </a:t>
            </a:r>
            <a:r>
              <a:rPr lang="en-US" altLang="ko-KR" dirty="0"/>
              <a:t>8, 16, 20</a:t>
            </a:r>
            <a:r>
              <a:rPr lang="ko-KR" altLang="en-US" dirty="0"/>
              <a:t>으로</a:t>
            </a:r>
            <a:r>
              <a:rPr lang="en-US" altLang="ko-KR" dirty="0"/>
              <a:t>, </a:t>
            </a:r>
            <a:r>
              <a:rPr lang="en-US" altLang="ko-KR" dirty="0" err="1"/>
              <a:t>min_samples_split</a:t>
            </a:r>
            <a:r>
              <a:rPr lang="ko-KR" altLang="en-US" dirty="0"/>
              <a:t>를 </a:t>
            </a:r>
            <a:r>
              <a:rPr lang="en-US" altLang="ko-KR" dirty="0"/>
              <a:t>8, 16, 24</a:t>
            </a:r>
            <a:r>
              <a:rPr lang="ko-KR" altLang="en-US" dirty="0"/>
              <a:t>로 변경하면서 결정 트리 모델을 생성하여 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/>
              <a:t>          </a:t>
            </a:r>
            <a:r>
              <a:rPr lang="ko-KR" altLang="en-US" dirty="0"/>
              <a:t>모델 학습</a:t>
            </a:r>
            <a:r>
              <a:rPr lang="en-US" altLang="ko-KR" sz="800" dirty="0" err="1">
                <a:solidFill>
                  <a:srgbClr val="258BCD"/>
                </a:solidFill>
              </a:rPr>
              <a:t>grid_cv.fit</a:t>
            </a:r>
            <a:r>
              <a:rPr lang="en-US" altLang="ko-KR" sz="800" dirty="0">
                <a:solidFill>
                  <a:srgbClr val="258BCD"/>
                </a:solidFill>
              </a:rPr>
              <a:t>( )</a:t>
            </a:r>
            <a:r>
              <a:rPr lang="ko-KR" altLang="en-US" dirty="0"/>
              <a:t>을 수행</a:t>
            </a:r>
            <a:endParaRPr lang="en-US" altLang="ko-KR" dirty="0">
              <a:latin typeface="+mn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403350" y="2430463"/>
          <a:ext cx="5851525" cy="20782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010"/>
                <a:gridCol w="5167515"/>
              </a:tblGrid>
              <a:tr h="136409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[26]:</a:t>
                      </a:r>
                    </a:p>
                  </a:txBody>
                  <a:tcPr marL="89278" marR="89278" marT="44587" marB="44587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params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 = {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max_depth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 : [8, 16, 20],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min_samples_split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 : [8, 16, 24]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endParaRPr lang="en-US" altLang="ko-KR" sz="900" b="0" i="0" dirty="0">
                        <a:solidFill>
                          <a:schemeClr val="tx1"/>
                        </a:solidFill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grid_cv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900" b="1" i="0" dirty="0" err="1">
                          <a:solidFill>
                            <a:schemeClr val="tx1"/>
                          </a:solidFill>
                        </a:rPr>
                        <a:t>GridSearchCV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dt_HAR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param_grid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params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, scoring =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                             'accuracy', cv = 5,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return_train_score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 = True)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grid_cv.</a:t>
                      </a:r>
                      <a:r>
                        <a:rPr lang="en-US" altLang="ko-KR" sz="900" b="1" i="0" dirty="0" err="1">
                          <a:solidFill>
                            <a:schemeClr val="tx1"/>
                          </a:solidFill>
                        </a:rPr>
                        <a:t>fit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X_train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Y_train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89278" marR="89278" marT="44587" marB="44587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139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Out:[26]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58BCD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78" marR="89278" marT="44587" marB="44587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GridSearchCV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(cv = 5, estimator =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DecisionTreeClassifier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(random_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                  state = 156),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param_grid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 = {'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max_depth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': [8, 16, 20],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                  '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min_samples_split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': [8, 16, 24]},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return_train_score</a:t>
                      </a:r>
                      <a:endParaRPr lang="en-US" altLang="ko-KR" sz="900" b="0" i="0" dirty="0">
                        <a:solidFill>
                          <a:schemeClr val="tx1"/>
                        </a:solidFill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                  = True, scoring = 'accuracy')</a:t>
                      </a:r>
                    </a:p>
                  </a:txBody>
                  <a:tcPr marL="89278" marR="89278" marT="44587" marB="44587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895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569325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02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1800" smtClean="0"/>
              <a:t>[</a:t>
            </a:r>
            <a:r>
              <a:rPr lang="ko-KR" altLang="en-US" sz="1800" smtClean="0"/>
              <a:t>결정 트리 분석 </a:t>
            </a:r>
            <a:r>
              <a:rPr lang="en-US" altLang="ko-KR" sz="1800" smtClean="0"/>
              <a:t>+ </a:t>
            </a:r>
            <a:r>
              <a:rPr lang="ko-KR" altLang="en-US" sz="1800" smtClean="0"/>
              <a:t>산점도</a:t>
            </a:r>
            <a:r>
              <a:rPr lang="en-US" altLang="ko-KR" sz="1800" smtClean="0"/>
              <a:t>/</a:t>
            </a:r>
            <a:r>
              <a:rPr lang="ko-KR" altLang="en-US" sz="1800" smtClean="0"/>
              <a:t>선형 회귀 그래프</a:t>
            </a:r>
            <a:r>
              <a:rPr lang="en-US" altLang="ko-KR" sz="1800" smtClean="0"/>
              <a:t>] </a:t>
            </a:r>
            <a:r>
              <a:rPr lang="ko-KR" altLang="en-US" sz="1800" smtClean="0"/>
              <a:t>센서 데이터로 움직임 분류하기</a:t>
            </a:r>
            <a:endParaRPr lang="ko-KR" altLang="en-US" sz="2000" smtClean="0"/>
          </a:p>
        </p:txBody>
      </p:sp>
      <p:sp>
        <p:nvSpPr>
          <p:cNvPr id="46083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69338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 모델 구축 및 결과 분석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ko-KR" altLang="en-US" dirty="0"/>
              <a:t>결정 트리 분류 분석 모델 구축하기</a:t>
            </a:r>
            <a:endParaRPr lang="en-US" altLang="ko-KR" dirty="0"/>
          </a:p>
          <a:p>
            <a:pPr marL="857250" lvl="3" indent="-228600">
              <a:buFont typeface="+mj-lt"/>
              <a:buAutoNum type="arabicPeriod" startAt="3"/>
              <a:defRPr/>
            </a:pPr>
            <a:r>
              <a:rPr lang="en-US" altLang="ko-KR" dirty="0" err="1"/>
              <a:t>max_depth</a:t>
            </a:r>
            <a:r>
              <a:rPr lang="ko-KR" altLang="en-US" dirty="0"/>
              <a:t>와 함께 </a:t>
            </a:r>
            <a:r>
              <a:rPr lang="en-US" altLang="ko-KR" dirty="0" err="1"/>
              <a:t>min_samples_split</a:t>
            </a:r>
            <a:r>
              <a:rPr lang="ko-KR" altLang="en-US" dirty="0"/>
              <a:t>을 조정</a:t>
            </a: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sz="700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In [27]</a:t>
            </a:r>
            <a:r>
              <a:rPr lang="en-US" altLang="ko-KR" dirty="0">
                <a:ea typeface="굴림" panose="020B0600000101010101" pitchFamily="50" charset="-127"/>
              </a:rPr>
              <a:t>:</a:t>
            </a: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 </a:t>
            </a:r>
            <a:r>
              <a:rPr lang="en-US" altLang="ko-KR" dirty="0" err="1"/>
              <a:t>GridSearchCV</a:t>
            </a:r>
            <a:r>
              <a:rPr lang="ko-KR" altLang="en-US" dirty="0"/>
              <a:t>를 사용하여 생성한 </a:t>
            </a:r>
            <a:r>
              <a:rPr lang="en-US" altLang="ko-KR" dirty="0"/>
              <a:t>9</a:t>
            </a:r>
            <a:r>
              <a:rPr lang="ko-KR" altLang="en-US" dirty="0"/>
              <a:t>개 모델의 </a:t>
            </a:r>
            <a:r>
              <a:rPr lang="en-US" altLang="ko-KR" dirty="0" err="1"/>
              <a:t>param_max_depth</a:t>
            </a:r>
            <a:r>
              <a:rPr lang="en-US" altLang="ko-KR" dirty="0"/>
              <a:t>, min_ </a:t>
            </a:r>
            <a:r>
              <a:rPr lang="en-US" altLang="ko-KR" dirty="0" err="1"/>
              <a:t>samples_split</a:t>
            </a:r>
            <a:r>
              <a:rPr lang="en-US" altLang="ko-KR" dirty="0"/>
              <a:t>, </a:t>
            </a:r>
            <a:r>
              <a:rPr lang="en-US" altLang="ko-KR" dirty="0" err="1"/>
              <a:t>mean_test_score</a:t>
            </a:r>
            <a:r>
              <a:rPr lang="en-US" altLang="ko-KR" dirty="0"/>
              <a:t>, </a:t>
            </a: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/>
              <a:t>          </a:t>
            </a:r>
            <a:r>
              <a:rPr lang="en-US" altLang="ko-KR" dirty="0" err="1"/>
              <a:t>mean_train_score</a:t>
            </a:r>
            <a:r>
              <a:rPr lang="ko-KR" altLang="en-US" dirty="0"/>
              <a:t>를 확인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In [28]</a:t>
            </a:r>
            <a:r>
              <a:rPr lang="en-US" altLang="ko-KR" dirty="0">
                <a:ea typeface="굴림" panose="020B0600000101010101" pitchFamily="50" charset="-127"/>
              </a:rPr>
              <a:t>:</a:t>
            </a: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 </a:t>
            </a:r>
            <a:r>
              <a:rPr lang="en-US" altLang="ko-KR" dirty="0" err="1"/>
              <a:t>GridSearchCV</a:t>
            </a:r>
            <a:r>
              <a:rPr lang="ko-KR" altLang="en-US" dirty="0"/>
              <a:t>를 사용하여 생성한 모델 중에서 최고 평균 정확도와 최적 </a:t>
            </a:r>
            <a:r>
              <a:rPr lang="ko-KR" altLang="en-US" dirty="0" err="1"/>
              <a:t>하이퍼</a:t>
            </a:r>
            <a:r>
              <a:rPr lang="ko-KR" altLang="en-US" dirty="0"/>
              <a:t> 매개변수를 출력하여 확인</a:t>
            </a:r>
            <a:endParaRPr lang="en-US" altLang="ko-KR" dirty="0">
              <a:latin typeface="+mn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403350" y="2327275"/>
          <a:ext cx="5851525" cy="3046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010"/>
                <a:gridCol w="5167515"/>
              </a:tblGrid>
              <a:tr h="71419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[27]:</a:t>
                      </a:r>
                    </a:p>
                  </a:txBody>
                  <a:tcPr marL="89278" marR="89278" marT="44634" marB="44634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cv_results_df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pd.DataFrame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grid_cv.cv_results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_)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endParaRPr lang="en-US" altLang="ko-KR" sz="900" b="0" i="0" dirty="0">
                        <a:solidFill>
                          <a:schemeClr val="tx1"/>
                        </a:solidFill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cv_results_df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[['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param_max_depth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param_min_samples_split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', 'mean_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                 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test_score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mean_train_score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']]</a:t>
                      </a:r>
                    </a:p>
                  </a:txBody>
                  <a:tcPr marL="89278" marR="89278" marT="44634" marB="44634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55416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Out:[27]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58BCD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78" marR="89278" marT="44634" marB="44634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endParaRPr lang="en-US" altLang="ko-KR" sz="9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89278" marR="89278" marT="44634" marB="44634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8902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[28]:</a:t>
                      </a:r>
                    </a:p>
                  </a:txBody>
                  <a:tcPr marL="89278" marR="89278" marT="44634" marB="44634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print('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최고 평균 정확도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: {0:.4f}, 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최적 </a:t>
                      </a:r>
                      <a:r>
                        <a:rPr lang="ko-KR" altLang="en-US" sz="900" b="0" i="0" dirty="0" err="1">
                          <a:solidFill>
                            <a:schemeClr val="tx1"/>
                          </a:solidFill>
                        </a:rPr>
                        <a:t>하이퍼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 매개변수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: {1}'.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       format(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grid_cv.best_score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_,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grid_cv.best_params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_))</a:t>
                      </a:r>
                    </a:p>
                  </a:txBody>
                  <a:tcPr marL="89278" marR="89278" marT="44634" marB="44634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902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Out:[28]</a:t>
                      </a:r>
                    </a:p>
                  </a:txBody>
                  <a:tcPr marL="89278" marR="89278" marT="44634" marB="44634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최고 평균 정확도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: 0.8549, 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최적 </a:t>
                      </a:r>
                      <a:r>
                        <a:rPr lang="ko-KR" altLang="en-US" sz="900" b="0" i="0" dirty="0" err="1">
                          <a:solidFill>
                            <a:schemeClr val="tx1"/>
                          </a:solidFill>
                        </a:rPr>
                        <a:t>하이퍼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 매개변수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: {'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max_depth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': 8, 'min_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samples_split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': 16}</a:t>
                      </a:r>
                    </a:p>
                  </a:txBody>
                  <a:tcPr marL="89278" marR="89278" marT="44634" marB="44634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610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613" y="3068638"/>
            <a:ext cx="304165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295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569325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02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1800" smtClean="0"/>
              <a:t>[</a:t>
            </a:r>
            <a:r>
              <a:rPr lang="ko-KR" altLang="en-US" sz="1800" smtClean="0"/>
              <a:t>결정 트리 분석 </a:t>
            </a:r>
            <a:r>
              <a:rPr lang="en-US" altLang="ko-KR" sz="1800" smtClean="0"/>
              <a:t>+ </a:t>
            </a:r>
            <a:r>
              <a:rPr lang="ko-KR" altLang="en-US" sz="1800" smtClean="0"/>
              <a:t>산점도</a:t>
            </a:r>
            <a:r>
              <a:rPr lang="en-US" altLang="ko-KR" sz="1800" smtClean="0"/>
              <a:t>/</a:t>
            </a:r>
            <a:r>
              <a:rPr lang="ko-KR" altLang="en-US" sz="1800" smtClean="0"/>
              <a:t>선형 회귀 그래프</a:t>
            </a:r>
            <a:r>
              <a:rPr lang="en-US" altLang="ko-KR" sz="1800" smtClean="0"/>
              <a:t>] </a:t>
            </a:r>
            <a:r>
              <a:rPr lang="ko-KR" altLang="en-US" sz="1800" smtClean="0"/>
              <a:t>센서 데이터로 움직임 분류하기</a:t>
            </a:r>
            <a:endParaRPr lang="ko-KR" altLang="en-US" sz="2000" smtClean="0"/>
          </a:p>
        </p:txBody>
      </p:sp>
      <p:sp>
        <p:nvSpPr>
          <p:cNvPr id="47107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69338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 모델 구축 및 결과 분석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ko-KR" altLang="en-US" dirty="0"/>
              <a:t>결정 트리 분류 분석 모델 구축하기</a:t>
            </a:r>
            <a:endParaRPr lang="en-US" altLang="ko-KR" dirty="0"/>
          </a:p>
          <a:p>
            <a:pPr marL="857250" lvl="3" indent="-228600">
              <a:buFont typeface="+mj-lt"/>
              <a:buAutoNum type="arabicPeriod" startAt="4"/>
              <a:defRPr/>
            </a:pPr>
            <a:r>
              <a:rPr lang="ko-KR" altLang="en-US" dirty="0"/>
              <a:t>최적 모델</a:t>
            </a:r>
            <a:r>
              <a:rPr lang="en-US" altLang="ko-KR" sz="800" dirty="0" err="1">
                <a:solidFill>
                  <a:srgbClr val="258BCD"/>
                </a:solidFill>
              </a:rPr>
              <a:t>grid_cv.best_estimator</a:t>
            </a:r>
            <a:r>
              <a:rPr lang="en-US" altLang="ko-KR" sz="800" dirty="0">
                <a:solidFill>
                  <a:srgbClr val="258BCD"/>
                </a:solidFill>
              </a:rPr>
              <a:t>_</a:t>
            </a:r>
            <a:r>
              <a:rPr lang="ko-KR" altLang="en-US" dirty="0"/>
              <a:t>을 사용하여 테스트 데이터에 대한 예측을 수행</a:t>
            </a:r>
            <a:endParaRPr lang="en-US" altLang="ko-KR" sz="700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In [29]</a:t>
            </a:r>
            <a:r>
              <a:rPr lang="en-US" altLang="ko-KR" dirty="0">
                <a:ea typeface="굴림" panose="020B0600000101010101" pitchFamily="50" charset="-127"/>
              </a:rPr>
              <a:t>:</a:t>
            </a: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 </a:t>
            </a:r>
            <a:r>
              <a:rPr lang="en-US" altLang="ko-KR" dirty="0" err="1"/>
              <a:t>GridSearchCV</a:t>
            </a:r>
            <a:r>
              <a:rPr lang="ko-KR" altLang="en-US" dirty="0"/>
              <a:t>의 객체인 </a:t>
            </a:r>
            <a:r>
              <a:rPr lang="en-US" altLang="ko-KR" dirty="0" err="1"/>
              <a:t>grid_cv</a:t>
            </a:r>
            <a:r>
              <a:rPr lang="ko-KR" altLang="en-US" dirty="0"/>
              <a:t>의 </a:t>
            </a:r>
            <a:r>
              <a:rPr lang="en-US" altLang="ko-KR" dirty="0" err="1"/>
              <a:t>best_estimator</a:t>
            </a:r>
            <a:r>
              <a:rPr lang="en-US" altLang="ko-KR" dirty="0"/>
              <a:t>_ </a:t>
            </a:r>
            <a:r>
              <a:rPr lang="ko-KR" altLang="en-US" dirty="0"/>
              <a:t>속성에 저장되어 있는 최적 모델</a:t>
            </a:r>
            <a:r>
              <a:rPr lang="en-US" altLang="ko-KR" sz="800" dirty="0" err="1">
                <a:solidFill>
                  <a:srgbClr val="258BCD"/>
                </a:solidFill>
              </a:rPr>
              <a:t>best_dt_HAR</a:t>
            </a:r>
            <a:r>
              <a:rPr lang="ko-KR" altLang="en-US" dirty="0"/>
              <a:t>에 대하여 테스트 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/>
              <a:t>          </a:t>
            </a:r>
            <a:r>
              <a:rPr lang="ko-KR" altLang="en-US" dirty="0"/>
              <a:t>데이터</a:t>
            </a:r>
            <a:r>
              <a:rPr lang="en-US" altLang="ko-KR" sz="800" dirty="0" err="1">
                <a:solidFill>
                  <a:srgbClr val="258BCD"/>
                </a:solidFill>
              </a:rPr>
              <a:t>X_test</a:t>
            </a:r>
            <a:r>
              <a:rPr lang="ko-KR" altLang="en-US" dirty="0"/>
              <a:t>에 대한 예측</a:t>
            </a:r>
            <a:r>
              <a:rPr lang="en-US" altLang="ko-KR" sz="800" dirty="0">
                <a:solidFill>
                  <a:srgbClr val="258BCD"/>
                </a:solidFill>
              </a:rPr>
              <a:t>predict( )</a:t>
            </a:r>
            <a:r>
              <a:rPr lang="ko-KR" altLang="en-US" dirty="0"/>
              <a:t>을 수행하고 정확도를 출력하여 확인</a:t>
            </a:r>
            <a:endParaRPr lang="en-US" altLang="ko-KR" dirty="0">
              <a:latin typeface="+mn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403350" y="2439988"/>
          <a:ext cx="5851525" cy="1133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010"/>
                <a:gridCol w="5167515"/>
              </a:tblGrid>
              <a:tr h="8766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[27]:</a:t>
                      </a:r>
                    </a:p>
                  </a:txBody>
                  <a:tcPr marL="89278" marR="89278" marT="44616" marB="4461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best_dt_HAR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grid_cv.best_estimator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_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best_Y_predict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best_dt_HAR.predict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X_test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best_accuracy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accuracy_score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Y_test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best_Y_predict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endParaRPr lang="en-US" altLang="ko-KR" sz="900" b="0" i="0" dirty="0">
                        <a:solidFill>
                          <a:schemeClr val="tx1"/>
                        </a:solidFill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print('best </a:t>
                      </a:r>
                      <a:r>
                        <a:rPr lang="ko-KR" altLang="en-US" sz="900" b="0" i="0" dirty="0">
                          <a:solidFill>
                            <a:schemeClr val="tx1"/>
                          </a:solidFill>
                        </a:rPr>
                        <a:t>결정 트리 예측 정확도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: {0:.4f}'.format(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best_accuracy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))</a:t>
                      </a:r>
                    </a:p>
                  </a:txBody>
                  <a:tcPr marL="89278" marR="89278" marT="44616" marB="44616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686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Out:[27]</a:t>
                      </a:r>
                    </a:p>
                  </a:txBody>
                  <a:tcPr marL="89278" marR="89278" marT="44616" marB="4461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best </a:t>
                      </a:r>
                      <a:r>
                        <a:rPr lang="ko-KR" altLang="en-US" sz="900" dirty="0"/>
                        <a:t>결정 트리 예측 정확도</a:t>
                      </a:r>
                      <a:r>
                        <a:rPr lang="en-US" altLang="ko-KR" sz="900" dirty="0"/>
                        <a:t>: 0.8717</a:t>
                      </a:r>
                      <a:endParaRPr lang="en-US" altLang="ko-KR" sz="9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89278" marR="89278" marT="44616" marB="44616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053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59790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준비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ko-KR" altLang="en-US" dirty="0"/>
              <a:t>데이터 병합하기 </a:t>
            </a: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r>
              <a:rPr lang="ko-KR" altLang="en-US" dirty="0"/>
              <a:t>레드 와인과 화이트 와인 파일 합치기</a:t>
            </a: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</p:txBody>
      </p:sp>
      <p:grpSp>
        <p:nvGrpSpPr>
          <p:cNvPr id="21507" name="그룹 1"/>
          <p:cNvGrpSpPr>
            <a:grpSpLocks/>
          </p:cNvGrpSpPr>
          <p:nvPr/>
        </p:nvGrpSpPr>
        <p:grpSpPr bwMode="auto">
          <a:xfrm>
            <a:off x="684213" y="2276475"/>
            <a:ext cx="5400675" cy="4565650"/>
            <a:chOff x="683568" y="2348879"/>
            <a:chExt cx="5400600" cy="4493246"/>
          </a:xfrm>
        </p:grpSpPr>
        <p:sp>
          <p:nvSpPr>
            <p:cNvPr id="7" name="직사각형 6"/>
            <p:cNvSpPr/>
            <p:nvPr/>
          </p:nvSpPr>
          <p:spPr>
            <a:xfrm>
              <a:off x="912165" y="2348879"/>
              <a:ext cx="4995793" cy="44932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내용 개체 틀 2"/>
            <p:cNvSpPr txBox="1">
              <a:spLocks/>
            </p:cNvSpPr>
            <p:nvPr/>
          </p:nvSpPr>
          <p:spPr bwMode="auto">
            <a:xfrm>
              <a:off x="683568" y="2348879"/>
              <a:ext cx="5400600" cy="4104228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>
              <a:lvl1pPr marL="266700" indent="-266700" latinLnBrk="1">
                <a:spcBef>
                  <a:spcPct val="20000"/>
                </a:spcBef>
                <a:buFont typeface="Arial" panose="020B0604020202020204" pitchFamily="34" charset="0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447675" indent="-180975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628650" indent="-180975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809625" indent="-180975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990600" indent="-180975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14478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19050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23622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28194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  <a:defRPr/>
              </a:pPr>
              <a:r>
                <a:rPr lang="es-ES" altLang="ko-KR" sz="1000" dirty="0"/>
                <a:t>05   &gt;&gt;&gt; white_df.head()</a:t>
              </a:r>
            </a:p>
            <a:p>
              <a:pPr marL="266700" lvl="1" indent="0" latinLnBrk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  <a:defRPr/>
              </a:pPr>
              <a:r>
                <a:rPr lang="es-ES" altLang="ko-KR" sz="1000" dirty="0">
                  <a:solidFill>
                    <a:prstClr val="black"/>
                  </a:solidFill>
                  <a:ea typeface="굴림" panose="020B0600000101010101" pitchFamily="50" charset="-127"/>
                </a:rPr>
                <a:t>    </a:t>
              </a:r>
              <a:r>
                <a:rPr lang="es-ES" altLang="ko-KR" sz="1000" dirty="0">
                  <a:solidFill>
                    <a:srgbClr val="258BCD"/>
                  </a:solidFill>
                  <a:ea typeface="굴림" panose="020B0600000101010101" pitchFamily="50" charset="-127"/>
                </a:rPr>
                <a:t>fixed acidity  volatile acidity   citric acid</a:t>
              </a:r>
              <a:r>
                <a:rPr lang="es-ES" altLang="ko-KR" sz="600" dirty="0">
                  <a:solidFill>
                    <a:srgbClr val="258BCD"/>
                  </a:solidFill>
                  <a:ea typeface="굴림" panose="020B0600000101010101" pitchFamily="50" charset="-127"/>
                </a:rPr>
                <a:t> </a:t>
              </a:r>
              <a:r>
                <a:rPr lang="es-ES" altLang="ko-KR" sz="1000" dirty="0">
                  <a:solidFill>
                    <a:srgbClr val="258BCD"/>
                  </a:solidFill>
                  <a:ea typeface="굴림" panose="020B0600000101010101" pitchFamily="50" charset="-127"/>
                </a:rPr>
                <a:t> ...   sulphates   alcohol   quality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  <a:defRPr/>
              </a:pPr>
              <a:r>
                <a:rPr lang="es-ES" altLang="ko-KR" sz="1000" dirty="0">
                  <a:solidFill>
                    <a:srgbClr val="258BCD"/>
                  </a:solidFill>
                </a:rPr>
                <a:t>    0       7.0                0.27            0.36     ...      0.45          8.8        6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  <a:defRPr/>
              </a:pPr>
              <a:r>
                <a:rPr lang="es-ES" altLang="ko-KR" sz="1000" dirty="0">
                  <a:solidFill>
                    <a:srgbClr val="258BCD"/>
                  </a:solidFill>
                </a:rPr>
                <a:t>    1       6.3                0.30            0.34     ...      0.49          9.5        6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  <a:defRPr/>
              </a:pPr>
              <a:r>
                <a:rPr lang="es-ES" altLang="ko-KR" sz="1000" dirty="0">
                  <a:solidFill>
                    <a:srgbClr val="258BCD"/>
                  </a:solidFill>
                </a:rPr>
                <a:t>    2       8.1                0.28            0.40     ...      0.44         10.1     </a:t>
              </a:r>
              <a:r>
                <a:rPr lang="es-ES" altLang="ko-KR" sz="700" dirty="0">
                  <a:solidFill>
                    <a:srgbClr val="258BCD"/>
                  </a:solidFill>
                </a:rPr>
                <a:t>  </a:t>
              </a:r>
              <a:r>
                <a:rPr lang="es-ES" altLang="ko-KR" sz="1000" dirty="0">
                  <a:solidFill>
                    <a:srgbClr val="258BCD"/>
                  </a:solidFill>
                </a:rPr>
                <a:t> 6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  <a:defRPr/>
              </a:pPr>
              <a:r>
                <a:rPr lang="es-ES" altLang="ko-KR" sz="1000" dirty="0">
                  <a:solidFill>
                    <a:srgbClr val="258BCD"/>
                  </a:solidFill>
                </a:rPr>
                <a:t>    3       7.2                0.23            0.32     ...      0.40          9.9        6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  <a:defRPr/>
              </a:pPr>
              <a:r>
                <a:rPr lang="es-ES" altLang="ko-KR" sz="1000" dirty="0">
                  <a:solidFill>
                    <a:srgbClr val="258BCD"/>
                  </a:solidFill>
                </a:rPr>
                <a:t>    4       7.2                0.23            0.32     ...      0.40          9.9        6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  <a:defRPr/>
              </a:pPr>
              <a:endParaRPr lang="es-ES" altLang="ko-KR" sz="1000" dirty="0"/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  <a:defRPr/>
              </a:pPr>
              <a:r>
                <a:rPr lang="es-ES" altLang="ko-KR" sz="1000" dirty="0">
                  <a:solidFill>
                    <a:srgbClr val="258BCD"/>
                  </a:solidFill>
                </a:rPr>
                <a:t>    [5 rows x 12 columns]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  <a:defRPr/>
              </a:pPr>
              <a:r>
                <a:rPr lang="es-ES" altLang="ko-KR" sz="1000" dirty="0"/>
                <a:t>06   &gt;&gt;&gt; white_df.insert(0, column = 'type', value = 'white')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  <a:defRPr/>
              </a:pPr>
              <a:r>
                <a:rPr lang="es-ES" altLang="ko-KR" sz="1000" dirty="0"/>
                <a:t>07   &gt;&gt;&gt; white_df.head()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  <a:defRPr/>
              </a:pPr>
              <a:r>
                <a:rPr lang="es-ES" altLang="ko-KR" sz="1000" dirty="0">
                  <a:solidFill>
                    <a:srgbClr val="258BCD"/>
                  </a:solidFill>
                </a:rPr>
                <a:t>         type     fixed acidity     volatile acidity   ...   sulphates   alcohol   quality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  <a:defRPr/>
              </a:pPr>
              <a:r>
                <a:rPr lang="es-ES" altLang="ko-KR" sz="1000" dirty="0">
                  <a:solidFill>
                    <a:srgbClr val="258BCD"/>
                  </a:solidFill>
                </a:rPr>
                <a:t>    0   white          7.0                  0.27         ...       0.45         8.8         6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  <a:defRPr/>
              </a:pPr>
              <a:r>
                <a:rPr lang="es-ES" altLang="ko-KR" sz="1000" dirty="0">
                  <a:solidFill>
                    <a:srgbClr val="258BCD"/>
                  </a:solidFill>
                </a:rPr>
                <a:t>    1   white          6.3                  0.30         ...       0.49         9.5         6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  <a:defRPr/>
              </a:pPr>
              <a:r>
                <a:rPr lang="es-ES" altLang="ko-KR" sz="1000" dirty="0">
                  <a:solidFill>
                    <a:srgbClr val="258BCD"/>
                  </a:solidFill>
                </a:rPr>
                <a:t>    2   white          8.1                  0.28         ...       0.44     </a:t>
              </a:r>
              <a:r>
                <a:rPr lang="es-ES" altLang="ko-KR" sz="800" dirty="0">
                  <a:solidFill>
                    <a:srgbClr val="258BCD"/>
                  </a:solidFill>
                </a:rPr>
                <a:t>    </a:t>
              </a:r>
              <a:r>
                <a:rPr lang="es-ES" altLang="ko-KR" sz="1000" dirty="0">
                  <a:solidFill>
                    <a:srgbClr val="258BCD"/>
                  </a:solidFill>
                </a:rPr>
                <a:t>10.1        6   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  <a:defRPr/>
              </a:pPr>
              <a:r>
                <a:rPr lang="es-ES" altLang="ko-KR" sz="1000" dirty="0">
                  <a:solidFill>
                    <a:srgbClr val="258BCD"/>
                  </a:solidFill>
                </a:rPr>
                <a:t>    3   white          7.2                  0.23         ...       0.40         9.9         6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  <a:defRPr/>
              </a:pPr>
              <a:r>
                <a:rPr lang="es-ES" altLang="ko-KR" sz="1000" dirty="0">
                  <a:solidFill>
                    <a:srgbClr val="258BCD"/>
                  </a:solidFill>
                </a:rPr>
                <a:t>    4   white          7.2                  0.23         ...       0.40         9.9         6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  <a:defRPr/>
              </a:pPr>
              <a:endParaRPr lang="es-ES" altLang="ko-KR" sz="1000" dirty="0">
                <a:solidFill>
                  <a:srgbClr val="0E6EB8"/>
                </a:solidFill>
              </a:endParaRP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  <a:defRPr/>
              </a:pPr>
              <a:r>
                <a:rPr lang="es-ES" altLang="ko-KR" sz="1000" dirty="0">
                  <a:solidFill>
                    <a:srgbClr val="258BCD"/>
                  </a:solidFill>
                </a:rPr>
                <a:t>    [5 rows x 13 columns]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  <a:defRPr/>
              </a:pPr>
              <a:r>
                <a:rPr kumimoji="0" lang="en-US" altLang="ko-KR" sz="1000" dirty="0"/>
                <a:t>08  &gt;&gt;&gt; </a:t>
              </a:r>
              <a:r>
                <a:rPr kumimoji="0" lang="en-US" altLang="ko-KR" sz="1000" dirty="0" err="1"/>
                <a:t>white_df.shape</a:t>
              </a:r>
              <a:endParaRPr kumimoji="0" lang="en-US" altLang="ko-KR" sz="1000" dirty="0"/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  <a:defRPr/>
              </a:pPr>
              <a:r>
                <a:rPr kumimoji="0" lang="en-US" altLang="ko-KR" sz="1000" dirty="0">
                  <a:solidFill>
                    <a:schemeClr val="accent5">
                      <a:lumMod val="75000"/>
                    </a:schemeClr>
                  </a:solidFill>
                </a:rPr>
                <a:t>    (4898, 13)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  <a:defRPr/>
              </a:pPr>
              <a:r>
                <a:rPr kumimoji="0" lang="en-US" altLang="ko-KR" sz="1000" dirty="0"/>
                <a:t>09  &gt;&gt;&gt; wine = </a:t>
              </a:r>
              <a:r>
                <a:rPr kumimoji="0" lang="en-US" altLang="ko-KR" sz="1000" dirty="0" err="1"/>
                <a:t>pd.concat</a:t>
              </a:r>
              <a:r>
                <a:rPr kumimoji="0" lang="en-US" altLang="ko-KR" sz="1000" dirty="0"/>
                <a:t>([</a:t>
              </a:r>
              <a:r>
                <a:rPr kumimoji="0" lang="en-US" altLang="ko-KR" sz="1000" dirty="0" err="1"/>
                <a:t>red_df</a:t>
              </a:r>
              <a:r>
                <a:rPr kumimoji="0" lang="en-US" altLang="ko-KR" sz="1000" dirty="0"/>
                <a:t>, </a:t>
              </a:r>
              <a:r>
                <a:rPr kumimoji="0" lang="en-US" altLang="ko-KR" sz="1000" dirty="0" err="1"/>
                <a:t>white_df</a:t>
              </a:r>
              <a:r>
                <a:rPr kumimoji="0" lang="en-US" altLang="ko-KR" sz="1000" dirty="0"/>
                <a:t>])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  <a:defRPr/>
              </a:pPr>
              <a:r>
                <a:rPr kumimoji="0" lang="en-US" altLang="ko-KR" sz="1000" dirty="0"/>
                <a:t>10  &gt;&gt;&gt; </a:t>
              </a:r>
              <a:r>
                <a:rPr kumimoji="0" lang="en-US" altLang="ko-KR" sz="1000" dirty="0" err="1"/>
                <a:t>wine.shape</a:t>
              </a:r>
              <a:endParaRPr kumimoji="0" lang="en-US" altLang="ko-KR" sz="1000" dirty="0"/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  <a:defRPr/>
              </a:pPr>
              <a:r>
                <a:rPr kumimoji="0" lang="en-US" altLang="ko-KR" sz="1000" dirty="0">
                  <a:solidFill>
                    <a:schemeClr val="accent5">
                      <a:lumMod val="75000"/>
                    </a:schemeClr>
                  </a:solidFill>
                </a:rPr>
                <a:t>    (6497, 13)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  <a:defRPr/>
              </a:pPr>
              <a:r>
                <a:rPr kumimoji="0" lang="en-US" altLang="ko-KR" sz="1000" dirty="0"/>
                <a:t>11  &gt;&gt;&gt; </a:t>
              </a:r>
              <a:r>
                <a:rPr kumimoji="0" lang="en-US" altLang="ko-KR" sz="1000" dirty="0" err="1"/>
                <a:t>wine.to_csv</a:t>
              </a:r>
              <a:r>
                <a:rPr kumimoji="0" lang="en-US" altLang="ko-KR" sz="1000" dirty="0"/>
                <a:t>('C:/Users/</a:t>
              </a:r>
              <a:r>
                <a:rPr kumimoji="0" lang="en-US" altLang="ko-KR" sz="1000" dirty="0" err="1"/>
                <a:t>kmj</a:t>
              </a:r>
              <a:r>
                <a:rPr kumimoji="0" lang="en-US" altLang="ko-KR" sz="1000" dirty="0"/>
                <a:t>/</a:t>
              </a:r>
              <a:r>
                <a:rPr kumimoji="0" lang="en-US" altLang="ko-KR" sz="1000" dirty="0" err="1"/>
                <a:t>My_Python</a:t>
              </a:r>
              <a:r>
                <a:rPr kumimoji="0" lang="en-US" altLang="ko-KR" sz="1000" dirty="0"/>
                <a:t>/7</a:t>
              </a:r>
              <a:r>
                <a:rPr kumimoji="0" lang="ko-KR" altLang="en-US" sz="1000" dirty="0"/>
                <a:t>장</a:t>
              </a:r>
              <a:r>
                <a:rPr kumimoji="0" lang="en-US" altLang="ko-KR" sz="1000" dirty="0"/>
                <a:t>_data/wine.csv', index = False</a:t>
              </a:r>
              <a:r>
                <a:rPr kumimoji="0" lang="en-US" altLang="ko-KR" sz="1000" dirty="0">
                  <a:solidFill>
                    <a:schemeClr val="accent5">
                      <a:lumMod val="75000"/>
                    </a:schemeClr>
                  </a:solidFill>
                </a:rPr>
                <a:t>)</a:t>
              </a:r>
            </a:p>
          </p:txBody>
        </p:sp>
      </p:grpSp>
      <p:sp>
        <p:nvSpPr>
          <p:cNvPr id="21508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[</a:t>
            </a:r>
            <a:r>
              <a:rPr lang="ko-KR" altLang="en-US" smtClean="0"/>
              <a:t>기술 통계 분석 </a:t>
            </a:r>
            <a:r>
              <a:rPr lang="en-US" altLang="ko-KR" smtClean="0"/>
              <a:t>+ </a:t>
            </a:r>
            <a:r>
              <a:rPr lang="ko-KR" altLang="en-US" smtClean="0"/>
              <a:t>그래프</a:t>
            </a:r>
            <a:r>
              <a:rPr lang="en-US" altLang="ko-KR" smtClean="0"/>
              <a:t>] </a:t>
            </a:r>
            <a:r>
              <a:rPr lang="ko-KR" altLang="en-US" smtClean="0"/>
              <a:t>와인 품질 예측하기</a:t>
            </a:r>
          </a:p>
        </p:txBody>
      </p:sp>
      <p:sp>
        <p:nvSpPr>
          <p:cNvPr id="21509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569325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02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1800" smtClean="0"/>
              <a:t>[</a:t>
            </a:r>
            <a:r>
              <a:rPr lang="ko-KR" altLang="en-US" sz="1800" smtClean="0"/>
              <a:t>결정 트리 분석 </a:t>
            </a:r>
            <a:r>
              <a:rPr lang="en-US" altLang="ko-KR" sz="1800" smtClean="0"/>
              <a:t>+ </a:t>
            </a:r>
            <a:r>
              <a:rPr lang="ko-KR" altLang="en-US" sz="1800" smtClean="0"/>
              <a:t>산점도</a:t>
            </a:r>
            <a:r>
              <a:rPr lang="en-US" altLang="ko-KR" sz="1800" smtClean="0"/>
              <a:t>/</a:t>
            </a:r>
            <a:r>
              <a:rPr lang="ko-KR" altLang="en-US" sz="1800" smtClean="0"/>
              <a:t>선형 회귀 그래프</a:t>
            </a:r>
            <a:r>
              <a:rPr lang="en-US" altLang="ko-KR" sz="1800" smtClean="0"/>
              <a:t>] </a:t>
            </a:r>
            <a:r>
              <a:rPr lang="ko-KR" altLang="en-US" sz="1800" smtClean="0"/>
              <a:t>센서 데이터로 움직임 분류하기</a:t>
            </a:r>
            <a:endParaRPr lang="ko-KR" altLang="en-US" sz="2000" smtClean="0"/>
          </a:p>
        </p:txBody>
      </p:sp>
      <p:sp>
        <p:nvSpPr>
          <p:cNvPr id="48131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69338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 모델 구축 및 결과 분석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ko-KR" altLang="en-US" dirty="0"/>
              <a:t>결정 트리 분류 분석 모델 구축하기</a:t>
            </a:r>
            <a:endParaRPr lang="en-US" altLang="ko-KR" dirty="0"/>
          </a:p>
          <a:p>
            <a:pPr marL="857250" lvl="3" indent="-228600">
              <a:buFont typeface="+mj-lt"/>
              <a:buAutoNum type="arabicPeriod" startAt="5"/>
              <a:defRPr/>
            </a:pPr>
            <a:r>
              <a:rPr lang="en-US" altLang="ko-KR" dirty="0" err="1"/>
              <a:t>feature_importances</a:t>
            </a:r>
            <a:r>
              <a:rPr lang="en-US" altLang="ko-KR" dirty="0"/>
              <a:t>_ </a:t>
            </a:r>
            <a:r>
              <a:rPr lang="ko-KR" altLang="en-US" dirty="0"/>
              <a:t>속성을 사용하여 각 피처의 중요도를 알아내고 중요도가 높은 </a:t>
            </a:r>
            <a:r>
              <a:rPr lang="en-US" altLang="ko-KR" dirty="0"/>
              <a:t>10</a:t>
            </a:r>
            <a:r>
              <a:rPr lang="ko-KR" altLang="en-US" dirty="0"/>
              <a:t>개 피처를 찾아 그래프로 표시</a:t>
            </a: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In [30]</a:t>
            </a:r>
            <a:r>
              <a:rPr lang="en-US" altLang="ko-KR" dirty="0">
                <a:ea typeface="굴림" panose="020B0600000101010101" pitchFamily="50" charset="-127"/>
              </a:rPr>
              <a:t>:</a:t>
            </a: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 </a:t>
            </a:r>
            <a:r>
              <a:rPr lang="ko-KR" altLang="en-US" dirty="0"/>
              <a:t>중요 피처를 그래프로 나타내기 위한 모듈을 </a:t>
            </a:r>
            <a:r>
              <a:rPr lang="ko-KR" altLang="en-US" dirty="0" err="1"/>
              <a:t>임포트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In [31]</a:t>
            </a:r>
            <a:r>
              <a:rPr lang="en-US" altLang="ko-KR" dirty="0">
                <a:ea typeface="굴림" panose="020B0600000101010101" pitchFamily="50" charset="-127"/>
              </a:rPr>
              <a:t>:</a:t>
            </a: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 </a:t>
            </a:r>
            <a:r>
              <a:rPr lang="ko-KR" altLang="en-US" dirty="0"/>
              <a:t>최적 결정 트리 모델</a:t>
            </a:r>
            <a:r>
              <a:rPr lang="en-US" altLang="ko-KR" dirty="0" err="1"/>
              <a:t>best_dt_HAR</a:t>
            </a:r>
            <a:r>
              <a:rPr lang="ko-KR" altLang="en-US" dirty="0"/>
              <a:t>의 </a:t>
            </a:r>
            <a:r>
              <a:rPr lang="en-US" altLang="ko-KR" dirty="0" err="1"/>
              <a:t>feature_importances</a:t>
            </a:r>
            <a:r>
              <a:rPr lang="en-US" altLang="ko-KR" dirty="0"/>
              <a:t>_</a:t>
            </a:r>
            <a:r>
              <a:rPr lang="ko-KR" altLang="en-US" dirty="0"/>
              <a:t>를 객체에 저장하고 막대 그래프로 그리기 위해 </a:t>
            </a:r>
            <a:r>
              <a:rPr lang="en-US" altLang="ko-KR" dirty="0"/>
              <a:t>Series </a:t>
            </a: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/>
              <a:t>          </a:t>
            </a:r>
            <a:r>
              <a:rPr lang="ko-KR" altLang="en-US" dirty="0" err="1"/>
              <a:t>자료형으로</a:t>
            </a:r>
            <a:r>
              <a:rPr lang="ko-KR" altLang="en-US" dirty="0"/>
              <a:t> 변환하여 저장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In [32]</a:t>
            </a:r>
            <a:r>
              <a:rPr lang="en-US" altLang="ko-KR" dirty="0">
                <a:ea typeface="굴림" panose="020B0600000101010101" pitchFamily="50" charset="-127"/>
              </a:rPr>
              <a:t>:</a:t>
            </a: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 </a:t>
            </a:r>
            <a:r>
              <a:rPr lang="ko-KR" altLang="en-US" dirty="0"/>
              <a:t>중요도 값을 오름차순 정렬하여 상위 </a:t>
            </a:r>
            <a:r>
              <a:rPr lang="en-US" altLang="ko-KR" dirty="0"/>
              <a:t>10</a:t>
            </a:r>
            <a:r>
              <a:rPr lang="ko-KR" altLang="en-US" dirty="0"/>
              <a:t>개만 </a:t>
            </a:r>
            <a:r>
              <a:rPr lang="en-US" altLang="ko-KR" dirty="0"/>
              <a:t>feature_top10</a:t>
            </a:r>
            <a:r>
              <a:rPr lang="ko-KR" altLang="en-US" dirty="0"/>
              <a:t>에 저장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In [33]</a:t>
            </a:r>
            <a:r>
              <a:rPr lang="en-US" altLang="ko-KR" dirty="0">
                <a:ea typeface="굴림" panose="020B0600000101010101" pitchFamily="50" charset="-127"/>
              </a:rPr>
              <a:t>:</a:t>
            </a: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 </a:t>
            </a:r>
            <a:r>
              <a:rPr lang="ko-KR" altLang="en-US" dirty="0"/>
              <a:t>중요 피처 </a:t>
            </a:r>
            <a:r>
              <a:rPr lang="en-US" altLang="ko-KR" dirty="0"/>
              <a:t>10</a:t>
            </a:r>
            <a:r>
              <a:rPr lang="ko-KR" altLang="en-US" dirty="0"/>
              <a:t>개를 막대 그래프로 나타냄</a:t>
            </a:r>
            <a:endParaRPr lang="en-US" altLang="ko-KR" dirty="0">
              <a:latin typeface="+mn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403350" y="2349500"/>
          <a:ext cx="5851525" cy="1937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010"/>
                <a:gridCol w="5167515"/>
              </a:tblGrid>
              <a:tr h="38874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[30]:</a:t>
                      </a:r>
                    </a:p>
                  </a:txBody>
                  <a:tcPr marL="89278" marR="89278" marT="44573" marB="4457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import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seaborn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 as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sns</a:t>
                      </a:r>
                      <a:endParaRPr lang="en-US" altLang="ko-KR" sz="900" b="0" i="0" dirty="0">
                        <a:solidFill>
                          <a:schemeClr val="tx1"/>
                        </a:solidFill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import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matplotlib.pyplot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 as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plt</a:t>
                      </a:r>
                      <a:endParaRPr lang="en-US" altLang="ko-KR" sz="9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89278" marR="89278" marT="44573" marB="4457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51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[31]: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58BCD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78" marR="89278" marT="44573" marB="4457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feature_importance_values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best_dt_HAR.feature_importances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_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feature_importance_values_s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pd.Series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feature_importance_values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index =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X_train.columns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89278" marR="89278" marT="44573" marB="4457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303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[32]:</a:t>
                      </a:r>
                    </a:p>
                  </a:txBody>
                  <a:tcPr marL="89278" marR="89278" marT="44573" marB="4457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feature_top10 =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feature_importance_values_s.sort_values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(ascending = False)[:10]</a:t>
                      </a:r>
                    </a:p>
                  </a:txBody>
                  <a:tcPr marL="89278" marR="89278" marT="44573" marB="4457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1373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[33]: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58BCD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78" marR="89278" marT="44573" marB="4457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plt.figure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figsize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 = (10, 5))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plt.title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('Feature Top 10')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sns.barplot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(x = feature_top10, y = feature_top10.index)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plt.show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 marL="89278" marR="89278" marT="44573" marB="4457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26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569325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02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1800" smtClean="0"/>
              <a:t>[</a:t>
            </a:r>
            <a:r>
              <a:rPr lang="ko-KR" altLang="en-US" sz="1800" smtClean="0"/>
              <a:t>결정 트리 분석 </a:t>
            </a:r>
            <a:r>
              <a:rPr lang="en-US" altLang="ko-KR" sz="1800" smtClean="0"/>
              <a:t>+ </a:t>
            </a:r>
            <a:r>
              <a:rPr lang="ko-KR" altLang="en-US" sz="1800" smtClean="0"/>
              <a:t>산점도</a:t>
            </a:r>
            <a:r>
              <a:rPr lang="en-US" altLang="ko-KR" sz="1800" smtClean="0"/>
              <a:t>/</a:t>
            </a:r>
            <a:r>
              <a:rPr lang="ko-KR" altLang="en-US" sz="1800" smtClean="0"/>
              <a:t>선형 회귀 그래프</a:t>
            </a:r>
            <a:r>
              <a:rPr lang="en-US" altLang="ko-KR" sz="1800" smtClean="0"/>
              <a:t>] </a:t>
            </a:r>
            <a:r>
              <a:rPr lang="ko-KR" altLang="en-US" sz="1800" smtClean="0"/>
              <a:t>센서 데이터로 움직임 분류하기</a:t>
            </a:r>
            <a:endParaRPr lang="ko-KR" altLang="en-US" sz="2000" smtClean="0"/>
          </a:p>
        </p:txBody>
      </p:sp>
      <p:sp>
        <p:nvSpPr>
          <p:cNvPr id="49155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69338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 모델 구축 및 결과 분석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ko-KR" altLang="en-US" dirty="0"/>
              <a:t>결정 트리 분류 분석 모델 구축하기</a:t>
            </a:r>
            <a:endParaRPr lang="en-US" altLang="ko-KR" dirty="0"/>
          </a:p>
          <a:p>
            <a:pPr marL="857250" lvl="3" indent="-228600">
              <a:buFont typeface="+mj-lt"/>
              <a:buAutoNum type="arabicPeriod" startAt="5"/>
              <a:defRPr/>
            </a:pPr>
            <a:r>
              <a:rPr lang="en-US" altLang="ko-KR" dirty="0" err="1"/>
              <a:t>feature_importances</a:t>
            </a:r>
            <a:r>
              <a:rPr lang="en-US" altLang="ko-KR" dirty="0"/>
              <a:t>_ </a:t>
            </a:r>
            <a:r>
              <a:rPr lang="ko-KR" altLang="en-US" dirty="0"/>
              <a:t>속성을 사용하여 각 피처의 중요도를 알아내고 중요도가 높은 </a:t>
            </a:r>
            <a:r>
              <a:rPr lang="en-US" altLang="ko-KR" dirty="0"/>
              <a:t>10</a:t>
            </a:r>
            <a:r>
              <a:rPr lang="ko-KR" altLang="en-US" dirty="0"/>
              <a:t>개 피처를 찾아 그래프로 표시</a:t>
            </a: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</p:txBody>
      </p:sp>
      <p:pic>
        <p:nvPicPr>
          <p:cNvPr id="49157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2370138"/>
            <a:ext cx="4321175" cy="211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497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569325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02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1800" smtClean="0"/>
              <a:t>[</a:t>
            </a:r>
            <a:r>
              <a:rPr lang="ko-KR" altLang="en-US" sz="1800" smtClean="0"/>
              <a:t>결정 트리 분석 </a:t>
            </a:r>
            <a:r>
              <a:rPr lang="en-US" altLang="ko-KR" sz="1800" smtClean="0"/>
              <a:t>+ </a:t>
            </a:r>
            <a:r>
              <a:rPr lang="ko-KR" altLang="en-US" sz="1800" smtClean="0"/>
              <a:t>산점도</a:t>
            </a:r>
            <a:r>
              <a:rPr lang="en-US" altLang="ko-KR" sz="1800" smtClean="0"/>
              <a:t>/</a:t>
            </a:r>
            <a:r>
              <a:rPr lang="ko-KR" altLang="en-US" sz="1800" smtClean="0"/>
              <a:t>선형 회귀 그래프</a:t>
            </a:r>
            <a:r>
              <a:rPr lang="en-US" altLang="ko-KR" sz="1800" smtClean="0"/>
              <a:t>] </a:t>
            </a:r>
            <a:r>
              <a:rPr lang="ko-KR" altLang="en-US" sz="1800" smtClean="0"/>
              <a:t>센서 데이터로 움직임 분류하기</a:t>
            </a:r>
            <a:endParaRPr lang="ko-KR" altLang="en-US" sz="2000" smtClean="0"/>
          </a:p>
        </p:txBody>
      </p:sp>
      <p:sp>
        <p:nvSpPr>
          <p:cNvPr id="50179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69338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결과 시각화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ko-KR" altLang="en-US" dirty="0"/>
              <a:t>결정 트리 모델의 트리 구조를 그림으로 시각화하기</a:t>
            </a: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r>
              <a:rPr lang="en-US" altLang="ko-KR" dirty="0" err="1"/>
              <a:t>Graphviz</a:t>
            </a:r>
            <a:r>
              <a:rPr lang="en-US" altLang="ko-KR" dirty="0"/>
              <a:t> </a:t>
            </a:r>
            <a:r>
              <a:rPr lang="ko-KR" altLang="en-US" dirty="0"/>
              <a:t>패키지는 별도의 설치 작업이 필요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ko-KR" altLang="en-US" dirty="0"/>
              <a:t>    사이트에서 </a:t>
            </a:r>
            <a:r>
              <a:rPr lang="en-US" altLang="ko-KR" dirty="0"/>
              <a:t>graphviz-install-2.44.1-win64.exe</a:t>
            </a:r>
            <a:r>
              <a:rPr lang="ko-KR" altLang="en-US" dirty="0"/>
              <a:t>를 다운로드하여 설치</a:t>
            </a:r>
            <a:endParaRPr lang="en-US" altLang="ko-KR" dirty="0"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latin typeface="+mn-ea"/>
            </a:endParaRPr>
          </a:p>
        </p:txBody>
      </p:sp>
      <p:pic>
        <p:nvPicPr>
          <p:cNvPr id="50181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2636838"/>
            <a:ext cx="4187825" cy="173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487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569325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02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1800" smtClean="0"/>
              <a:t>[</a:t>
            </a:r>
            <a:r>
              <a:rPr lang="ko-KR" altLang="en-US" sz="1800" smtClean="0"/>
              <a:t>결정 트리 분석 </a:t>
            </a:r>
            <a:r>
              <a:rPr lang="en-US" altLang="ko-KR" sz="1800" smtClean="0"/>
              <a:t>+ </a:t>
            </a:r>
            <a:r>
              <a:rPr lang="ko-KR" altLang="en-US" sz="1800" smtClean="0"/>
              <a:t>산점도</a:t>
            </a:r>
            <a:r>
              <a:rPr lang="en-US" altLang="ko-KR" sz="1800" smtClean="0"/>
              <a:t>/</a:t>
            </a:r>
            <a:r>
              <a:rPr lang="ko-KR" altLang="en-US" sz="1800" smtClean="0"/>
              <a:t>선형 회귀 그래프</a:t>
            </a:r>
            <a:r>
              <a:rPr lang="en-US" altLang="ko-KR" sz="1800" smtClean="0"/>
              <a:t>] </a:t>
            </a:r>
            <a:r>
              <a:rPr lang="ko-KR" altLang="en-US" sz="1800" smtClean="0"/>
              <a:t>센서 데이터로 움직임 분류하기</a:t>
            </a:r>
            <a:endParaRPr lang="ko-KR" altLang="en-US" sz="2000" smtClean="0"/>
          </a:p>
        </p:txBody>
      </p:sp>
      <p:sp>
        <p:nvSpPr>
          <p:cNvPr id="51203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69338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결과 시각화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ko-KR" altLang="en-US" dirty="0"/>
              <a:t>결정 트리 모델의 트리 구조를 그림으로 시각화하기</a:t>
            </a: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r>
              <a:rPr lang="ko-KR" altLang="en-US" dirty="0"/>
              <a:t>설치 경로를 환경 변수에 설정하고</a:t>
            </a:r>
            <a:r>
              <a:rPr lang="en-US" altLang="ko-KR" dirty="0"/>
              <a:t> </a:t>
            </a:r>
            <a:r>
              <a:rPr lang="en-US" altLang="ko-KR" dirty="0" err="1"/>
              <a:t>Graphviz</a:t>
            </a:r>
            <a:r>
              <a:rPr lang="en-US" altLang="ko-KR" dirty="0"/>
              <a:t> </a:t>
            </a:r>
            <a:r>
              <a:rPr lang="ko-KR" altLang="en-US" dirty="0"/>
              <a:t>패키지를 </a:t>
            </a:r>
            <a:r>
              <a:rPr lang="ko-KR" altLang="en-US" dirty="0" err="1"/>
              <a:t>파이썬으로</a:t>
            </a:r>
            <a:r>
              <a:rPr lang="ko-KR" altLang="en-US" dirty="0"/>
              <a:t> 사용하기 위해 </a:t>
            </a:r>
            <a:r>
              <a:rPr lang="ko-KR" altLang="en-US" dirty="0" err="1"/>
              <a:t>파이썬</a:t>
            </a:r>
            <a:r>
              <a:rPr lang="ko-KR" altLang="en-US" dirty="0"/>
              <a:t> 래퍼 모듈인 </a:t>
            </a:r>
            <a:r>
              <a:rPr lang="en-US" altLang="ko-KR" dirty="0" err="1"/>
              <a:t>graphviz</a:t>
            </a:r>
            <a:r>
              <a:rPr lang="ko-KR" altLang="en-US" dirty="0"/>
              <a:t>를 설치</a:t>
            </a: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In [34]</a:t>
            </a:r>
            <a:r>
              <a:rPr lang="en-US" altLang="ko-KR" dirty="0">
                <a:ea typeface="굴림" panose="020B0600000101010101" pitchFamily="50" charset="-127"/>
              </a:rPr>
              <a:t>:</a:t>
            </a: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 </a:t>
            </a:r>
            <a:r>
              <a:rPr lang="en-US" altLang="ko-KR" dirty="0" err="1"/>
              <a:t>Graphviz</a:t>
            </a:r>
            <a:r>
              <a:rPr lang="en-US" altLang="ko-KR" dirty="0"/>
              <a:t> 2.44.1</a:t>
            </a:r>
            <a:r>
              <a:rPr lang="ko-KR" altLang="en-US" dirty="0"/>
              <a:t>을 설치한 경로를 환경 변수로 설정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In [35]</a:t>
            </a:r>
            <a:r>
              <a:rPr lang="en-US" altLang="ko-KR" dirty="0">
                <a:ea typeface="굴림" panose="020B0600000101010101" pitchFamily="50" charset="-127"/>
              </a:rPr>
              <a:t>:</a:t>
            </a: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 </a:t>
            </a:r>
            <a:r>
              <a:rPr lang="en-US" altLang="ko-KR" dirty="0" err="1"/>
              <a:t>Graphviz</a:t>
            </a:r>
            <a:r>
              <a:rPr lang="ko-KR" altLang="en-US" dirty="0"/>
              <a:t>를 사용하기 위해 </a:t>
            </a:r>
            <a:r>
              <a:rPr lang="ko-KR" altLang="en-US" dirty="0" err="1"/>
              <a:t>파이썬</a:t>
            </a:r>
            <a:r>
              <a:rPr lang="ko-KR" altLang="en-US" dirty="0"/>
              <a:t> 래퍼 모듈을 설치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In [36]</a:t>
            </a:r>
            <a:r>
              <a:rPr lang="en-US" altLang="ko-KR" dirty="0">
                <a:ea typeface="굴림" panose="020B0600000101010101" pitchFamily="50" charset="-127"/>
              </a:rPr>
              <a:t>:</a:t>
            </a: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 </a:t>
            </a:r>
            <a:r>
              <a:rPr lang="en-US" altLang="ko-KR" dirty="0" err="1"/>
              <a:t>Graphviz</a:t>
            </a:r>
            <a:r>
              <a:rPr lang="en-US" altLang="ko-KR" dirty="0"/>
              <a:t> </a:t>
            </a:r>
            <a:r>
              <a:rPr lang="ko-KR" altLang="en-US" dirty="0"/>
              <a:t>인터페이스 모듈인 </a:t>
            </a:r>
            <a:r>
              <a:rPr lang="en-US" altLang="ko-KR" sz="1050" dirty="0" err="1"/>
              <a:t>export_graphviz</a:t>
            </a:r>
            <a:r>
              <a:rPr lang="ko-KR" altLang="en-US" dirty="0"/>
              <a:t>를 </a:t>
            </a:r>
            <a:r>
              <a:rPr lang="ko-KR" altLang="en-US" dirty="0" err="1"/>
              <a:t>임포트</a:t>
            </a:r>
            <a:r>
              <a:rPr lang="en-US" altLang="ko-KR" dirty="0"/>
              <a:t>, </a:t>
            </a:r>
            <a:r>
              <a:rPr lang="ko-KR" altLang="en-US" dirty="0"/>
              <a:t>결정 트리 모델</a:t>
            </a:r>
            <a:r>
              <a:rPr lang="en-US" altLang="ko-KR" sz="800" dirty="0" err="1">
                <a:solidFill>
                  <a:srgbClr val="258BCD"/>
                </a:solidFill>
              </a:rPr>
              <a:t>best_dt_HAR</a:t>
            </a:r>
            <a:r>
              <a:rPr lang="ko-KR" altLang="en-US" dirty="0"/>
              <a:t>의 트리 구조 정보를 </a:t>
            </a:r>
            <a:r>
              <a:rPr lang="en-US" altLang="ko-KR" dirty="0"/>
              <a:t>dot </a:t>
            </a:r>
            <a:r>
              <a:rPr lang="ko-KR" altLang="en-US" dirty="0"/>
              <a:t>파일로 생성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In [37]</a:t>
            </a:r>
            <a:r>
              <a:rPr lang="en-US" altLang="ko-KR" dirty="0">
                <a:ea typeface="굴림" panose="020B0600000101010101" pitchFamily="50" charset="-127"/>
              </a:rPr>
              <a:t>:</a:t>
            </a: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 </a:t>
            </a:r>
            <a:r>
              <a:rPr lang="en-US" altLang="ko-KR" dirty="0"/>
              <a:t>dot </a:t>
            </a:r>
            <a:r>
              <a:rPr lang="ko-KR" altLang="en-US" dirty="0"/>
              <a:t>파일을 읽어서 트리 구조를 그림으로 나타냄</a:t>
            </a: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latin typeface="+mn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403350" y="2349500"/>
          <a:ext cx="5851525" cy="3115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010"/>
                <a:gridCol w="5167515"/>
              </a:tblGrid>
              <a:tr h="97803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[34]:</a:t>
                      </a:r>
                    </a:p>
                  </a:txBody>
                  <a:tcPr marL="89278" marR="89278" marT="44577" marB="44577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1" dirty="0">
                          <a:solidFill>
                            <a:schemeClr val="tx1"/>
                          </a:solidFill>
                        </a:rPr>
                        <a:t>#https://www2.graphviz.org/Packages/stable/windows/10/cmake/Release/x64/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1" dirty="0">
                          <a:solidFill>
                            <a:schemeClr val="tx1"/>
                          </a:solidFill>
                        </a:rPr>
                        <a:t>##graphviz-install-2.44.1-win64.exe</a:t>
                      </a:r>
                      <a:r>
                        <a:rPr lang="ko-KR" altLang="en-US" sz="900" b="0" i="1" dirty="0">
                          <a:solidFill>
                            <a:schemeClr val="tx1"/>
                          </a:solidFill>
                        </a:rPr>
                        <a:t>를 다운로드하여 설치하기</a:t>
                      </a:r>
                      <a:endParaRPr lang="en-US" altLang="ko-KR" sz="900" b="0" i="1" dirty="0">
                        <a:solidFill>
                          <a:schemeClr val="tx1"/>
                        </a:solidFill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endParaRPr lang="ko-KR" altLang="en-US" sz="500" b="0" i="0" dirty="0">
                        <a:solidFill>
                          <a:schemeClr val="tx1"/>
                        </a:solidFill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/>
                          </a:solidFill>
                        </a:rPr>
                        <a:t>import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os</a:t>
                      </a:r>
                      <a:endParaRPr lang="en-US" altLang="ko-KR" sz="900" b="0" i="0" dirty="0">
                        <a:solidFill>
                          <a:schemeClr val="tx1"/>
                        </a:solidFill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1" dirty="0">
                          <a:solidFill>
                            <a:schemeClr val="tx1"/>
                          </a:solidFill>
                        </a:rPr>
                        <a:t>###</a:t>
                      </a:r>
                      <a:r>
                        <a:rPr lang="ko-KR" altLang="en-US" sz="900" b="0" i="1" dirty="0">
                          <a:solidFill>
                            <a:schemeClr val="tx1"/>
                          </a:solidFill>
                        </a:rPr>
                        <a:t>설치 경로</a:t>
                      </a:r>
                      <a:r>
                        <a:rPr lang="en-US" altLang="ko-KR" sz="900" b="0" i="1" dirty="0">
                          <a:solidFill>
                            <a:schemeClr val="tx1"/>
                          </a:solidFill>
                        </a:rPr>
                        <a:t>(C:/Program Files/</a:t>
                      </a:r>
                      <a:r>
                        <a:rPr lang="en-US" altLang="ko-KR" sz="900" b="0" i="1" dirty="0" err="1">
                          <a:solidFill>
                            <a:schemeClr val="tx1"/>
                          </a:solidFill>
                        </a:rPr>
                        <a:t>Graphviz</a:t>
                      </a:r>
                      <a:r>
                        <a:rPr lang="en-US" altLang="ko-KR" sz="900" b="0" i="1" dirty="0">
                          <a:solidFill>
                            <a:schemeClr val="tx1"/>
                          </a:solidFill>
                        </a:rPr>
                        <a:t> 2.44.1/bin)</a:t>
                      </a:r>
                      <a:r>
                        <a:rPr lang="ko-KR" altLang="en-US" sz="900" b="0" i="1" dirty="0">
                          <a:solidFill>
                            <a:schemeClr val="tx1"/>
                          </a:solidFill>
                        </a:rPr>
                        <a:t>를 </a:t>
                      </a:r>
                      <a:r>
                        <a:rPr lang="en-US" altLang="ko-KR" sz="900" b="0" i="1" dirty="0">
                          <a:solidFill>
                            <a:schemeClr val="tx1"/>
                          </a:solidFill>
                        </a:rPr>
                        <a:t>PATH</a:t>
                      </a:r>
                      <a:r>
                        <a:rPr lang="ko-KR" altLang="en-US" sz="900" b="0" i="1" dirty="0">
                          <a:solidFill>
                            <a:schemeClr val="tx1"/>
                          </a:solidFill>
                        </a:rPr>
                        <a:t>에 추가하기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os.environ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["PATH"] +=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os.pathsep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 + 'C:/Program Files/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Graphviz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 2.44.1/bin'</a:t>
                      </a:r>
                    </a:p>
                  </a:txBody>
                  <a:tcPr marL="89278" marR="89278" marT="44577" marB="44577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677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[35]:</a:t>
                      </a:r>
                    </a:p>
                  </a:txBody>
                  <a:tcPr marL="89278" marR="89278" marT="44577" marB="44577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!pip install </a:t>
                      </a:r>
                      <a:r>
                        <a:rPr lang="en-US" altLang="ko-KR" sz="900" b="1" dirty="0" err="1"/>
                        <a:t>graphviz</a:t>
                      </a:r>
                      <a:endParaRPr lang="en-US" altLang="ko-KR" sz="9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89278" marR="89278" marT="44577" marB="44577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80025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[36]:</a:t>
                      </a:r>
                    </a:p>
                  </a:txBody>
                  <a:tcPr marL="89278" marR="89278" marT="44577" marB="44577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/>
                          </a:solidFill>
                        </a:rPr>
                        <a:t>from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sklearn.tree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i="0" dirty="0">
                          <a:solidFill>
                            <a:schemeClr val="tx1"/>
                          </a:solidFill>
                        </a:rPr>
                        <a:t>import </a:t>
                      </a:r>
                      <a:r>
                        <a:rPr lang="en-US" altLang="ko-KR" sz="900" b="1" i="0" dirty="0" err="1">
                          <a:solidFill>
                            <a:schemeClr val="tx1"/>
                          </a:solidFill>
                        </a:rPr>
                        <a:t>export_graphviz</a:t>
                      </a:r>
                      <a:endParaRPr lang="en-US" altLang="ko-KR" sz="900" b="1" i="0" dirty="0">
                        <a:solidFill>
                          <a:schemeClr val="tx1"/>
                        </a:solidFill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endParaRPr lang="en-US" altLang="ko-KR" sz="400" b="0" i="0" dirty="0">
                        <a:solidFill>
                          <a:schemeClr val="tx1"/>
                        </a:solidFill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en-US" altLang="ko-KR" sz="900" b="0" i="1" dirty="0" err="1">
                          <a:solidFill>
                            <a:schemeClr val="tx1"/>
                          </a:solidFill>
                        </a:rPr>
                        <a:t>export_graphviz</a:t>
                      </a:r>
                      <a:r>
                        <a:rPr lang="en-US" altLang="ko-KR" sz="900" b="0" i="1" dirty="0">
                          <a:solidFill>
                            <a:schemeClr val="tx1"/>
                          </a:solidFill>
                        </a:rPr>
                        <a:t>()</a:t>
                      </a:r>
                      <a:r>
                        <a:rPr lang="ko-KR" altLang="en-US" sz="900" b="0" i="1" dirty="0">
                          <a:solidFill>
                            <a:schemeClr val="tx1"/>
                          </a:solidFill>
                        </a:rPr>
                        <a:t>의 호출 결과로 </a:t>
                      </a:r>
                      <a:r>
                        <a:rPr lang="en-US" altLang="ko-KR" sz="900" b="0" i="1" dirty="0" err="1">
                          <a:solidFill>
                            <a:schemeClr val="tx1"/>
                          </a:solidFill>
                        </a:rPr>
                        <a:t>out_file</a:t>
                      </a:r>
                      <a:r>
                        <a:rPr lang="ko-KR" altLang="en-US" sz="900" b="0" i="1" dirty="0">
                          <a:solidFill>
                            <a:schemeClr val="tx1"/>
                          </a:solidFill>
                        </a:rPr>
                        <a:t>로 지정된 </a:t>
                      </a:r>
                      <a:r>
                        <a:rPr lang="en-US" altLang="ko-KR" sz="900" b="0" i="1" dirty="0">
                          <a:solidFill>
                            <a:schemeClr val="tx1"/>
                          </a:solidFill>
                        </a:rPr>
                        <a:t>tree.dot </a:t>
                      </a:r>
                      <a:r>
                        <a:rPr lang="ko-KR" altLang="en-US" sz="900" b="0" i="1" dirty="0">
                          <a:solidFill>
                            <a:schemeClr val="tx1"/>
                          </a:solidFill>
                        </a:rPr>
                        <a:t>파일 생성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export_graphviz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best_dt_HAR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out_file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 = "tree.dot",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class_names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 = label_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name,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feature_names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feature_name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, impurity = True, filled = True)</a:t>
                      </a:r>
                    </a:p>
                  </a:txBody>
                  <a:tcPr marL="89278" marR="89278" marT="44577" marB="44577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07961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[37]: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58BCD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78" marR="89278" marT="44577" marB="44577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import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graphviz</a:t>
                      </a:r>
                      <a:endParaRPr lang="en-US" altLang="ko-KR" sz="900" b="0" i="0" dirty="0">
                        <a:solidFill>
                          <a:schemeClr val="tx1"/>
                        </a:solidFill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endParaRPr lang="en-US" altLang="ko-KR" sz="500" b="0" i="0" dirty="0">
                        <a:solidFill>
                          <a:schemeClr val="tx1"/>
                        </a:solidFill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ko-KR" altLang="en-US" sz="900" b="0" i="1" dirty="0">
                          <a:solidFill>
                            <a:schemeClr val="tx1"/>
                          </a:solidFill>
                        </a:rPr>
                        <a:t>위에서 생성된 </a:t>
                      </a:r>
                      <a:r>
                        <a:rPr lang="en-US" altLang="ko-KR" sz="900" b="0" i="1" dirty="0">
                          <a:solidFill>
                            <a:schemeClr val="tx1"/>
                          </a:solidFill>
                        </a:rPr>
                        <a:t>tree.dot </a:t>
                      </a:r>
                      <a:r>
                        <a:rPr lang="ko-KR" altLang="en-US" sz="900" b="0" i="1" dirty="0">
                          <a:solidFill>
                            <a:schemeClr val="tx1"/>
                          </a:solidFill>
                        </a:rPr>
                        <a:t>파일을 </a:t>
                      </a:r>
                      <a:r>
                        <a:rPr lang="en-US" altLang="ko-KR" sz="900" b="0" i="1" dirty="0" err="1">
                          <a:solidFill>
                            <a:schemeClr val="tx1"/>
                          </a:solidFill>
                        </a:rPr>
                        <a:t>Graphviz</a:t>
                      </a:r>
                      <a:r>
                        <a:rPr lang="ko-KR" altLang="en-US" sz="900" b="0" i="1" dirty="0">
                          <a:solidFill>
                            <a:schemeClr val="tx1"/>
                          </a:solidFill>
                        </a:rPr>
                        <a:t>가 읽어서 시각화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with open("tree.dot") as f: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  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dot_graph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f.read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endParaRPr lang="en-US" altLang="ko-KR" sz="500" b="0" i="0" dirty="0">
                        <a:solidFill>
                          <a:schemeClr val="tx1"/>
                        </a:solidFill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graphviz.Source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dot_graph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89278" marR="89278" marT="44577" marB="44577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77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569325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02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1800" smtClean="0"/>
              <a:t>[</a:t>
            </a:r>
            <a:r>
              <a:rPr lang="ko-KR" altLang="en-US" sz="1800" smtClean="0"/>
              <a:t>결정 트리 분석 </a:t>
            </a:r>
            <a:r>
              <a:rPr lang="en-US" altLang="ko-KR" sz="1800" smtClean="0"/>
              <a:t>+ </a:t>
            </a:r>
            <a:r>
              <a:rPr lang="ko-KR" altLang="en-US" sz="1800" smtClean="0"/>
              <a:t>산점도</a:t>
            </a:r>
            <a:r>
              <a:rPr lang="en-US" altLang="ko-KR" sz="1800" smtClean="0"/>
              <a:t>/</a:t>
            </a:r>
            <a:r>
              <a:rPr lang="ko-KR" altLang="en-US" sz="1800" smtClean="0"/>
              <a:t>선형 회귀 그래프</a:t>
            </a:r>
            <a:r>
              <a:rPr lang="en-US" altLang="ko-KR" sz="1800" smtClean="0"/>
              <a:t>] </a:t>
            </a:r>
            <a:r>
              <a:rPr lang="ko-KR" altLang="en-US" sz="1800" smtClean="0"/>
              <a:t>센서 데이터로 움직임 분류하기</a:t>
            </a:r>
            <a:endParaRPr lang="ko-KR" altLang="en-US" sz="2000" smtClean="0"/>
          </a:p>
        </p:txBody>
      </p:sp>
      <p:sp>
        <p:nvSpPr>
          <p:cNvPr id="52227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69338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결과 시각화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ko-KR" altLang="en-US" dirty="0"/>
              <a:t>결정 트리 모델의 트리 구조를 그림으로 시각화하기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시각화된 트리 그래프를 보면 </a:t>
            </a:r>
            <a:r>
              <a:rPr lang="en-US" altLang="ko-KR" dirty="0"/>
              <a:t>561</a:t>
            </a:r>
            <a:r>
              <a:rPr lang="ko-KR" altLang="en-US" dirty="0"/>
              <a:t>개 피처를 사용하여 </a:t>
            </a:r>
            <a:r>
              <a:rPr lang="en-US" altLang="ko-KR" dirty="0"/>
              <a:t>depth</a:t>
            </a:r>
            <a:r>
              <a:rPr lang="ko-KR" altLang="en-US" dirty="0"/>
              <a:t>가 </a:t>
            </a:r>
            <a:r>
              <a:rPr lang="en-US" altLang="ko-KR" dirty="0"/>
              <a:t>8</a:t>
            </a:r>
            <a:r>
              <a:rPr lang="ko-KR" altLang="en-US" dirty="0"/>
              <a:t>인 결정 트리를 작성한 것을 확인</a:t>
            </a:r>
            <a:endParaRPr lang="en-US" altLang="ko-KR" dirty="0"/>
          </a:p>
          <a:p>
            <a:pPr lvl="3"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lvl="3"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lvl="3"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lvl="3"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lvl="3"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lvl="3"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lvl="3"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lvl="3"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lvl="3"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lvl="3"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lvl="2">
              <a:defRPr/>
            </a:pP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latin typeface="+mn-ea"/>
            </a:endParaRPr>
          </a:p>
        </p:txBody>
      </p:sp>
      <p:pic>
        <p:nvPicPr>
          <p:cNvPr id="52229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563" y="2565400"/>
            <a:ext cx="4895850" cy="387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387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vert="horz" wrap="square" lIns="68569" tIns="68569" rIns="68569" bIns="68569" numCol="1" rtlCol="0" anchor="b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ko-KR" altLang="en-US" dirty="0" smtClean="0"/>
              <a:t>군집 분석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vert="horz" wrap="square" lIns="68569" tIns="68569" rIns="68569" bIns="68569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740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686800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01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1800" smtClean="0"/>
              <a:t>[K-</a:t>
            </a:r>
            <a:r>
              <a:rPr lang="ko-KR" altLang="en-US" sz="1800" smtClean="0"/>
              <a:t>평균 군집화 분석 </a:t>
            </a:r>
            <a:r>
              <a:rPr lang="en-US" altLang="ko-KR" sz="1800" smtClean="0"/>
              <a:t>+ </a:t>
            </a:r>
            <a:r>
              <a:rPr lang="ko-KR" altLang="en-US" sz="1800" smtClean="0"/>
              <a:t>그래프</a:t>
            </a:r>
            <a:r>
              <a:rPr lang="en-US" altLang="ko-KR" sz="1800" smtClean="0"/>
              <a:t>] </a:t>
            </a:r>
            <a:r>
              <a:rPr lang="ko-KR" altLang="en-US" sz="1800" smtClean="0"/>
              <a:t>타깃 마케팅을 위한 소비자 군집 분석하기</a:t>
            </a:r>
            <a:endParaRPr lang="en-US" altLang="ko-KR" sz="1600" smtClean="0"/>
          </a:p>
        </p:txBody>
      </p:sp>
      <p:sp>
        <p:nvSpPr>
          <p:cNvPr id="13315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 </a:t>
            </a:r>
            <a:r>
              <a:rPr lang="ko-KR" altLang="en-US" dirty="0" err="1"/>
              <a:t>미리보기</a:t>
            </a:r>
            <a:endParaRPr lang="en-US" altLang="ko-KR" dirty="0"/>
          </a:p>
        </p:txBody>
      </p:sp>
      <p:pic>
        <p:nvPicPr>
          <p:cNvPr id="13317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675" y="1916113"/>
            <a:ext cx="4781550" cy="478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250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686800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01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1800" smtClean="0"/>
              <a:t>[K-</a:t>
            </a:r>
            <a:r>
              <a:rPr lang="ko-KR" altLang="en-US" sz="1800" smtClean="0"/>
              <a:t>평균 군집화 분석 </a:t>
            </a:r>
            <a:r>
              <a:rPr lang="en-US" altLang="ko-KR" sz="1800" smtClean="0"/>
              <a:t>+ </a:t>
            </a:r>
            <a:r>
              <a:rPr lang="ko-KR" altLang="en-US" sz="1800" smtClean="0"/>
              <a:t>그래프</a:t>
            </a:r>
            <a:r>
              <a:rPr lang="en-US" altLang="ko-KR" sz="1800" smtClean="0"/>
              <a:t>] </a:t>
            </a:r>
            <a:r>
              <a:rPr lang="ko-KR" altLang="en-US" sz="1800" smtClean="0"/>
              <a:t>타깃 마케팅을 위한 소비자 군집 분석하기</a:t>
            </a:r>
            <a:endParaRPr lang="en-US" altLang="ko-KR" sz="1600" smtClean="0"/>
          </a:p>
        </p:txBody>
      </p:sp>
      <p:sp>
        <p:nvSpPr>
          <p:cNvPr id="14339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목표설정</a:t>
            </a:r>
            <a:endParaRPr lang="en-US" altLang="ko-KR" dirty="0"/>
          </a:p>
          <a:p>
            <a:pPr lvl="2">
              <a:defRPr/>
            </a:pPr>
            <a:r>
              <a:rPr lang="en-US" altLang="ko-KR" dirty="0"/>
              <a:t>K-</a:t>
            </a:r>
            <a:r>
              <a:rPr lang="ko-KR" altLang="en-US" dirty="0"/>
              <a:t>평균으로 온라인 판매 데이터를 분석한 후 타깃 마케팅을 위한 소비자 군집을 </a:t>
            </a:r>
            <a:r>
              <a:rPr lang="ko-KR" altLang="en-US" dirty="0" err="1"/>
              <a:t>만듬</a:t>
            </a:r>
            <a:endParaRPr lang="en-US" altLang="ko-KR" dirty="0"/>
          </a:p>
          <a:p>
            <a:pPr lvl="2">
              <a:defRPr/>
            </a:pPr>
            <a:endParaRPr lang="en-US" altLang="ko-KR" sz="700" dirty="0"/>
          </a:p>
          <a:p>
            <a:pPr>
              <a:defRPr/>
            </a:pPr>
            <a:r>
              <a:rPr lang="ko-KR" altLang="en-US" dirty="0"/>
              <a:t>핵심 개념 이해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비지도 학습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훈련 데이터에 </a:t>
            </a:r>
            <a:r>
              <a:rPr lang="ko-KR" altLang="en-US" dirty="0" err="1"/>
              <a:t>타깃값이</a:t>
            </a:r>
            <a:r>
              <a:rPr lang="ko-KR" altLang="en-US" dirty="0"/>
              <a:t> 주어지지 않은 상태에서 학습을 수행하는 방식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훈련 데이터를 학습하여 모델을 생성하면서 유사한 특성</a:t>
            </a:r>
            <a:r>
              <a:rPr lang="en-US" altLang="ko-KR" dirty="0"/>
              <a:t>(</a:t>
            </a:r>
            <a:r>
              <a:rPr lang="ko-KR" altLang="en-US" dirty="0"/>
              <a:t>관계</a:t>
            </a:r>
            <a:r>
              <a:rPr lang="en-US" altLang="ko-KR" dirty="0"/>
              <a:t>, </a:t>
            </a:r>
            <a:r>
              <a:rPr lang="ko-KR" altLang="en-US" dirty="0"/>
              <a:t>패턴 등</a:t>
            </a:r>
            <a:r>
              <a:rPr lang="en-US" altLang="ko-KR" dirty="0"/>
              <a:t>)</a:t>
            </a:r>
            <a:r>
              <a:rPr lang="ko-KR" altLang="en-US" dirty="0"/>
              <a:t>을 가지는 데이터를 클러스터로 구성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새로운 데이터의 특성을 분석하여 해당하는 클러스터를 예측</a:t>
            </a: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1">
              <a:defRPr/>
            </a:pPr>
            <a:r>
              <a:rPr lang="ko-KR" altLang="en-US" dirty="0"/>
              <a:t>군집화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데이터를 클러스터</a:t>
            </a:r>
            <a:r>
              <a:rPr lang="en-US" altLang="ko-KR" dirty="0"/>
              <a:t>(</a:t>
            </a:r>
            <a:r>
              <a:rPr lang="ko-KR" altLang="en-US" dirty="0"/>
              <a:t>군집</a:t>
            </a:r>
            <a:r>
              <a:rPr lang="en-US" altLang="ko-KR" dirty="0"/>
              <a:t>)</a:t>
            </a:r>
            <a:r>
              <a:rPr lang="ko-KR" altLang="en-US" dirty="0"/>
              <a:t>로 구성하는 작업</a:t>
            </a:r>
            <a:endParaRPr lang="en-US" altLang="ko-KR" dirty="0"/>
          </a:p>
        </p:txBody>
      </p:sp>
      <p:pic>
        <p:nvPicPr>
          <p:cNvPr id="14341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13" y="4543425"/>
            <a:ext cx="3384550" cy="123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4365625"/>
            <a:ext cx="3097213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146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686800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01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1800" smtClean="0"/>
              <a:t>[K-</a:t>
            </a:r>
            <a:r>
              <a:rPr lang="ko-KR" altLang="en-US" sz="1800" smtClean="0"/>
              <a:t>평균 군집화 분석 </a:t>
            </a:r>
            <a:r>
              <a:rPr lang="en-US" altLang="ko-KR" sz="1800" smtClean="0"/>
              <a:t>+ </a:t>
            </a:r>
            <a:r>
              <a:rPr lang="ko-KR" altLang="en-US" sz="1800" smtClean="0"/>
              <a:t>그래프</a:t>
            </a:r>
            <a:r>
              <a:rPr lang="en-US" altLang="ko-KR" sz="1800" smtClean="0"/>
              <a:t>] </a:t>
            </a:r>
            <a:r>
              <a:rPr lang="ko-KR" altLang="en-US" sz="1800" smtClean="0"/>
              <a:t>타깃 마케팅을 위한 소비자 군집 분석하기</a:t>
            </a:r>
            <a:endParaRPr lang="en-US" altLang="ko-KR" sz="1600" smtClean="0"/>
          </a:p>
        </p:txBody>
      </p:sp>
      <p:sp>
        <p:nvSpPr>
          <p:cNvPr id="15363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295275" y="1011238"/>
            <a:ext cx="8642350" cy="5472112"/>
          </a:xfrm>
          <a:blipFill>
            <a:blip r:embed="rId3"/>
            <a:stretch>
              <a:fillRect l="-635"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85402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686800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01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1800" smtClean="0"/>
              <a:t>[K-</a:t>
            </a:r>
            <a:r>
              <a:rPr lang="ko-KR" altLang="en-US" sz="1800" smtClean="0"/>
              <a:t>평균 군집화 분석 </a:t>
            </a:r>
            <a:r>
              <a:rPr lang="en-US" altLang="ko-KR" sz="1800" smtClean="0"/>
              <a:t>+ </a:t>
            </a:r>
            <a:r>
              <a:rPr lang="ko-KR" altLang="en-US" sz="1800" smtClean="0"/>
              <a:t>그래프</a:t>
            </a:r>
            <a:r>
              <a:rPr lang="en-US" altLang="ko-KR" sz="1800" smtClean="0"/>
              <a:t>] </a:t>
            </a:r>
            <a:r>
              <a:rPr lang="ko-KR" altLang="en-US" sz="1800" smtClean="0"/>
              <a:t>타깃 마케팅을 위한 소비자 군집 분석하기</a:t>
            </a:r>
            <a:endParaRPr lang="en-US" altLang="ko-KR" sz="1600" smtClean="0"/>
          </a:p>
        </p:txBody>
      </p:sp>
      <p:sp>
        <p:nvSpPr>
          <p:cNvPr id="16387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수집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ko-KR" altLang="en-US" dirty="0"/>
              <a:t>온라인 거래 데이터 수집하기 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/>
              <a:t>UCI Machine Learning Repository(https://archive.ics. uci.edu)</a:t>
            </a:r>
            <a:r>
              <a:rPr lang="ko-KR" altLang="en-US" dirty="0"/>
              <a:t>에 접속하여 ‘</a:t>
            </a:r>
            <a:r>
              <a:rPr lang="en-US" altLang="ko-KR" dirty="0"/>
              <a:t>online retail’</a:t>
            </a:r>
            <a:r>
              <a:rPr lang="ko-KR" altLang="en-US" dirty="0"/>
              <a:t>을 검색</a:t>
            </a:r>
            <a:endParaRPr lang="en-US" altLang="ko-KR" dirty="0"/>
          </a:p>
          <a:p>
            <a:pPr>
              <a:defRPr/>
            </a:pPr>
            <a:endParaRPr lang="en-US" altLang="ko-KR" sz="1400" dirty="0"/>
          </a:p>
        </p:txBody>
      </p:sp>
      <p:pic>
        <p:nvPicPr>
          <p:cNvPr id="16389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275" y="2852738"/>
            <a:ext cx="5543550" cy="289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869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59790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준비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ko-KR" altLang="en-US" dirty="0"/>
              <a:t>데이터 병합하기 </a:t>
            </a: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r>
              <a:rPr lang="ko-KR" altLang="en-US" dirty="0"/>
              <a:t>레드 와인과 화이트 와인 파일 합치기</a:t>
            </a:r>
            <a:endParaRPr lang="en-US" altLang="ko-KR" dirty="0"/>
          </a:p>
          <a:p>
            <a:pPr lvl="2">
              <a:defRPr/>
            </a:pPr>
            <a:r>
              <a:rPr lang="en-US" altLang="ko-KR" sz="1200" dirty="0"/>
              <a:t>[01~04</a:t>
            </a:r>
            <a:r>
              <a:rPr lang="ko-KR" altLang="en-US" sz="1200" dirty="0"/>
              <a:t>행</a:t>
            </a:r>
            <a:r>
              <a:rPr lang="en-US" altLang="ko-KR" sz="1200" dirty="0"/>
              <a:t>] </a:t>
            </a:r>
            <a:r>
              <a:rPr lang="ko-KR" altLang="en-US" sz="1200" dirty="0"/>
              <a:t>레드 와인 파일을 읽고 데이터프레임에 ‘</a:t>
            </a:r>
            <a:r>
              <a:rPr lang="en-US" altLang="ko-KR" sz="1200" dirty="0"/>
              <a:t>type’ </a:t>
            </a:r>
            <a:r>
              <a:rPr lang="ko-KR" altLang="en-US" sz="1200" dirty="0"/>
              <a:t>열 삽입하기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01</a:t>
            </a:r>
            <a:r>
              <a:rPr lang="ko-KR" altLang="en-US" dirty="0"/>
              <a:t>행 </a:t>
            </a:r>
            <a:r>
              <a:rPr lang="en-US" altLang="ko-KR" dirty="0" err="1"/>
              <a:t>red_df</a:t>
            </a:r>
            <a:r>
              <a:rPr lang="ko-KR" altLang="en-US" dirty="0"/>
              <a:t>에 저장된 내용을 위에서부터 </a:t>
            </a:r>
            <a:r>
              <a:rPr lang="en-US" altLang="ko-KR" dirty="0"/>
              <a:t>5</a:t>
            </a:r>
            <a:r>
              <a:rPr lang="ko-KR" altLang="en-US" dirty="0"/>
              <a:t>개</a:t>
            </a:r>
            <a:r>
              <a:rPr lang="en-US" altLang="ko-KR" dirty="0"/>
              <a:t>(0</a:t>
            </a:r>
            <a:r>
              <a:rPr lang="ko-KR" altLang="en-US" dirty="0"/>
              <a:t>번</a:t>
            </a:r>
            <a:r>
              <a:rPr lang="en-US" altLang="ko-KR" dirty="0"/>
              <a:t>~4</a:t>
            </a:r>
            <a:r>
              <a:rPr lang="ko-KR" altLang="en-US" dirty="0"/>
              <a:t>번</a:t>
            </a:r>
            <a:r>
              <a:rPr lang="en-US" altLang="ko-KR" dirty="0"/>
              <a:t>) </a:t>
            </a:r>
            <a:r>
              <a:rPr lang="ko-KR" altLang="en-US" dirty="0"/>
              <a:t>행만 출력하여 확인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02</a:t>
            </a:r>
            <a:r>
              <a:rPr lang="ko-KR" altLang="en-US" dirty="0"/>
              <a:t>행 이름이 ‘</a:t>
            </a:r>
            <a:r>
              <a:rPr lang="en-US" altLang="ko-KR" dirty="0"/>
              <a:t>type’</a:t>
            </a:r>
            <a:r>
              <a:rPr lang="ko-KR" altLang="en-US" dirty="0"/>
              <a:t>이고 값이 ‘</a:t>
            </a:r>
            <a:r>
              <a:rPr lang="en-US" altLang="ko-KR" dirty="0"/>
              <a:t>red’</a:t>
            </a:r>
            <a:r>
              <a:rPr lang="ko-KR" altLang="en-US" dirty="0"/>
              <a:t>인 열을 만들어 </a:t>
            </a:r>
            <a:r>
              <a:rPr lang="en-US" altLang="ko-KR" dirty="0"/>
              <a:t>index = 0(</a:t>
            </a:r>
            <a:r>
              <a:rPr lang="ko-KR" altLang="en-US" dirty="0"/>
              <a:t>첫 번째 열</a:t>
            </a:r>
            <a:r>
              <a:rPr lang="en-US" altLang="ko-KR" dirty="0"/>
              <a:t>) </a:t>
            </a:r>
            <a:r>
              <a:rPr lang="ko-KR" altLang="en-US" dirty="0"/>
              <a:t>자리에 삽입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03</a:t>
            </a:r>
            <a:r>
              <a:rPr lang="ko-KR" altLang="en-US" dirty="0"/>
              <a:t>행 </a:t>
            </a:r>
            <a:r>
              <a:rPr lang="en-US" altLang="ko-KR" dirty="0" err="1"/>
              <a:t>red_df</a:t>
            </a:r>
            <a:r>
              <a:rPr lang="ko-KR" altLang="en-US" dirty="0"/>
              <a:t>에 저장된 내용을 위에서부터 </a:t>
            </a:r>
            <a:r>
              <a:rPr lang="en-US" altLang="ko-KR" dirty="0"/>
              <a:t>5</a:t>
            </a:r>
            <a:r>
              <a:rPr lang="ko-KR" altLang="en-US" dirty="0"/>
              <a:t>개</a:t>
            </a:r>
            <a:r>
              <a:rPr lang="en-US" altLang="ko-KR" dirty="0"/>
              <a:t>(0</a:t>
            </a:r>
            <a:r>
              <a:rPr lang="ko-KR" altLang="en-US" dirty="0"/>
              <a:t>번</a:t>
            </a:r>
            <a:r>
              <a:rPr lang="en-US" altLang="ko-KR" dirty="0"/>
              <a:t>~4</a:t>
            </a:r>
            <a:r>
              <a:rPr lang="ko-KR" altLang="en-US" dirty="0"/>
              <a:t>번</a:t>
            </a:r>
            <a:r>
              <a:rPr lang="en-US" altLang="ko-KR" dirty="0"/>
              <a:t>) </a:t>
            </a:r>
            <a:r>
              <a:rPr lang="ko-KR" altLang="en-US" dirty="0"/>
              <a:t>행만 다시 출력해 삽입된 ‘</a:t>
            </a:r>
            <a:r>
              <a:rPr lang="en-US" altLang="ko-KR" dirty="0"/>
              <a:t>type’</a:t>
            </a:r>
            <a:r>
              <a:rPr lang="ko-KR" altLang="en-US" dirty="0"/>
              <a:t>열을 확인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04</a:t>
            </a:r>
            <a:r>
              <a:rPr lang="ko-KR" altLang="en-US" dirty="0"/>
              <a:t>행 </a:t>
            </a:r>
            <a:r>
              <a:rPr lang="en-US" altLang="ko-KR" dirty="0" err="1"/>
              <a:t>red_df.shape</a:t>
            </a:r>
            <a:r>
              <a:rPr lang="ko-KR" altLang="en-US" dirty="0"/>
              <a:t>를 이용하여 현재 </a:t>
            </a:r>
            <a:r>
              <a:rPr lang="en-US" altLang="ko-KR" dirty="0" err="1"/>
              <a:t>red_df</a:t>
            </a:r>
            <a:r>
              <a:rPr lang="ko-KR" altLang="en-US" dirty="0"/>
              <a:t>의 크기를 ‘</a:t>
            </a:r>
            <a:r>
              <a:rPr lang="en-US" altLang="ko-KR" dirty="0"/>
              <a:t>(</a:t>
            </a:r>
            <a:r>
              <a:rPr lang="ko-KR" altLang="en-US" dirty="0"/>
              <a:t>행의 개수</a:t>
            </a:r>
            <a:r>
              <a:rPr lang="en-US" altLang="ko-KR" dirty="0"/>
              <a:t>, </a:t>
            </a:r>
            <a:r>
              <a:rPr lang="ko-KR" altLang="en-US" dirty="0"/>
              <a:t>열의 개수</a:t>
            </a:r>
            <a:r>
              <a:rPr lang="en-US" altLang="ko-KR" dirty="0"/>
              <a:t>)’ </a:t>
            </a:r>
            <a:r>
              <a:rPr lang="ko-KR" altLang="en-US" dirty="0"/>
              <a:t>형태로 확인</a:t>
            </a: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2">
              <a:defRPr/>
            </a:pPr>
            <a:r>
              <a:rPr lang="en-US" altLang="ko-KR" sz="1200" dirty="0"/>
              <a:t>[05~08</a:t>
            </a:r>
            <a:r>
              <a:rPr lang="ko-KR" altLang="en-US" sz="1200" dirty="0"/>
              <a:t>행</a:t>
            </a:r>
            <a:r>
              <a:rPr lang="en-US" altLang="ko-KR" sz="1200" dirty="0"/>
              <a:t>] </a:t>
            </a:r>
            <a:r>
              <a:rPr lang="ko-KR" altLang="en-US" sz="1200" dirty="0"/>
              <a:t>화이트 와인 파일을 읽고 데이터프레임에 ‘</a:t>
            </a:r>
            <a:r>
              <a:rPr lang="en-US" altLang="ko-KR" sz="1200" dirty="0"/>
              <a:t>type’ </a:t>
            </a:r>
            <a:r>
              <a:rPr lang="ko-KR" altLang="en-US" sz="1200" dirty="0"/>
              <a:t>열 삽입하기</a:t>
            </a:r>
          </a:p>
          <a:p>
            <a:pPr lvl="3">
              <a:defRPr/>
            </a:pPr>
            <a:r>
              <a:rPr lang="en-US" altLang="ko-KR" dirty="0"/>
              <a:t>05</a:t>
            </a:r>
            <a:r>
              <a:rPr lang="ko-KR" altLang="en-US" dirty="0"/>
              <a:t>행 </a:t>
            </a:r>
            <a:r>
              <a:rPr lang="en-US" altLang="ko-KR" dirty="0" err="1"/>
              <a:t>white_df</a:t>
            </a:r>
            <a:r>
              <a:rPr lang="ko-KR" altLang="en-US" dirty="0"/>
              <a:t>에 저장된 내용을 위에서부터 </a:t>
            </a:r>
            <a:r>
              <a:rPr lang="en-US" altLang="ko-KR" dirty="0"/>
              <a:t>5</a:t>
            </a:r>
            <a:r>
              <a:rPr lang="ko-KR" altLang="en-US" dirty="0"/>
              <a:t>개</a:t>
            </a:r>
            <a:r>
              <a:rPr lang="en-US" altLang="ko-KR" dirty="0"/>
              <a:t>(0</a:t>
            </a:r>
            <a:r>
              <a:rPr lang="ko-KR" altLang="en-US" dirty="0"/>
              <a:t>번</a:t>
            </a:r>
            <a:r>
              <a:rPr lang="en-US" altLang="ko-KR" dirty="0"/>
              <a:t>~4</a:t>
            </a:r>
            <a:r>
              <a:rPr lang="ko-KR" altLang="en-US" dirty="0"/>
              <a:t>번</a:t>
            </a:r>
            <a:r>
              <a:rPr lang="en-US" altLang="ko-KR" dirty="0"/>
              <a:t>) </a:t>
            </a:r>
            <a:r>
              <a:rPr lang="ko-KR" altLang="en-US" dirty="0"/>
              <a:t>행만 출력하여 확인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06</a:t>
            </a:r>
            <a:r>
              <a:rPr lang="ko-KR" altLang="en-US" dirty="0"/>
              <a:t>행 이름이 ‘</a:t>
            </a:r>
            <a:r>
              <a:rPr lang="en-US" altLang="ko-KR" dirty="0"/>
              <a:t>type’</a:t>
            </a:r>
            <a:r>
              <a:rPr lang="ko-KR" altLang="en-US" dirty="0"/>
              <a:t>이고 값이 ‘</a:t>
            </a:r>
            <a:r>
              <a:rPr lang="en-US" altLang="ko-KR" dirty="0"/>
              <a:t>white’</a:t>
            </a:r>
            <a:r>
              <a:rPr lang="ko-KR" altLang="en-US" dirty="0"/>
              <a:t>인 열을 만들어 </a:t>
            </a:r>
            <a:r>
              <a:rPr lang="en-US" altLang="ko-KR" dirty="0"/>
              <a:t>index = 0(</a:t>
            </a:r>
            <a:r>
              <a:rPr lang="ko-KR" altLang="en-US" dirty="0"/>
              <a:t>첫 번째 열</a:t>
            </a:r>
            <a:r>
              <a:rPr lang="en-US" altLang="ko-KR" dirty="0"/>
              <a:t>) </a:t>
            </a:r>
            <a:r>
              <a:rPr lang="ko-KR" altLang="en-US" dirty="0"/>
              <a:t>자리에 삽입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07</a:t>
            </a:r>
            <a:r>
              <a:rPr lang="ko-KR" altLang="en-US" dirty="0"/>
              <a:t>행 </a:t>
            </a:r>
            <a:r>
              <a:rPr lang="en-US" altLang="ko-KR" dirty="0" err="1"/>
              <a:t>white_df</a:t>
            </a:r>
            <a:r>
              <a:rPr lang="ko-KR" altLang="en-US" dirty="0"/>
              <a:t>에 저장된 내용을 위에서부터 </a:t>
            </a:r>
            <a:r>
              <a:rPr lang="en-US" altLang="ko-KR" dirty="0"/>
              <a:t>5</a:t>
            </a:r>
            <a:r>
              <a:rPr lang="ko-KR" altLang="en-US" dirty="0"/>
              <a:t>개</a:t>
            </a:r>
            <a:r>
              <a:rPr lang="en-US" altLang="ko-KR" dirty="0"/>
              <a:t>(0</a:t>
            </a:r>
            <a:r>
              <a:rPr lang="ko-KR" altLang="en-US" dirty="0"/>
              <a:t>번</a:t>
            </a:r>
            <a:r>
              <a:rPr lang="en-US" altLang="ko-KR" dirty="0"/>
              <a:t>~4</a:t>
            </a:r>
            <a:r>
              <a:rPr lang="ko-KR" altLang="en-US" dirty="0"/>
              <a:t>번</a:t>
            </a:r>
            <a:r>
              <a:rPr lang="en-US" altLang="ko-KR" dirty="0"/>
              <a:t>) </a:t>
            </a:r>
            <a:r>
              <a:rPr lang="ko-KR" altLang="en-US" dirty="0"/>
              <a:t>행만 다시 출력해 삽입된‘</a:t>
            </a:r>
            <a:r>
              <a:rPr lang="en-US" altLang="ko-KR" dirty="0"/>
              <a:t>type’ </a:t>
            </a:r>
            <a:r>
              <a:rPr lang="ko-KR" altLang="en-US" dirty="0"/>
              <a:t>열을 확인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08</a:t>
            </a:r>
            <a:r>
              <a:rPr lang="ko-KR" altLang="en-US" dirty="0"/>
              <a:t>행 </a:t>
            </a:r>
            <a:r>
              <a:rPr lang="en-US" altLang="ko-KR" dirty="0" err="1"/>
              <a:t>white_df.shape</a:t>
            </a:r>
            <a:r>
              <a:rPr lang="ko-KR" altLang="en-US" dirty="0"/>
              <a:t>를 이용하여 현재 </a:t>
            </a:r>
            <a:r>
              <a:rPr lang="en-US" altLang="ko-KR" dirty="0" err="1"/>
              <a:t>white_df</a:t>
            </a:r>
            <a:r>
              <a:rPr lang="ko-KR" altLang="en-US" dirty="0"/>
              <a:t>의 크기를 ‘</a:t>
            </a:r>
            <a:r>
              <a:rPr lang="en-US" altLang="ko-KR" dirty="0"/>
              <a:t>(</a:t>
            </a:r>
            <a:r>
              <a:rPr lang="ko-KR" altLang="en-US" dirty="0"/>
              <a:t>행의 개수</a:t>
            </a:r>
            <a:r>
              <a:rPr lang="en-US" altLang="ko-KR" dirty="0"/>
              <a:t>, </a:t>
            </a:r>
            <a:r>
              <a:rPr lang="ko-KR" altLang="en-US" dirty="0"/>
              <a:t>열의 개수</a:t>
            </a:r>
            <a:r>
              <a:rPr lang="en-US" altLang="ko-KR" dirty="0"/>
              <a:t>)’ </a:t>
            </a:r>
            <a:r>
              <a:rPr lang="ko-KR" altLang="en-US" dirty="0"/>
              <a:t>형태로 확인</a:t>
            </a: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2">
              <a:defRPr/>
            </a:pPr>
            <a:r>
              <a:rPr lang="en-US" altLang="ko-KR" sz="1200" dirty="0"/>
              <a:t>[09~10</a:t>
            </a:r>
            <a:r>
              <a:rPr lang="ko-KR" altLang="en-US" sz="1200" dirty="0"/>
              <a:t>행</a:t>
            </a:r>
            <a:r>
              <a:rPr lang="en-US" altLang="ko-KR" sz="1200" dirty="0"/>
              <a:t>] </a:t>
            </a:r>
            <a:r>
              <a:rPr lang="en-US" altLang="ko-KR" sz="1200" dirty="0" err="1"/>
              <a:t>red_df</a:t>
            </a:r>
            <a:r>
              <a:rPr lang="ko-KR" altLang="en-US" sz="1200" dirty="0"/>
              <a:t>와 </a:t>
            </a:r>
            <a:r>
              <a:rPr lang="en-US" altLang="ko-KR" sz="1200" dirty="0" err="1"/>
              <a:t>white_df</a:t>
            </a:r>
            <a:r>
              <a:rPr lang="ko-KR" altLang="en-US" sz="1200" dirty="0"/>
              <a:t>를 하나의 데이터프레임 형식으로 결합하기</a:t>
            </a:r>
          </a:p>
          <a:p>
            <a:pPr lvl="3">
              <a:defRPr/>
            </a:pPr>
            <a:r>
              <a:rPr lang="en-US" altLang="ko-KR" dirty="0"/>
              <a:t>09</a:t>
            </a:r>
            <a:r>
              <a:rPr lang="ko-KR" altLang="en-US" dirty="0"/>
              <a:t>행 </a:t>
            </a:r>
            <a:r>
              <a:rPr lang="en-US" altLang="ko-KR" dirty="0" err="1"/>
              <a:t>pd.concat</a:t>
            </a:r>
            <a:r>
              <a:rPr lang="en-US" altLang="ko-KR" dirty="0"/>
              <a:t>() </a:t>
            </a:r>
            <a:r>
              <a:rPr lang="ko-KR" altLang="en-US" dirty="0"/>
              <a:t>함수를 이용하여 </a:t>
            </a:r>
            <a:r>
              <a:rPr lang="en-US" altLang="ko-KR" dirty="0" err="1"/>
              <a:t>red_df</a:t>
            </a:r>
            <a:r>
              <a:rPr lang="ko-KR" altLang="en-US" dirty="0"/>
              <a:t>와 </a:t>
            </a:r>
            <a:r>
              <a:rPr lang="en-US" altLang="ko-KR" dirty="0" err="1"/>
              <a:t>white_df</a:t>
            </a:r>
            <a:r>
              <a:rPr lang="ko-KR" altLang="en-US" dirty="0"/>
              <a:t>를 결합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10</a:t>
            </a:r>
            <a:r>
              <a:rPr lang="ko-KR" altLang="en-US" dirty="0"/>
              <a:t>행 결합된 </a:t>
            </a:r>
            <a:r>
              <a:rPr lang="en-US" altLang="ko-KR" dirty="0"/>
              <a:t>wine</a:t>
            </a:r>
            <a:r>
              <a:rPr lang="ko-KR" altLang="en-US" dirty="0"/>
              <a:t>의 현재 크기를 ‘</a:t>
            </a:r>
            <a:r>
              <a:rPr lang="en-US" altLang="ko-KR" dirty="0"/>
              <a:t>(</a:t>
            </a:r>
            <a:r>
              <a:rPr lang="ko-KR" altLang="en-US" dirty="0"/>
              <a:t>행의 개수</a:t>
            </a:r>
            <a:r>
              <a:rPr lang="en-US" altLang="ko-KR" dirty="0"/>
              <a:t>, </a:t>
            </a:r>
            <a:r>
              <a:rPr lang="ko-KR" altLang="en-US" dirty="0"/>
              <a:t>열의 개수</a:t>
            </a:r>
            <a:r>
              <a:rPr lang="en-US" altLang="ko-KR" dirty="0"/>
              <a:t>)’ </a:t>
            </a:r>
            <a:r>
              <a:rPr lang="ko-KR" altLang="en-US" dirty="0"/>
              <a:t>형태로 확인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11</a:t>
            </a:r>
            <a:r>
              <a:rPr lang="ko-KR" altLang="en-US" dirty="0"/>
              <a:t>행 </a:t>
            </a:r>
            <a:r>
              <a:rPr lang="en-US" altLang="ko-KR" dirty="0"/>
              <a:t>wine</a:t>
            </a:r>
            <a:r>
              <a:rPr lang="ko-KR" altLang="en-US" dirty="0"/>
              <a:t>을 </a:t>
            </a:r>
            <a:r>
              <a:rPr lang="en-US" altLang="ko-KR" dirty="0"/>
              <a:t>CSV </a:t>
            </a:r>
            <a:r>
              <a:rPr lang="ko-KR" altLang="en-US" dirty="0"/>
              <a:t>파일로 저장</a:t>
            </a: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</p:txBody>
      </p:sp>
      <p:sp>
        <p:nvSpPr>
          <p:cNvPr id="23555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[</a:t>
            </a:r>
            <a:r>
              <a:rPr lang="ko-KR" altLang="en-US" smtClean="0"/>
              <a:t>기술 통계 분석 </a:t>
            </a:r>
            <a:r>
              <a:rPr lang="en-US" altLang="ko-KR" smtClean="0"/>
              <a:t>+ </a:t>
            </a:r>
            <a:r>
              <a:rPr lang="ko-KR" altLang="en-US" smtClean="0"/>
              <a:t>그래프</a:t>
            </a:r>
            <a:r>
              <a:rPr lang="en-US" altLang="ko-KR" smtClean="0"/>
              <a:t>] </a:t>
            </a:r>
            <a:r>
              <a:rPr lang="ko-KR" altLang="en-US" smtClean="0"/>
              <a:t>와인 품질 예측하기</a:t>
            </a:r>
          </a:p>
        </p:txBody>
      </p:sp>
      <p:sp>
        <p:nvSpPr>
          <p:cNvPr id="23556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686800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01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1800" smtClean="0"/>
              <a:t>[K-</a:t>
            </a:r>
            <a:r>
              <a:rPr lang="ko-KR" altLang="en-US" sz="1800" smtClean="0"/>
              <a:t>평균 군집화 분석 </a:t>
            </a:r>
            <a:r>
              <a:rPr lang="en-US" altLang="ko-KR" sz="1800" smtClean="0"/>
              <a:t>+ </a:t>
            </a:r>
            <a:r>
              <a:rPr lang="ko-KR" altLang="en-US" sz="1800" smtClean="0"/>
              <a:t>그래프</a:t>
            </a:r>
            <a:r>
              <a:rPr lang="en-US" altLang="ko-KR" sz="1800" smtClean="0"/>
              <a:t>] </a:t>
            </a:r>
            <a:r>
              <a:rPr lang="ko-KR" altLang="en-US" sz="1800" smtClean="0"/>
              <a:t>타깃 마케팅을 위한 소비자 군집 분석하기</a:t>
            </a:r>
            <a:endParaRPr lang="en-US" altLang="ko-KR" sz="1600" smtClean="0"/>
          </a:p>
        </p:txBody>
      </p:sp>
      <p:sp>
        <p:nvSpPr>
          <p:cNvPr id="17411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수집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r>
              <a:rPr lang="ko-KR" altLang="en-US" dirty="0"/>
              <a:t>검색 결과 목록에서 </a:t>
            </a:r>
            <a:r>
              <a:rPr lang="ko-KR" altLang="en-US" sz="1400" dirty="0"/>
              <a:t>‘</a:t>
            </a:r>
            <a:r>
              <a:rPr lang="en-US" altLang="ko-KR" sz="1400" dirty="0"/>
              <a:t>Online Retail Data Set - UCI Machine Learning Repository</a:t>
            </a:r>
            <a:r>
              <a:rPr lang="en-US" altLang="ko-KR" dirty="0"/>
              <a:t>’</a:t>
            </a:r>
            <a:r>
              <a:rPr lang="ko-KR" altLang="en-US" dirty="0"/>
              <a:t>를 클릭</a:t>
            </a:r>
            <a:endParaRPr lang="en-US" altLang="ko-KR" sz="1900" dirty="0"/>
          </a:p>
        </p:txBody>
      </p:sp>
      <p:pic>
        <p:nvPicPr>
          <p:cNvPr id="17413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852738"/>
            <a:ext cx="5524500" cy="289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766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686800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01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1800" smtClean="0"/>
              <a:t>[K-</a:t>
            </a:r>
            <a:r>
              <a:rPr lang="ko-KR" altLang="en-US" sz="1800" smtClean="0"/>
              <a:t>평균 군집화 분석 </a:t>
            </a:r>
            <a:r>
              <a:rPr lang="en-US" altLang="ko-KR" sz="1800" smtClean="0"/>
              <a:t>+ </a:t>
            </a:r>
            <a:r>
              <a:rPr lang="ko-KR" altLang="en-US" sz="1800" smtClean="0"/>
              <a:t>그래프</a:t>
            </a:r>
            <a:r>
              <a:rPr lang="en-US" altLang="ko-KR" sz="1800" smtClean="0"/>
              <a:t>] </a:t>
            </a:r>
            <a:r>
              <a:rPr lang="ko-KR" altLang="en-US" sz="1800" smtClean="0"/>
              <a:t>타깃 마케팅을 위한 소비자 군집 분석하기</a:t>
            </a:r>
            <a:endParaRPr lang="en-US" altLang="ko-KR" sz="1600" smtClean="0"/>
          </a:p>
        </p:txBody>
      </p:sp>
      <p:sp>
        <p:nvSpPr>
          <p:cNvPr id="18435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수집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3"/>
              <a:defRPr/>
            </a:pPr>
            <a:r>
              <a:rPr lang="en-US" altLang="ko-KR" dirty="0"/>
              <a:t>O</a:t>
            </a:r>
            <a:r>
              <a:rPr lang="en-US" altLang="ko-KR" sz="1400" dirty="0"/>
              <a:t>nline Retail Data Set </a:t>
            </a:r>
            <a:r>
              <a:rPr lang="ko-KR" altLang="en-US" dirty="0"/>
              <a:t>페이지가 나타나면 </a:t>
            </a:r>
            <a:r>
              <a:rPr lang="en-US" altLang="ko-KR" sz="1400" dirty="0"/>
              <a:t>Data Folder</a:t>
            </a:r>
            <a:r>
              <a:rPr lang="ko-KR" altLang="en-US" dirty="0"/>
              <a:t>를 클릭하여 </a:t>
            </a:r>
            <a:r>
              <a:rPr lang="ko-KR" altLang="en-US" sz="1400" dirty="0"/>
              <a:t>‘</a:t>
            </a:r>
            <a:r>
              <a:rPr lang="en-US" altLang="ko-KR" sz="1400" dirty="0"/>
              <a:t>Online Retail. </a:t>
            </a:r>
            <a:r>
              <a:rPr lang="en-US" altLang="ko-KR" sz="1400" dirty="0" err="1"/>
              <a:t>xlsx</a:t>
            </a:r>
            <a:r>
              <a:rPr lang="en-US" altLang="ko-KR" sz="1400" dirty="0"/>
              <a:t>’</a:t>
            </a:r>
            <a:r>
              <a:rPr lang="ko-KR" altLang="en-US" dirty="0"/>
              <a:t>를 다운로드</a:t>
            </a:r>
            <a:endParaRPr lang="en-US" altLang="ko-KR" sz="1900" dirty="0"/>
          </a:p>
        </p:txBody>
      </p:sp>
      <p:pic>
        <p:nvPicPr>
          <p:cNvPr id="18437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2420938"/>
            <a:ext cx="6337300" cy="353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597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686800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01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1800" smtClean="0"/>
              <a:t>[K-</a:t>
            </a:r>
            <a:r>
              <a:rPr lang="ko-KR" altLang="en-US" sz="1800" smtClean="0"/>
              <a:t>평균 군집화 분석 </a:t>
            </a:r>
            <a:r>
              <a:rPr lang="en-US" altLang="ko-KR" sz="1800" smtClean="0"/>
              <a:t>+ </a:t>
            </a:r>
            <a:r>
              <a:rPr lang="ko-KR" altLang="en-US" sz="1800" smtClean="0"/>
              <a:t>그래프</a:t>
            </a:r>
            <a:r>
              <a:rPr lang="en-US" altLang="ko-KR" sz="1800" smtClean="0"/>
              <a:t>] </a:t>
            </a:r>
            <a:r>
              <a:rPr lang="ko-KR" altLang="en-US" sz="1800" smtClean="0"/>
              <a:t>타깃 마케팅을 위한 소비자 군집 분석하기</a:t>
            </a:r>
            <a:endParaRPr lang="en-US" altLang="ko-KR" sz="1600" smtClean="0"/>
          </a:p>
        </p:txBody>
      </p:sp>
      <p:sp>
        <p:nvSpPr>
          <p:cNvPr id="19459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수집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4"/>
              <a:defRPr/>
            </a:pPr>
            <a:r>
              <a:rPr lang="en-US" altLang="ko-KR" dirty="0" err="1"/>
              <a:t>My_Python</a:t>
            </a:r>
            <a:r>
              <a:rPr lang="en-US" altLang="ko-KR" dirty="0"/>
              <a:t> </a:t>
            </a:r>
            <a:r>
              <a:rPr lang="ko-KR" altLang="en-US" dirty="0"/>
              <a:t>폴더에 </a:t>
            </a:r>
            <a:r>
              <a:rPr lang="en-US" altLang="ko-KR" dirty="0"/>
              <a:t>12</a:t>
            </a:r>
            <a:r>
              <a:rPr lang="ko-KR" altLang="en-US" dirty="0"/>
              <a:t>장</a:t>
            </a:r>
            <a:r>
              <a:rPr lang="en-US" altLang="ko-KR" dirty="0"/>
              <a:t>_data </a:t>
            </a:r>
            <a:r>
              <a:rPr lang="ko-KR" altLang="en-US" dirty="0"/>
              <a:t>폴더를 만든 뒤 다운로드한 ‘</a:t>
            </a:r>
            <a:r>
              <a:rPr lang="en-US" altLang="ko-KR" dirty="0"/>
              <a:t>Online Retail.xlsx’ </a:t>
            </a:r>
            <a:r>
              <a:rPr lang="ko-KR" altLang="en-US" dirty="0"/>
              <a:t>파일을 옮기고 파일 이름을 ‘</a:t>
            </a:r>
            <a:r>
              <a:rPr lang="en-US" altLang="ko-KR" dirty="0"/>
              <a:t>Online_Retail.xlsx’</a:t>
            </a:r>
            <a:r>
              <a:rPr lang="ko-KR" altLang="en-US" dirty="0"/>
              <a:t>로 수정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4"/>
              <a:defRPr/>
            </a:pPr>
            <a:endParaRPr lang="en-US" altLang="ko-KR" sz="1900" dirty="0"/>
          </a:p>
          <a:p>
            <a:pPr marL="790575" lvl="2" indent="-342900">
              <a:buFont typeface="+mj-lt"/>
              <a:buAutoNum type="arabicPeriod" startAt="4"/>
              <a:defRPr/>
            </a:pPr>
            <a:endParaRPr lang="en-US" altLang="ko-KR" sz="1900" dirty="0"/>
          </a:p>
          <a:p>
            <a:pPr marL="790575" lvl="2" indent="-342900">
              <a:buFont typeface="+mj-lt"/>
              <a:buAutoNum type="arabicPeriod" startAt="4"/>
              <a:defRPr/>
            </a:pPr>
            <a:endParaRPr lang="en-US" altLang="ko-KR" sz="1900" dirty="0"/>
          </a:p>
          <a:p>
            <a:pPr marL="790575" lvl="2" indent="-342900">
              <a:buFont typeface="+mj-lt"/>
              <a:buAutoNum type="arabicPeriod" startAt="4"/>
              <a:defRPr/>
            </a:pPr>
            <a:endParaRPr lang="en-US" altLang="ko-KR" sz="1900" dirty="0"/>
          </a:p>
          <a:p>
            <a:pPr marL="790575" lvl="2" indent="-342900">
              <a:buFont typeface="+mj-lt"/>
              <a:buAutoNum type="arabicPeriod" startAt="4"/>
              <a:defRPr/>
            </a:pPr>
            <a:endParaRPr lang="en-US" altLang="ko-KR" sz="1900" dirty="0"/>
          </a:p>
          <a:p>
            <a:pPr marL="790575" lvl="2" indent="-342900">
              <a:buFont typeface="+mj-lt"/>
              <a:buAutoNum type="arabicPeriod" startAt="4"/>
              <a:defRPr/>
            </a:pPr>
            <a:endParaRPr lang="en-US" altLang="ko-KR" sz="1900" dirty="0"/>
          </a:p>
          <a:p>
            <a:pPr marL="790575" lvl="2" indent="-342900">
              <a:buFont typeface="+mj-lt"/>
              <a:buAutoNum type="arabicPeriod" startAt="4"/>
              <a:defRPr/>
            </a:pPr>
            <a:endParaRPr lang="en-US" altLang="ko-KR" sz="1900" dirty="0"/>
          </a:p>
          <a:p>
            <a:pPr marL="790575" lvl="2" indent="-342900">
              <a:buFont typeface="+mj-lt"/>
              <a:buAutoNum type="arabicPeriod" startAt="4"/>
              <a:defRPr/>
            </a:pPr>
            <a:endParaRPr lang="en-US" altLang="ko-KR" sz="1900" dirty="0"/>
          </a:p>
          <a:p>
            <a:pPr marL="628650" lvl="3" indent="0" latinLnBrk="0">
              <a:spcBef>
                <a:spcPts val="500"/>
              </a:spcBef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In [1]</a:t>
            </a:r>
            <a:r>
              <a:rPr lang="en-US" altLang="ko-KR" dirty="0">
                <a:ea typeface="굴림" panose="020B0600000101010101" pitchFamily="50" charset="-127"/>
              </a:rPr>
              <a:t>:</a:t>
            </a: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 </a:t>
            </a:r>
            <a:r>
              <a:rPr lang="ko-KR" altLang="en-US" dirty="0"/>
              <a:t>필요한 모듈을 </a:t>
            </a:r>
            <a:r>
              <a:rPr lang="ko-KR" altLang="en-US" dirty="0" err="1"/>
              <a:t>임포트</a:t>
            </a:r>
            <a:endParaRPr lang="en-US" altLang="ko-KR" dirty="0"/>
          </a:p>
          <a:p>
            <a:pPr marL="628650" lvl="3" indent="0" latinLnBrk="0">
              <a:spcBef>
                <a:spcPts val="500"/>
              </a:spcBef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In [2]</a:t>
            </a:r>
            <a:r>
              <a:rPr lang="en-US" altLang="ko-KR" dirty="0">
                <a:ea typeface="굴림" panose="020B0600000101010101" pitchFamily="50" charset="-127"/>
              </a:rPr>
              <a:t>:</a:t>
            </a: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 </a:t>
            </a:r>
            <a:r>
              <a:rPr lang="ko-KR" altLang="en-US" dirty="0"/>
              <a:t>‘</a:t>
            </a:r>
            <a:r>
              <a:rPr lang="en-US" altLang="ko-KR" dirty="0"/>
              <a:t>Online_Retail.xlsx’ </a:t>
            </a:r>
            <a:r>
              <a:rPr lang="ko-KR" altLang="en-US" dirty="0"/>
              <a:t>파일을 로드</a:t>
            </a:r>
            <a:r>
              <a:rPr lang="en-US" altLang="ko-KR" dirty="0"/>
              <a:t>, </a:t>
            </a:r>
            <a:r>
              <a:rPr lang="ko-KR" altLang="en-US" dirty="0"/>
              <a:t>내용을 확인하기 위해 상위 </a:t>
            </a:r>
            <a:r>
              <a:rPr lang="en-US" altLang="ko-KR" dirty="0"/>
              <a:t>5</a:t>
            </a:r>
            <a:r>
              <a:rPr lang="ko-KR" altLang="en-US" dirty="0"/>
              <a:t>개 레코드를 표시</a:t>
            </a: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403350" y="2349500"/>
          <a:ext cx="5184775" cy="2578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452"/>
                <a:gridCol w="4515323"/>
              </a:tblGrid>
              <a:tr h="38896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[1]:</a:t>
                      </a:r>
                    </a:p>
                  </a:txBody>
                  <a:tcPr marL="89276" marR="89276" marT="44611" marB="4461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/>
                          </a:solidFill>
                        </a:rPr>
                        <a:t>import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 pandas as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pd</a:t>
                      </a:r>
                      <a:endParaRPr lang="en-US" altLang="ko-KR" sz="900" b="0" i="0" dirty="0">
                        <a:solidFill>
                          <a:schemeClr val="tx1"/>
                        </a:solidFill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/>
                          </a:solidFill>
                        </a:rPr>
                        <a:t>import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 math</a:t>
                      </a:r>
                    </a:p>
                  </a:txBody>
                  <a:tcPr marL="89276" marR="89276" marT="44611" marB="446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896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[2]:</a:t>
                      </a:r>
                    </a:p>
                  </a:txBody>
                  <a:tcPr marL="89276" marR="89276" marT="44611" marB="4461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retail_df</a:t>
                      </a:r>
                      <a:r>
                        <a:rPr lang="en-US" altLang="ko-KR" sz="900" dirty="0"/>
                        <a:t> = </a:t>
                      </a:r>
                      <a:r>
                        <a:rPr lang="en-US" altLang="ko-KR" sz="900" dirty="0" err="1"/>
                        <a:t>pd.</a:t>
                      </a:r>
                      <a:r>
                        <a:rPr lang="en-US" altLang="ko-KR" sz="900" b="1" dirty="0" err="1"/>
                        <a:t>read_excel</a:t>
                      </a:r>
                      <a:r>
                        <a:rPr lang="en-US" altLang="ko-KR" sz="900" dirty="0"/>
                        <a:t>('./12</a:t>
                      </a:r>
                      <a:r>
                        <a:rPr lang="ko-KR" altLang="en-US" sz="900" dirty="0"/>
                        <a:t>장</a:t>
                      </a:r>
                      <a:r>
                        <a:rPr lang="en-US" altLang="ko-KR" sz="900" dirty="0"/>
                        <a:t>_data/Online_Retail.xlsx')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retail_df.</a:t>
                      </a:r>
                      <a:r>
                        <a:rPr lang="en-US" altLang="ko-KR" sz="900" b="1" dirty="0" err="1"/>
                        <a:t>head</a:t>
                      </a:r>
                      <a:r>
                        <a:rPr lang="en-US" altLang="ko-KR" sz="900" b="1" dirty="0"/>
                        <a:t>()</a:t>
                      </a:r>
                      <a:endParaRPr lang="en-US" altLang="ko-KR" sz="9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89276" marR="89276" marT="44611" marB="4461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800162">
                <a:tc grid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Out[2]:</a:t>
                      </a:r>
                    </a:p>
                  </a:txBody>
                  <a:tcPr marL="89276" marR="89276" marT="44611" marB="4461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endParaRPr lang="en-US" altLang="ko-KR" sz="9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89278" marR="89278" marT="44607" marB="44607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9474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813" y="3382963"/>
            <a:ext cx="5140325" cy="153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760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686800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01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1800" smtClean="0"/>
              <a:t>[K-</a:t>
            </a:r>
            <a:r>
              <a:rPr lang="ko-KR" altLang="en-US" sz="1800" smtClean="0"/>
              <a:t>평균 군집화 분석 </a:t>
            </a:r>
            <a:r>
              <a:rPr lang="en-US" altLang="ko-KR" sz="1800" smtClean="0"/>
              <a:t>+ </a:t>
            </a:r>
            <a:r>
              <a:rPr lang="ko-KR" altLang="en-US" sz="1800" smtClean="0"/>
              <a:t>그래프</a:t>
            </a:r>
            <a:r>
              <a:rPr lang="en-US" altLang="ko-KR" sz="1800" smtClean="0"/>
              <a:t>] </a:t>
            </a:r>
            <a:r>
              <a:rPr lang="ko-KR" altLang="en-US" sz="1800" smtClean="0"/>
              <a:t>타깃 마케팅을 위한 소비자 군집 분석하기</a:t>
            </a:r>
            <a:endParaRPr lang="en-US" altLang="ko-KR" sz="1600" smtClean="0"/>
          </a:p>
        </p:txBody>
      </p:sp>
      <p:sp>
        <p:nvSpPr>
          <p:cNvPr id="20483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준비 및 탐색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ko-KR" altLang="en-US" dirty="0"/>
              <a:t>데이터 정제하기</a:t>
            </a: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r>
              <a:rPr lang="ko-KR" altLang="en-US" sz="1050" dirty="0"/>
              <a:t>데이터 정보 확인하기</a:t>
            </a:r>
            <a:r>
              <a:rPr lang="en-US" altLang="ko-KR" sz="1050" dirty="0"/>
              <a:t> - </a:t>
            </a:r>
            <a:r>
              <a:rPr lang="ko-KR" altLang="en-US" sz="1050" dirty="0"/>
              <a:t>데이터에 대한 정보를 확인하기 위해 다음을 입력</a:t>
            </a:r>
            <a:endParaRPr lang="en-US" altLang="ko-KR" sz="1050" dirty="0"/>
          </a:p>
          <a:p>
            <a:pPr marL="971550" lvl="3" indent="-342900">
              <a:buFont typeface="+mj-lt"/>
              <a:buAutoNum type="arabicPeriod"/>
              <a:defRPr/>
            </a:pPr>
            <a:endParaRPr lang="en-US" altLang="ko-KR" sz="1050" dirty="0"/>
          </a:p>
          <a:p>
            <a:pPr marL="971550" lvl="3" indent="-342900">
              <a:buFont typeface="+mj-lt"/>
              <a:buAutoNum type="arabicPeriod"/>
              <a:defRPr/>
            </a:pPr>
            <a:endParaRPr lang="en-US" altLang="ko-KR" sz="1050" dirty="0"/>
          </a:p>
          <a:p>
            <a:pPr marL="971550" lvl="3" indent="-342900">
              <a:buFont typeface="+mj-lt"/>
              <a:buAutoNum type="arabicPeriod"/>
              <a:defRPr/>
            </a:pPr>
            <a:endParaRPr lang="en-US" altLang="ko-KR" sz="1050" dirty="0"/>
          </a:p>
          <a:p>
            <a:pPr marL="971550" lvl="3" indent="-342900">
              <a:buFont typeface="+mj-lt"/>
              <a:buAutoNum type="arabicPeriod"/>
              <a:defRPr/>
            </a:pPr>
            <a:endParaRPr lang="en-US" altLang="ko-KR" sz="1050" dirty="0"/>
          </a:p>
          <a:p>
            <a:pPr marL="971550" lvl="3" indent="-342900">
              <a:buFont typeface="+mj-lt"/>
              <a:buAutoNum type="arabicPeriod"/>
              <a:defRPr/>
            </a:pPr>
            <a:endParaRPr lang="en-US" altLang="ko-KR" sz="1050" dirty="0"/>
          </a:p>
          <a:p>
            <a:pPr marL="971550" lvl="3" indent="-342900">
              <a:buFont typeface="+mj-lt"/>
              <a:buAutoNum type="arabicPeriod"/>
              <a:defRPr/>
            </a:pPr>
            <a:endParaRPr lang="en-US" altLang="ko-KR" sz="1050" dirty="0"/>
          </a:p>
          <a:p>
            <a:pPr marL="971550" lvl="3" indent="-342900">
              <a:buFont typeface="+mj-lt"/>
              <a:buAutoNum type="arabicPeriod"/>
              <a:defRPr/>
            </a:pPr>
            <a:endParaRPr lang="en-US" altLang="ko-KR" sz="1050" dirty="0"/>
          </a:p>
          <a:p>
            <a:pPr marL="971550" lvl="3" indent="-342900">
              <a:buFont typeface="+mj-lt"/>
              <a:buAutoNum type="arabicPeriod"/>
              <a:defRPr/>
            </a:pPr>
            <a:endParaRPr lang="en-US" altLang="ko-KR" sz="1050" dirty="0"/>
          </a:p>
          <a:p>
            <a:pPr marL="971550" lvl="3" indent="-342900">
              <a:buFont typeface="+mj-lt"/>
              <a:buAutoNum type="arabicPeriod"/>
              <a:defRPr/>
            </a:pPr>
            <a:endParaRPr lang="en-US" altLang="ko-KR" sz="1050" dirty="0"/>
          </a:p>
          <a:p>
            <a:pPr marL="971550" lvl="3" indent="-342900">
              <a:buFont typeface="+mj-lt"/>
              <a:buAutoNum type="arabicPeriod"/>
              <a:defRPr/>
            </a:pPr>
            <a:endParaRPr lang="en-US" altLang="ko-KR" sz="1050" dirty="0"/>
          </a:p>
          <a:p>
            <a:pPr marL="971550" lvl="3" indent="-342900">
              <a:buFont typeface="+mj-lt"/>
              <a:buAutoNum type="arabicPeriod"/>
              <a:defRPr/>
            </a:pPr>
            <a:endParaRPr lang="en-US" altLang="ko-KR" sz="1050" dirty="0"/>
          </a:p>
          <a:p>
            <a:pPr marL="971550" lvl="3" indent="-342900">
              <a:buFont typeface="+mj-lt"/>
              <a:buAutoNum type="arabicPeriod"/>
              <a:defRPr/>
            </a:pPr>
            <a:endParaRPr lang="en-US" altLang="ko-KR" sz="105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sz="1050" dirty="0">
                <a:solidFill>
                  <a:srgbClr val="258BCD"/>
                </a:solidFill>
                <a:ea typeface="굴림" panose="020B0600000101010101" pitchFamily="50" charset="-127"/>
              </a:rPr>
              <a:t>In [3]</a:t>
            </a:r>
            <a:r>
              <a:rPr lang="en-US" altLang="ko-KR" sz="1050" dirty="0">
                <a:ea typeface="굴림" panose="020B0600000101010101" pitchFamily="50" charset="-127"/>
              </a:rPr>
              <a:t>:</a:t>
            </a:r>
            <a:r>
              <a:rPr lang="en-US" altLang="ko-KR" sz="1050" dirty="0">
                <a:solidFill>
                  <a:srgbClr val="258BCD"/>
                </a:solidFill>
                <a:ea typeface="굴림" panose="020B0600000101010101" pitchFamily="50" charset="-127"/>
              </a:rPr>
              <a:t> </a:t>
            </a:r>
            <a:r>
              <a:rPr lang="ko-KR" altLang="en-US" sz="1050" dirty="0" err="1"/>
              <a:t>데이터셋의</a:t>
            </a:r>
            <a:r>
              <a:rPr lang="ko-KR" altLang="en-US" sz="1050" dirty="0"/>
              <a:t> 정보를 확인</a:t>
            </a:r>
            <a:endParaRPr lang="en-US" altLang="ko-KR" sz="105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0" dirty="0"/>
          </a:p>
          <a:p>
            <a:pPr lvl="2">
              <a:defRPr/>
            </a:pPr>
            <a:r>
              <a:rPr lang="ko-KR" altLang="en-US" sz="1200" dirty="0"/>
              <a:t>데이터를 구성하는 항목 </a:t>
            </a:r>
            <a:r>
              <a:rPr lang="en-US" altLang="ko-KR" sz="1200" dirty="0"/>
              <a:t>8</a:t>
            </a:r>
            <a:r>
              <a:rPr lang="ko-KR" altLang="en-US" sz="1200" dirty="0"/>
              <a:t>개</a:t>
            </a:r>
            <a:endParaRPr lang="en-US" altLang="ko-KR" sz="1200" dirty="0"/>
          </a:p>
          <a:p>
            <a:pPr lvl="2">
              <a:defRPr/>
            </a:pPr>
            <a:endParaRPr lang="en-US" altLang="ko-KR" sz="100" dirty="0"/>
          </a:p>
          <a:p>
            <a:pPr lvl="3">
              <a:defRPr/>
            </a:pPr>
            <a:r>
              <a:rPr lang="en-US" altLang="ko-KR" sz="1050" dirty="0" err="1"/>
              <a:t>nvoiceNo</a:t>
            </a:r>
            <a:r>
              <a:rPr lang="en-US" altLang="ko-KR" sz="1050" dirty="0"/>
              <a:t>: 6</a:t>
            </a:r>
            <a:r>
              <a:rPr lang="ko-KR" altLang="en-US" sz="1050" dirty="0"/>
              <a:t>자리 정수로 이루어진 송장 번호</a:t>
            </a:r>
            <a:r>
              <a:rPr lang="en-US" altLang="ko-KR" sz="1050" dirty="0"/>
              <a:t>. ‘C’</a:t>
            </a:r>
            <a:r>
              <a:rPr lang="ko-KR" altLang="en-US" sz="1050" dirty="0"/>
              <a:t>로 시작하는 것은 취소 주문 </a:t>
            </a:r>
            <a:endParaRPr lang="en-US" altLang="ko-KR" sz="1050" dirty="0"/>
          </a:p>
          <a:p>
            <a:pPr lvl="3">
              <a:defRPr/>
            </a:pPr>
            <a:r>
              <a:rPr lang="en-US" altLang="ko-KR" sz="1050" dirty="0" err="1"/>
              <a:t>StockCode</a:t>
            </a:r>
            <a:r>
              <a:rPr lang="en-US" altLang="ko-KR" sz="1050" dirty="0"/>
              <a:t>: </a:t>
            </a:r>
            <a:r>
              <a:rPr lang="ko-KR" altLang="en-US" sz="1050" dirty="0"/>
              <a:t>제품 고유의 품목 코드 </a:t>
            </a:r>
            <a:endParaRPr lang="en-US" altLang="ko-KR" sz="1050" dirty="0"/>
          </a:p>
          <a:p>
            <a:pPr lvl="3">
              <a:defRPr/>
            </a:pPr>
            <a:r>
              <a:rPr lang="en-US" altLang="ko-KR" sz="1050" dirty="0"/>
              <a:t>Description: </a:t>
            </a:r>
            <a:r>
              <a:rPr lang="ko-KR" altLang="en-US" sz="1050" dirty="0"/>
              <a:t>제품 설명 </a:t>
            </a:r>
            <a:endParaRPr lang="en-US" altLang="ko-KR" sz="1050" dirty="0"/>
          </a:p>
          <a:p>
            <a:pPr lvl="3">
              <a:defRPr/>
            </a:pPr>
            <a:r>
              <a:rPr lang="en-US" altLang="ko-KR" sz="1050" dirty="0"/>
              <a:t>Quantity: </a:t>
            </a:r>
            <a:r>
              <a:rPr lang="ko-KR" altLang="en-US" sz="1050" dirty="0"/>
              <a:t>주문 수량</a:t>
            </a:r>
            <a:endParaRPr lang="en-US" altLang="ko-KR" sz="1050" dirty="0"/>
          </a:p>
          <a:p>
            <a:pPr lvl="3">
              <a:defRPr/>
            </a:pPr>
            <a:r>
              <a:rPr lang="en-US" altLang="ko-KR" sz="1050" dirty="0">
                <a:solidFill>
                  <a:prstClr val="black"/>
                </a:solidFill>
              </a:rPr>
              <a:t>Country: </a:t>
            </a:r>
            <a:r>
              <a:rPr lang="ko-KR" altLang="en-US" sz="1050" dirty="0">
                <a:solidFill>
                  <a:prstClr val="black"/>
                </a:solidFill>
              </a:rPr>
              <a:t>주문 고객의 국적</a:t>
            </a:r>
            <a:endParaRPr lang="en-US" altLang="ko-KR" sz="1050" dirty="0">
              <a:solidFill>
                <a:prstClr val="black"/>
              </a:solidFill>
            </a:endParaRPr>
          </a:p>
          <a:p>
            <a:pPr lvl="3">
              <a:defRPr/>
            </a:pPr>
            <a:endParaRPr lang="en-US" altLang="ko-KR" sz="1050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403350" y="2276475"/>
          <a:ext cx="3960813" cy="2465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61"/>
                <a:gridCol w="3312752"/>
              </a:tblGrid>
              <a:tr h="28751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[3]:</a:t>
                      </a:r>
                    </a:p>
                  </a:txBody>
                  <a:tcPr marL="89286" marR="89286" marT="44623" marB="4462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retail_df.info()</a:t>
                      </a:r>
                    </a:p>
                  </a:txBody>
                  <a:tcPr marL="89286" marR="89286" marT="44623" marB="4462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17787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Out[3]:</a:t>
                      </a:r>
                    </a:p>
                  </a:txBody>
                  <a:tcPr marL="89286" marR="89286" marT="44623" marB="4462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&lt;class '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pandas.core.frame.DataFrame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'&gt;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RangeIndex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: 541909 entries, 0 to 541908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Data columns (total 8 columns):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InvoiceNo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      541909 non-null object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StockCode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     541909 non-null object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>
                          <a:solidFill>
                            <a:schemeClr val="tx1"/>
                          </a:solidFill>
                        </a:rPr>
                        <a:t>Description   </a:t>
                      </a:r>
                      <a:r>
                        <a:rPr lang="en-US" altLang="ko-KR" sz="500" b="1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i="0" dirty="0">
                          <a:solidFill>
                            <a:schemeClr val="tx1"/>
                          </a:solidFill>
                        </a:rPr>
                        <a:t>540455 non-null object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Quantity        541909 non-null int64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InvoiceDate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    541909 non-null datetime64[ns]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UnitPrice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      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541909 non-null float64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dirty="0" err="1">
                          <a:solidFill>
                            <a:schemeClr val="tx1"/>
                          </a:solidFill>
                        </a:rPr>
                        <a:t>CustomerID</a:t>
                      </a:r>
                      <a:r>
                        <a:rPr lang="en-US" altLang="ko-KR" sz="900" b="1" i="0" dirty="0">
                          <a:solidFill>
                            <a:schemeClr val="tx1"/>
                          </a:solidFill>
                        </a:rPr>
                        <a:t>   406829 non-null float64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Country         541909 non-null object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dtypes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: datetime64[ns](1), float64(2), int64(1), object(4)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memory usage: 33.1+ MB</a:t>
                      </a:r>
                    </a:p>
                  </a:txBody>
                  <a:tcPr marL="89286" marR="89286" marT="44623" marB="4462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2771775" y="5661025"/>
            <a:ext cx="3348038" cy="7191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809625" lvl="3" indent="-180975" latinLnBrk="1">
              <a:spcBef>
                <a:spcPct val="20000"/>
              </a:spcBef>
              <a:spcAft>
                <a:spcPts val="300"/>
              </a:spcAft>
              <a:buSzPct val="96000"/>
              <a:buFont typeface="Arial" panose="020B0604020202020204" pitchFamily="34" charset="0"/>
              <a:buChar char="–"/>
              <a:defRPr/>
            </a:pPr>
            <a:r>
              <a:rPr kumimoji="0" lang="en-US" altLang="ko-KR" sz="105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InvoiceDate</a:t>
            </a:r>
            <a:r>
              <a:rPr kumimoji="0"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: </a:t>
            </a:r>
            <a:r>
              <a:rPr kumimoji="0"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주문 날짜와 시간 </a:t>
            </a:r>
            <a:endParaRPr kumimoji="0" lang="en-US" altLang="ko-KR" sz="105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809625" lvl="3" indent="-180975" latinLnBrk="1">
              <a:spcBef>
                <a:spcPct val="20000"/>
              </a:spcBef>
              <a:spcAft>
                <a:spcPts val="300"/>
              </a:spcAft>
              <a:buSzPct val="96000"/>
              <a:buFont typeface="Arial" panose="020B0604020202020204" pitchFamily="34" charset="0"/>
              <a:buChar char="–"/>
              <a:defRPr/>
            </a:pPr>
            <a:r>
              <a:rPr kumimoji="0" lang="en-US" altLang="ko-KR" sz="105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UnitPrice</a:t>
            </a:r>
            <a:r>
              <a:rPr kumimoji="0"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: </a:t>
            </a:r>
            <a:r>
              <a:rPr kumimoji="0"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제품 단가</a:t>
            </a:r>
            <a:r>
              <a:rPr kumimoji="0"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(£, </a:t>
            </a:r>
            <a:r>
              <a:rPr kumimoji="0"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영국 파운드화</a:t>
            </a:r>
            <a:r>
              <a:rPr kumimoji="0"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)</a:t>
            </a:r>
          </a:p>
          <a:p>
            <a:pPr marL="809625" lvl="3" indent="-180975" latinLnBrk="1">
              <a:spcBef>
                <a:spcPct val="20000"/>
              </a:spcBef>
              <a:spcAft>
                <a:spcPts val="300"/>
              </a:spcAft>
              <a:buSzPct val="96000"/>
              <a:buFont typeface="Arial" panose="020B0604020202020204" pitchFamily="34" charset="0"/>
              <a:buChar char="–"/>
              <a:defRPr/>
            </a:pPr>
            <a:r>
              <a:rPr kumimoji="0" lang="en-US" altLang="ko-KR" sz="105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CustomerID</a:t>
            </a:r>
            <a:r>
              <a:rPr kumimoji="0"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: </a:t>
            </a:r>
            <a:r>
              <a:rPr kumimoji="0"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주문 고객 번호 </a:t>
            </a:r>
            <a:endParaRPr kumimoji="0" lang="en-US" altLang="ko-KR" sz="105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29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686800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01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1800" smtClean="0"/>
              <a:t>[K-</a:t>
            </a:r>
            <a:r>
              <a:rPr lang="ko-KR" altLang="en-US" sz="1800" smtClean="0"/>
              <a:t>평균 군집화 분석 </a:t>
            </a:r>
            <a:r>
              <a:rPr lang="en-US" altLang="ko-KR" sz="1800" smtClean="0"/>
              <a:t>+ </a:t>
            </a:r>
            <a:r>
              <a:rPr lang="ko-KR" altLang="en-US" sz="1800" smtClean="0"/>
              <a:t>그래프</a:t>
            </a:r>
            <a:r>
              <a:rPr lang="en-US" altLang="ko-KR" sz="1800" smtClean="0"/>
              <a:t>] </a:t>
            </a:r>
            <a:r>
              <a:rPr lang="ko-KR" altLang="en-US" sz="1800" smtClean="0"/>
              <a:t>타깃 마케팅을 위한 소비자 군집 분석하기</a:t>
            </a:r>
            <a:endParaRPr lang="en-US" altLang="ko-KR" sz="1600" smtClean="0"/>
          </a:p>
        </p:txBody>
      </p:sp>
      <p:sp>
        <p:nvSpPr>
          <p:cNvPr id="21507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준비 및 탐색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ko-KR" altLang="en-US" dirty="0"/>
              <a:t>데이터 정제하기</a:t>
            </a: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r>
              <a:rPr lang="ko-KR" altLang="en-US" sz="1050" dirty="0"/>
              <a:t>데이터 정제하기</a:t>
            </a:r>
            <a:r>
              <a:rPr lang="en-US" altLang="ko-KR" sz="1050" dirty="0"/>
              <a:t> - </a:t>
            </a:r>
            <a:r>
              <a:rPr lang="en-US" altLang="ko-KR" sz="1050" dirty="0" err="1"/>
              <a:t>CustomerID</a:t>
            </a:r>
            <a:r>
              <a:rPr lang="ko-KR" altLang="en-US" sz="1050" dirty="0"/>
              <a:t>는 정수 형태이므로 </a:t>
            </a:r>
            <a:r>
              <a:rPr lang="ko-KR" altLang="en-US" sz="1050" dirty="0" err="1"/>
              <a:t>자료형을</a:t>
            </a:r>
            <a:r>
              <a:rPr lang="ko-KR" altLang="en-US" sz="1050" dirty="0"/>
              <a:t> </a:t>
            </a:r>
            <a:r>
              <a:rPr lang="ko-KR" altLang="en-US" sz="1050" dirty="0" err="1"/>
              <a:t>정수형으로</a:t>
            </a:r>
            <a:r>
              <a:rPr lang="ko-KR" altLang="en-US" sz="1050" dirty="0"/>
              <a:t> 변경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CustomerID</a:t>
            </a:r>
            <a:r>
              <a:rPr lang="ko-KR" altLang="en-US" sz="1050" dirty="0"/>
              <a:t>가 없는 데이터는 분석에 사용할 수  </a:t>
            </a:r>
            <a:endParaRPr lang="en-US" altLang="ko-KR" sz="105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sz="1050" dirty="0"/>
              <a:t>     </a:t>
            </a:r>
            <a:r>
              <a:rPr lang="ko-KR" altLang="en-US" sz="1050" dirty="0"/>
              <a:t>없으므로 제거</a:t>
            </a:r>
            <a:r>
              <a:rPr lang="en-US" altLang="ko-KR" sz="1050" dirty="0"/>
              <a:t>, Quantity</a:t>
            </a:r>
            <a:r>
              <a:rPr lang="ko-KR" altLang="en-US" sz="1050" dirty="0"/>
              <a:t>와 </a:t>
            </a:r>
            <a:r>
              <a:rPr lang="en-US" altLang="ko-KR" sz="1050" dirty="0" err="1"/>
              <a:t>UnitPrice</a:t>
            </a:r>
            <a:r>
              <a:rPr lang="ko-KR" altLang="en-US" sz="1050" dirty="0"/>
              <a:t>가 음수인 것도 제거</a:t>
            </a:r>
            <a:endParaRPr lang="en-US" altLang="ko-KR" sz="105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/>
          </a:p>
          <a:p>
            <a:pPr marL="971550" lvl="3" indent="-342900">
              <a:buFont typeface="+mj-lt"/>
              <a:buAutoNum type="arabicPeriod"/>
              <a:defRPr/>
            </a:pPr>
            <a:endParaRPr lang="en-US" altLang="ko-KR" sz="1050" dirty="0"/>
          </a:p>
          <a:p>
            <a:pPr marL="971550" lvl="3" indent="-342900">
              <a:buFont typeface="+mj-lt"/>
              <a:buAutoNum type="arabicPeriod"/>
              <a:defRPr/>
            </a:pPr>
            <a:endParaRPr lang="en-US" altLang="ko-KR" sz="1050" dirty="0"/>
          </a:p>
          <a:p>
            <a:pPr marL="971550" lvl="3" indent="-342900">
              <a:buFont typeface="+mj-lt"/>
              <a:buAutoNum type="arabicPeriod"/>
              <a:defRPr/>
            </a:pPr>
            <a:endParaRPr lang="en-US" altLang="ko-KR" sz="1050" dirty="0"/>
          </a:p>
          <a:p>
            <a:pPr marL="971550" lvl="3" indent="-342900">
              <a:buFont typeface="+mj-lt"/>
              <a:buAutoNum type="arabicPeriod"/>
              <a:defRPr/>
            </a:pPr>
            <a:endParaRPr lang="en-US" altLang="ko-KR" sz="1050" dirty="0"/>
          </a:p>
          <a:p>
            <a:pPr marL="971550" lvl="3" indent="-342900">
              <a:buFont typeface="+mj-lt"/>
              <a:buAutoNum type="arabicPeriod"/>
              <a:defRPr/>
            </a:pPr>
            <a:endParaRPr lang="en-US" altLang="ko-KR" sz="1050" dirty="0"/>
          </a:p>
          <a:p>
            <a:pPr marL="971550" lvl="3" indent="-342900">
              <a:buFont typeface="+mj-lt"/>
              <a:buAutoNum type="arabicPeriod"/>
              <a:defRPr/>
            </a:pPr>
            <a:endParaRPr lang="en-US" altLang="ko-KR" sz="1050" dirty="0"/>
          </a:p>
          <a:p>
            <a:pPr marL="971550" lvl="3" indent="-342900">
              <a:buFont typeface="+mj-lt"/>
              <a:buAutoNum type="arabicPeriod"/>
              <a:defRPr/>
            </a:pPr>
            <a:endParaRPr lang="en-US" altLang="ko-KR" sz="1050" dirty="0"/>
          </a:p>
          <a:p>
            <a:pPr marL="971550" lvl="3" indent="-342900">
              <a:buFont typeface="+mj-lt"/>
              <a:buAutoNum type="arabicPeriod"/>
              <a:defRPr/>
            </a:pPr>
            <a:endParaRPr lang="en-US" altLang="ko-KR" sz="1050" dirty="0"/>
          </a:p>
          <a:p>
            <a:pPr marL="971550" lvl="3" indent="-342900">
              <a:buFont typeface="+mj-lt"/>
              <a:buAutoNum type="arabicPeriod"/>
              <a:defRPr/>
            </a:pPr>
            <a:endParaRPr lang="en-US" altLang="ko-KR" sz="105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sz="1050" dirty="0">
                <a:solidFill>
                  <a:srgbClr val="258BCD"/>
                </a:solidFill>
                <a:ea typeface="굴림" panose="020B0600000101010101" pitchFamily="50" charset="-127"/>
              </a:rPr>
              <a:t>In [4]</a:t>
            </a:r>
            <a:r>
              <a:rPr lang="en-US" altLang="ko-KR" sz="1050" dirty="0">
                <a:ea typeface="굴림" panose="020B0600000101010101" pitchFamily="50" charset="-127"/>
              </a:rPr>
              <a:t>:</a:t>
            </a:r>
            <a:r>
              <a:rPr lang="en-US" altLang="ko-KR" sz="1050" dirty="0">
                <a:solidFill>
                  <a:srgbClr val="258BCD"/>
                </a:solidFill>
                <a:ea typeface="굴림" panose="020B0600000101010101" pitchFamily="50" charset="-127"/>
              </a:rPr>
              <a:t> </a:t>
            </a:r>
            <a:r>
              <a:rPr lang="ko-KR" altLang="en-US" sz="1050" dirty="0"/>
              <a:t>오류 데이터를 필터링하고 </a:t>
            </a:r>
            <a:r>
              <a:rPr lang="en-US" altLang="ko-KR" sz="1050" dirty="0" err="1"/>
              <a:t>CustomerID</a:t>
            </a:r>
            <a:r>
              <a:rPr lang="ko-KR" altLang="en-US" sz="1050" dirty="0"/>
              <a:t>의 </a:t>
            </a:r>
            <a:r>
              <a:rPr lang="ko-KR" altLang="en-US" sz="1050" dirty="0" err="1"/>
              <a:t>자료형을</a:t>
            </a:r>
            <a:r>
              <a:rPr lang="ko-KR" altLang="en-US" sz="1050" dirty="0"/>
              <a:t> </a:t>
            </a:r>
            <a:r>
              <a:rPr lang="ko-KR" altLang="en-US" sz="1050" dirty="0" err="1"/>
              <a:t>정수형으로</a:t>
            </a:r>
            <a:r>
              <a:rPr lang="ko-KR" altLang="en-US" sz="1050" dirty="0"/>
              <a:t> 변환</a:t>
            </a:r>
            <a:r>
              <a:rPr lang="en-US" altLang="ko-KR" sz="800" dirty="0" err="1">
                <a:solidFill>
                  <a:srgbClr val="258BCD"/>
                </a:solidFill>
              </a:rPr>
              <a:t>astype</a:t>
            </a:r>
            <a:r>
              <a:rPr lang="en-US" altLang="ko-KR" sz="800" dirty="0">
                <a:solidFill>
                  <a:srgbClr val="258BCD"/>
                </a:solidFill>
              </a:rPr>
              <a:t>(</a:t>
            </a:r>
            <a:r>
              <a:rPr lang="en-US" altLang="ko-KR" sz="800" dirty="0" err="1">
                <a:solidFill>
                  <a:srgbClr val="258BCD"/>
                </a:solidFill>
              </a:rPr>
              <a:t>int</a:t>
            </a:r>
            <a:r>
              <a:rPr lang="en-US" altLang="ko-KR" sz="800" dirty="0">
                <a:solidFill>
                  <a:srgbClr val="258BCD"/>
                </a:solidFill>
              </a:rPr>
              <a:t>)</a:t>
            </a: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sz="1050" dirty="0">
                <a:solidFill>
                  <a:srgbClr val="258BCD"/>
                </a:solidFill>
                <a:ea typeface="굴림" panose="020B0600000101010101" pitchFamily="50" charset="-127"/>
              </a:rPr>
              <a:t>In [5]</a:t>
            </a:r>
            <a:r>
              <a:rPr lang="en-US" altLang="ko-KR" sz="1050" dirty="0">
                <a:ea typeface="굴림" panose="020B0600000101010101" pitchFamily="50" charset="-127"/>
              </a:rPr>
              <a:t>: </a:t>
            </a:r>
            <a:r>
              <a:rPr lang="ko-KR" altLang="en-US" sz="1050" dirty="0"/>
              <a:t>정리한 결과를 확인하면</a:t>
            </a:r>
            <a:r>
              <a:rPr lang="en-US" altLang="ko-KR" sz="800" dirty="0">
                <a:solidFill>
                  <a:srgbClr val="258BCD"/>
                </a:solidFill>
              </a:rPr>
              <a:t>retail_df.info( )</a:t>
            </a:r>
            <a:r>
              <a:rPr lang="en-US" altLang="ko-KR" sz="1050" dirty="0"/>
              <a:t> </a:t>
            </a:r>
            <a:r>
              <a:rPr lang="ko-KR" altLang="en-US" sz="1050" dirty="0"/>
              <a:t>데이터는 </a:t>
            </a:r>
            <a:r>
              <a:rPr lang="en-US" altLang="ko-KR" sz="1050" dirty="0"/>
              <a:t>397,884</a:t>
            </a:r>
            <a:r>
              <a:rPr lang="ko-KR" altLang="en-US" sz="1050" dirty="0"/>
              <a:t>개</a:t>
            </a:r>
            <a:endParaRPr lang="en-US" altLang="ko-KR" sz="1050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sz="1050" dirty="0">
                <a:solidFill>
                  <a:srgbClr val="258BCD"/>
                </a:solidFill>
                <a:ea typeface="굴림" panose="020B0600000101010101" pitchFamily="50" charset="-127"/>
              </a:rPr>
              <a:t>In [6]</a:t>
            </a:r>
            <a:r>
              <a:rPr lang="en-US" altLang="ko-KR" sz="1050" dirty="0">
                <a:ea typeface="굴림" panose="020B0600000101010101" pitchFamily="50" charset="-127"/>
              </a:rPr>
              <a:t>: </a:t>
            </a:r>
            <a:r>
              <a:rPr lang="ko-KR" altLang="en-US" sz="1050" dirty="0"/>
              <a:t>중복 레코드를 제거하면</a:t>
            </a:r>
            <a:r>
              <a:rPr lang="en-US" altLang="ko-KR" sz="800" dirty="0" err="1">
                <a:solidFill>
                  <a:srgbClr val="258BCD"/>
                </a:solidFill>
              </a:rPr>
              <a:t>drop_duplicates</a:t>
            </a:r>
            <a:r>
              <a:rPr lang="en-US" altLang="ko-KR" sz="800" dirty="0">
                <a:solidFill>
                  <a:srgbClr val="258BCD"/>
                </a:solidFill>
              </a:rPr>
              <a:t>( ) </a:t>
            </a:r>
            <a:r>
              <a:rPr lang="ko-KR" altLang="en-US" sz="1050" dirty="0"/>
              <a:t>데이터는 </a:t>
            </a:r>
            <a:r>
              <a:rPr lang="en-US" altLang="ko-KR" sz="1050" dirty="0"/>
              <a:t>392,692</a:t>
            </a:r>
            <a:r>
              <a:rPr lang="ko-KR" altLang="en-US" sz="1050" dirty="0"/>
              <a:t>개</a:t>
            </a:r>
            <a:endParaRPr lang="en-US" altLang="ko-KR" sz="1050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539750" y="2420938"/>
          <a:ext cx="3960813" cy="3462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61"/>
                <a:gridCol w="3312752"/>
              </a:tblGrid>
              <a:tr h="134882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[4]:</a:t>
                      </a:r>
                    </a:p>
                  </a:txBody>
                  <a:tcPr marL="89286" marR="89286" marT="44573" marB="4457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</a:rPr>
                        <a:t>오류 데이터 정제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</a:rPr>
                        <a:t>retail_df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</a:rPr>
                        <a:t>retail_df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</a:rPr>
                        <a:t>retail_df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</a:rPr>
                        <a:t>['Quantity']&gt;0]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</a:rPr>
                        <a:t>retail_df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</a:rPr>
                        <a:t>retail_df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</a:rPr>
                        <a:t>retail_df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</a:rPr>
                        <a:t>['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</a:rPr>
                        <a:t>UnitPrice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</a:rPr>
                        <a:t>']&gt;0]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</a:rPr>
                        <a:t>retail_df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</a:rPr>
                        <a:t>retail_df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</a:rPr>
                        <a:t>retail_df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</a:rPr>
                        <a:t>['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</a:rPr>
                        <a:t>CustomerID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</a:rPr>
                        <a:t>'].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</a:rPr>
                        <a:t>notnull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</a:rPr>
                        <a:t>()]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endParaRPr lang="en-US" altLang="ko-KR" sz="200" b="0" i="0" dirty="0">
                        <a:solidFill>
                          <a:schemeClr val="tx1"/>
                        </a:solidFill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</a:rPr>
                        <a:t>#'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</a:rPr>
                        <a:t>CustomerID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</a:rPr>
                        <a:t>' </a:t>
                      </a:r>
                      <a:r>
                        <a:rPr lang="ko-KR" altLang="en-US" sz="700" b="0" i="0" dirty="0" err="1">
                          <a:solidFill>
                            <a:schemeClr val="tx1"/>
                          </a:solidFill>
                        </a:rPr>
                        <a:t>자료형을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700" b="0" i="0" dirty="0" err="1">
                          <a:solidFill>
                            <a:schemeClr val="tx1"/>
                          </a:solidFill>
                        </a:rPr>
                        <a:t>정수형으로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</a:rPr>
                        <a:t> 변환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</a:rPr>
                        <a:t>retail_df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</a:rPr>
                        <a:t>['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</a:rPr>
                        <a:t>CustomerID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</a:rPr>
                        <a:t>'] =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</a:rPr>
                        <a:t>retail_df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</a:rPr>
                        <a:t>['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</a:rPr>
                        <a:t>CustomerID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</a:rPr>
                        <a:t>'].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</a:rPr>
                        <a:t>astype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</a:rPr>
                        <a:t>int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endParaRPr lang="en-US" altLang="ko-KR" sz="100" b="0" i="0" dirty="0">
                        <a:solidFill>
                          <a:schemeClr val="tx1"/>
                        </a:solidFill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</a:rPr>
                        <a:t>retail_df.info()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</a:rPr>
                        <a:t>print(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</a:rPr>
                        <a:t>retail_df.isnull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</a:rPr>
                        <a:t>().sum())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</a:rPr>
                        <a:t>print(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</a:rPr>
                        <a:t>retail_df.shape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89286" marR="89286" marT="44573" marB="4457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6501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[5]: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58BCD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86" marR="89286" marT="44573" marB="4457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</a:rPr>
                        <a:t>retail_df.</a:t>
                      </a: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</a:rPr>
                        <a:t>info()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</a:rPr>
                        <a:t>print(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</a:rPr>
                        <a:t>retail_df.isnull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</a:rPr>
                        <a:t>().sum())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</a:rPr>
                        <a:t>print(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</a:rPr>
                        <a:t>retail_df.shape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89286" marR="89286" marT="44573" marB="4457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648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Out[5]:</a:t>
                      </a:r>
                    </a:p>
                  </a:txBody>
                  <a:tcPr marL="89286" marR="89286" marT="44573" marB="4457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</a:rPr>
                        <a:t>&lt;class '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</a:rPr>
                        <a:t>pandas.core.frame.DataFrame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</a:rPr>
                        <a:t>'&gt;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</a:rPr>
                        <a:t>Int64Index: 397884 entries, 0 to 541908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</a:rPr>
                        <a:t>Data columns (total 8 columns):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</a:rPr>
                        <a:t>InvoiceNo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</a:rPr>
                        <a:t> 397884 non-null object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</a:rPr>
                        <a:t>StockCode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</a:rPr>
                        <a:t> 397884 non-null object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</a:rPr>
                        <a:t>Description 397884 non-null object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</a:rPr>
                        <a:t>Quantity 397884 non-null int64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</a:rPr>
                        <a:t>InvoiceDate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</a:rPr>
                        <a:t> 397884 non-null datetime64[ns]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</a:rPr>
                        <a:t>UnitPrice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</a:rPr>
                        <a:t> 397884 non-null float64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</a:rPr>
                        <a:t>CustomerID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</a:rPr>
                        <a:t> 397884 non-null int32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</a:rPr>
                        <a:t>Country 397884 non-null object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</a:rPr>
                        <a:t>….</a:t>
                      </a:r>
                    </a:p>
                  </a:txBody>
                  <a:tcPr marL="89286" marR="89286" marT="44573" marB="4457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940300" y="2420938"/>
          <a:ext cx="3960813" cy="2497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61"/>
                <a:gridCol w="3312752"/>
              </a:tblGrid>
              <a:tr h="178048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Out[5]:</a:t>
                      </a:r>
                    </a:p>
                  </a:txBody>
                  <a:tcPr marL="89286" marR="89286" marT="44565" marB="4456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</a:rPr>
                        <a:t>….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</a:rPr>
                        <a:t>dtypes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</a:rPr>
                        <a:t>: datetime64[ns](1), float64(1), int32(1), int64(1), object(4)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</a:rPr>
                        <a:t>memory usage: 25.8+ MB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</a:rPr>
                        <a:t>InvoiceNo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</a:rPr>
                        <a:t> 0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</a:rPr>
                        <a:t>StockCode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</a:rPr>
                        <a:t> 0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</a:rPr>
                        <a:t>Description 0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</a:rPr>
                        <a:t>Quantity 0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</a:rPr>
                        <a:t>InvoiceDate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</a:rPr>
                        <a:t> 0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</a:rPr>
                        <a:t>UnitPrice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</a:rPr>
                        <a:t> 0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</a:rPr>
                        <a:t>CustomerID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</a:rPr>
                        <a:t> 0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</a:rPr>
                        <a:t>Country 0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</a:rPr>
                        <a:t>dtype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</a:rPr>
                        <a:t>: int64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</a:rPr>
                        <a:t>(397884, 8)</a:t>
                      </a:r>
                    </a:p>
                  </a:txBody>
                  <a:tcPr marL="89286" marR="89286" marT="44565" marB="4456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5990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[6]:</a:t>
                      </a:r>
                    </a:p>
                  </a:txBody>
                  <a:tcPr marL="89286" marR="89286" marT="44565" marB="4456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</a:rPr>
                        <a:t>중복 레코드 제거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</a:rPr>
                        <a:t>retail_df.drop_duplicates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</a:rPr>
                        <a:t>inplace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</a:rPr>
                        <a:t> = True)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</a:rPr>
                        <a:t>print(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</a:rPr>
                        <a:t>retail_df.shape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</a:rPr>
                        <a:t>) #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</a:rPr>
                        <a:t>작업 확인용 출력</a:t>
                      </a:r>
                      <a:endParaRPr lang="en-US" altLang="ko-KR" sz="7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89286" marR="89286" marT="44565" marB="4456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674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Out[6]:</a:t>
                      </a:r>
                    </a:p>
                  </a:txBody>
                  <a:tcPr marL="89286" marR="89286" marT="44565" marB="4456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(392692, 8) </a:t>
                      </a:r>
                      <a:endParaRPr lang="en-US" altLang="ko-KR" sz="7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89286" marR="89286" marT="44565" marB="4456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404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686800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01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1800" smtClean="0"/>
              <a:t>[K-</a:t>
            </a:r>
            <a:r>
              <a:rPr lang="ko-KR" altLang="en-US" sz="1800" smtClean="0"/>
              <a:t>평균 군집화 분석 </a:t>
            </a:r>
            <a:r>
              <a:rPr lang="en-US" altLang="ko-KR" sz="1800" smtClean="0"/>
              <a:t>+ </a:t>
            </a:r>
            <a:r>
              <a:rPr lang="ko-KR" altLang="en-US" sz="1800" smtClean="0"/>
              <a:t>그래프</a:t>
            </a:r>
            <a:r>
              <a:rPr lang="en-US" altLang="ko-KR" sz="1800" smtClean="0"/>
              <a:t>] </a:t>
            </a:r>
            <a:r>
              <a:rPr lang="ko-KR" altLang="en-US" sz="1800" smtClean="0"/>
              <a:t>타깃 마케팅을 위한 소비자 군집 분석하기</a:t>
            </a:r>
            <a:endParaRPr lang="en-US" altLang="ko-KR" sz="1600" smtClean="0"/>
          </a:p>
        </p:txBody>
      </p:sp>
      <p:sp>
        <p:nvSpPr>
          <p:cNvPr id="22531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준비 및 탐색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ko-KR" altLang="en-US" dirty="0"/>
              <a:t>데이터프레임의 컬럼 추출 및 분석용 데이터 생성하기</a:t>
            </a:r>
            <a:endParaRPr lang="en-US" altLang="ko-KR" dirty="0"/>
          </a:p>
          <a:p>
            <a:pPr marL="676275" lvl="2" indent="-228600">
              <a:buFont typeface="+mj-lt"/>
              <a:buAutoNum type="arabicPeriod"/>
              <a:defRPr/>
            </a:pPr>
            <a:r>
              <a:rPr lang="ko-KR" altLang="en-US" sz="1100" dirty="0"/>
              <a:t>데이터 탐색을 위해 제품 수</a:t>
            </a:r>
            <a:r>
              <a:rPr lang="en-US" altLang="ko-KR" sz="1100" dirty="0"/>
              <a:t>, </a:t>
            </a:r>
            <a:r>
              <a:rPr lang="ko-KR" altLang="en-US" sz="1100" dirty="0"/>
              <a:t>거래 건수</a:t>
            </a:r>
            <a:r>
              <a:rPr lang="en-US" altLang="ko-KR" sz="1100" dirty="0"/>
              <a:t>, </a:t>
            </a:r>
            <a:r>
              <a:rPr lang="ko-KR" altLang="en-US" sz="1100" dirty="0"/>
              <a:t>고객 수를 알아보고 고객의 국적도 확인</a:t>
            </a:r>
            <a:endParaRPr lang="en-US" altLang="ko-KR" sz="110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/>
          </a:p>
          <a:p>
            <a:pPr marL="971550" lvl="3" indent="-342900">
              <a:buFont typeface="+mj-lt"/>
              <a:buAutoNum type="arabicPeriod"/>
              <a:defRPr/>
            </a:pPr>
            <a:endParaRPr lang="en-US" altLang="ko-KR" sz="1050" dirty="0"/>
          </a:p>
          <a:p>
            <a:pPr marL="971550" lvl="3" indent="-342900">
              <a:buFont typeface="+mj-lt"/>
              <a:buAutoNum type="arabicPeriod"/>
              <a:defRPr/>
            </a:pPr>
            <a:endParaRPr lang="en-US" altLang="ko-KR" sz="1050" dirty="0"/>
          </a:p>
          <a:p>
            <a:pPr marL="971550" lvl="3" indent="-342900">
              <a:buFont typeface="+mj-lt"/>
              <a:buAutoNum type="arabicPeriod"/>
              <a:defRPr/>
            </a:pPr>
            <a:endParaRPr lang="en-US" altLang="ko-KR" sz="1050" dirty="0"/>
          </a:p>
          <a:p>
            <a:pPr marL="971550" lvl="3" indent="-342900">
              <a:buFont typeface="+mj-lt"/>
              <a:buAutoNum type="arabicPeriod"/>
              <a:defRPr/>
            </a:pPr>
            <a:endParaRPr lang="en-US" altLang="ko-KR" sz="1050" dirty="0"/>
          </a:p>
          <a:p>
            <a:pPr marL="971550" lvl="3" indent="-342900">
              <a:buFont typeface="+mj-lt"/>
              <a:buAutoNum type="arabicPeriod"/>
              <a:defRPr/>
            </a:pPr>
            <a:endParaRPr lang="en-US" altLang="ko-KR" sz="1050" dirty="0"/>
          </a:p>
          <a:p>
            <a:pPr marL="971550" lvl="3" indent="-342900">
              <a:buFont typeface="+mj-lt"/>
              <a:buAutoNum type="arabicPeriod"/>
              <a:defRPr/>
            </a:pPr>
            <a:endParaRPr lang="en-US" altLang="ko-KR" sz="1050" dirty="0"/>
          </a:p>
          <a:p>
            <a:pPr marL="971550" lvl="3" indent="-342900">
              <a:buFont typeface="+mj-lt"/>
              <a:buAutoNum type="arabicPeriod"/>
              <a:defRPr/>
            </a:pPr>
            <a:endParaRPr lang="en-US" altLang="ko-KR" sz="1050" dirty="0"/>
          </a:p>
          <a:p>
            <a:pPr marL="971550" lvl="3" indent="-342900">
              <a:buFont typeface="+mj-lt"/>
              <a:buAutoNum type="arabicPeriod"/>
              <a:defRPr/>
            </a:pPr>
            <a:endParaRPr lang="en-US" altLang="ko-KR" sz="1050" dirty="0"/>
          </a:p>
          <a:p>
            <a:pPr marL="971550" lvl="3" indent="-342900">
              <a:buFont typeface="+mj-lt"/>
              <a:buAutoNum type="arabicPeriod"/>
              <a:defRPr/>
            </a:pPr>
            <a:endParaRPr lang="en-US" altLang="ko-KR" sz="105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sz="1050" dirty="0">
                <a:solidFill>
                  <a:srgbClr val="258BCD"/>
                </a:solidFill>
                <a:ea typeface="굴림" panose="020B0600000101010101" pitchFamily="50" charset="-127"/>
              </a:rPr>
              <a:t>In [7]</a:t>
            </a:r>
            <a:r>
              <a:rPr lang="en-US" altLang="ko-KR" sz="1050" dirty="0">
                <a:ea typeface="굴림" panose="020B0600000101010101" pitchFamily="50" charset="-127"/>
              </a:rPr>
              <a:t>:</a:t>
            </a:r>
            <a:r>
              <a:rPr lang="en-US" altLang="ko-KR" sz="1050" dirty="0">
                <a:solidFill>
                  <a:srgbClr val="258BCD"/>
                </a:solidFill>
                <a:ea typeface="굴림" panose="020B0600000101010101" pitchFamily="50" charset="-127"/>
              </a:rPr>
              <a:t> </a:t>
            </a:r>
            <a:r>
              <a:rPr lang="ko-KR" altLang="en-US" sz="1050" dirty="0"/>
              <a:t>개별 제품을 알 수 있는 </a:t>
            </a:r>
            <a:r>
              <a:rPr lang="en-US" altLang="ko-KR" sz="1000" dirty="0" err="1"/>
              <a:t>StockCode</a:t>
            </a:r>
            <a:r>
              <a:rPr lang="ko-KR" altLang="en-US" sz="1050" dirty="0"/>
              <a:t>의 개수</a:t>
            </a:r>
            <a:r>
              <a:rPr lang="en-US" altLang="ko-KR" sz="800" dirty="0" err="1">
                <a:solidFill>
                  <a:srgbClr val="258BCD"/>
                </a:solidFill>
              </a:rPr>
              <a:t>value_counts</a:t>
            </a:r>
            <a:r>
              <a:rPr lang="en-US" altLang="ko-KR" sz="800" dirty="0">
                <a:solidFill>
                  <a:srgbClr val="258BCD"/>
                </a:solidFill>
              </a:rPr>
              <a:t>( )</a:t>
            </a:r>
            <a:r>
              <a:rPr lang="ko-KR" altLang="en-US" sz="1050" dirty="0"/>
              <a:t>로 제품 수</a:t>
            </a:r>
            <a:r>
              <a:rPr lang="en-US" altLang="ko-KR" sz="1050" dirty="0"/>
              <a:t>, </a:t>
            </a:r>
            <a:r>
              <a:rPr lang="en-US" altLang="ko-KR" sz="1000" dirty="0" err="1"/>
              <a:t>InvoiceNo</a:t>
            </a:r>
            <a:r>
              <a:rPr lang="ko-KR" altLang="en-US" sz="1050" dirty="0"/>
              <a:t>의 개수로 거래 건수</a:t>
            </a:r>
            <a:r>
              <a:rPr lang="en-US" altLang="ko-KR" sz="1050" dirty="0"/>
              <a:t>, </a:t>
            </a:r>
            <a:r>
              <a:rPr lang="en-US" altLang="ko-KR" sz="1000" dirty="0" err="1"/>
              <a:t>CustomerID</a:t>
            </a:r>
            <a:r>
              <a:rPr lang="ko-KR" altLang="en-US" sz="1050" dirty="0"/>
              <a:t>의 개수로 </a:t>
            </a:r>
            <a:endParaRPr lang="en-US" altLang="ko-KR" sz="105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ko-KR" altLang="en-US" sz="1050" dirty="0"/>
              <a:t>        고객 수를 구함</a:t>
            </a:r>
            <a:r>
              <a:rPr lang="en-US" altLang="ko-KR" sz="1050" dirty="0"/>
              <a:t> </a:t>
            </a:r>
            <a:r>
              <a:rPr lang="ko-KR" altLang="en-US" sz="1050" dirty="0"/>
              <a:t>고객의 수는 </a:t>
            </a:r>
            <a:r>
              <a:rPr lang="en-US" altLang="ko-KR" sz="1050" dirty="0"/>
              <a:t>4,338</a:t>
            </a:r>
            <a:r>
              <a:rPr lang="ko-KR" altLang="en-US" sz="1050" dirty="0"/>
              <a:t>명</a:t>
            </a:r>
            <a:endParaRPr lang="en-US" altLang="ko-KR" sz="1050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sz="1050" dirty="0">
                <a:solidFill>
                  <a:srgbClr val="258BCD"/>
                </a:solidFill>
                <a:ea typeface="굴림" panose="020B0600000101010101" pitchFamily="50" charset="-127"/>
              </a:rPr>
              <a:t>In [8]</a:t>
            </a:r>
            <a:r>
              <a:rPr lang="en-US" altLang="ko-KR" sz="1050" dirty="0">
                <a:ea typeface="굴림" panose="020B0600000101010101" pitchFamily="50" charset="-127"/>
              </a:rPr>
              <a:t>: </a:t>
            </a:r>
            <a:r>
              <a:rPr lang="ko-KR" altLang="en-US" sz="1050" dirty="0"/>
              <a:t>중복 레코드를 제거하면</a:t>
            </a:r>
            <a:r>
              <a:rPr lang="en-US" altLang="ko-KR" sz="800" dirty="0" err="1">
                <a:solidFill>
                  <a:srgbClr val="258BCD"/>
                </a:solidFill>
              </a:rPr>
              <a:t>drop_duplicates</a:t>
            </a:r>
            <a:r>
              <a:rPr lang="en-US" altLang="ko-KR" sz="800" dirty="0">
                <a:solidFill>
                  <a:srgbClr val="258BCD"/>
                </a:solidFill>
              </a:rPr>
              <a:t>( ) </a:t>
            </a:r>
            <a:r>
              <a:rPr lang="ko-KR" altLang="en-US" sz="1050" dirty="0"/>
              <a:t>데이터는 </a:t>
            </a:r>
            <a:r>
              <a:rPr lang="en-US" altLang="ko-KR" sz="1050" dirty="0"/>
              <a:t>392,692</a:t>
            </a:r>
            <a:r>
              <a:rPr lang="ko-KR" altLang="en-US" sz="1050" dirty="0"/>
              <a:t>개</a:t>
            </a:r>
            <a:endParaRPr lang="en-US" altLang="ko-KR" sz="1050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331913" y="2420938"/>
          <a:ext cx="4427537" cy="28987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932"/>
                <a:gridCol w="3779605"/>
              </a:tblGrid>
              <a:tr h="87661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[7]:</a:t>
                      </a:r>
                    </a:p>
                  </a:txBody>
                  <a:tcPr marL="89277" marR="89277" marT="44601" marB="4460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pd.DataFrame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([{'Product':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len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retail_df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['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StockCode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'].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value_counts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()),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                   ‘Transaction':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len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retail_df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['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InvoiceNo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'].value_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                   counts()), 'Customer':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len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retail_df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['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CustomerID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'].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                  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value_counts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())}], columns = ['Product', 'Transaction',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                   'Customer'], index = ['counts'])</a:t>
                      </a:r>
                    </a:p>
                  </a:txBody>
                  <a:tcPr marL="89277" marR="89277" marT="44601" marB="4460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6357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Out[7]:</a:t>
                      </a:r>
                    </a:p>
                  </a:txBody>
                  <a:tcPr marL="89277" marR="89277" marT="44601" marB="4460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endParaRPr lang="en-US" altLang="ko-KR" sz="9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89277" marR="89277" marT="44601" marB="4460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684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[8]:</a:t>
                      </a:r>
                    </a:p>
                  </a:txBody>
                  <a:tcPr marL="89277" marR="89277" marT="44601" marB="4460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retail_df</a:t>
                      </a:r>
                      <a:r>
                        <a:rPr lang="en-US" altLang="ko-KR" sz="900" dirty="0"/>
                        <a:t>['Country'].</a:t>
                      </a:r>
                      <a:r>
                        <a:rPr lang="en-US" altLang="ko-KR" sz="900" dirty="0" err="1"/>
                        <a:t>value_counts</a:t>
                      </a:r>
                      <a:r>
                        <a:rPr lang="en-US" altLang="ko-KR" sz="900" dirty="0"/>
                        <a:t>()</a:t>
                      </a:r>
                      <a:endParaRPr lang="en-US" altLang="ko-KR" sz="9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89277" marR="89277" marT="44601" marB="4460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20174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Out[8]:</a:t>
                      </a:r>
                    </a:p>
                  </a:txBody>
                  <a:tcPr marL="89277" marR="89277" marT="44601" marB="4460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United Kingdom 349203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Germany 9025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France 8326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EIRE 7226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Spain 2479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Netherlands 2359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marL="89277" marR="89277" marT="44601" marB="4460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2550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8" y="3313113"/>
            <a:ext cx="2268537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783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686800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01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1800" smtClean="0"/>
              <a:t>[K-</a:t>
            </a:r>
            <a:r>
              <a:rPr lang="ko-KR" altLang="en-US" sz="1800" smtClean="0"/>
              <a:t>평균 군집화 분석 </a:t>
            </a:r>
            <a:r>
              <a:rPr lang="en-US" altLang="ko-KR" sz="1800" smtClean="0"/>
              <a:t>+ </a:t>
            </a:r>
            <a:r>
              <a:rPr lang="ko-KR" altLang="en-US" sz="1800" smtClean="0"/>
              <a:t>그래프</a:t>
            </a:r>
            <a:r>
              <a:rPr lang="en-US" altLang="ko-KR" sz="1800" smtClean="0"/>
              <a:t>] </a:t>
            </a:r>
            <a:r>
              <a:rPr lang="ko-KR" altLang="en-US" sz="1800" smtClean="0"/>
              <a:t>타깃 마케팅을 위한 소비자 군집 분석하기</a:t>
            </a:r>
            <a:endParaRPr lang="en-US" altLang="ko-KR" sz="1600" smtClean="0"/>
          </a:p>
        </p:txBody>
      </p:sp>
      <p:sp>
        <p:nvSpPr>
          <p:cNvPr id="23555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준비 및 탐색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ko-KR" altLang="en-US" dirty="0"/>
              <a:t>데이터프레임의 컬럼 추출 및 분석용 데이터 생성하기</a:t>
            </a:r>
            <a:endParaRPr lang="en-US" altLang="ko-KR" dirty="0"/>
          </a:p>
          <a:p>
            <a:pPr marL="676275" lvl="2" indent="-228600">
              <a:buFont typeface="+mj-lt"/>
              <a:buAutoNum type="arabicPeriod" startAt="2"/>
              <a:defRPr/>
            </a:pPr>
            <a:r>
              <a:rPr lang="ko-KR" altLang="en-US" sz="1100" dirty="0"/>
              <a:t>마케팅에 이용하기 위해 고객의 주문 횟수</a:t>
            </a:r>
            <a:r>
              <a:rPr lang="en-US" altLang="ko-KR" sz="1100" dirty="0"/>
              <a:t>, </a:t>
            </a:r>
            <a:r>
              <a:rPr lang="ko-KR" altLang="en-US" sz="1100" dirty="0"/>
              <a:t>주문 총액</a:t>
            </a:r>
            <a:r>
              <a:rPr lang="en-US" altLang="ko-KR" sz="1100" dirty="0"/>
              <a:t>, </a:t>
            </a:r>
            <a:r>
              <a:rPr lang="ko-KR" altLang="en-US" sz="1100" dirty="0"/>
              <a:t>그리고 마지막 주문 후 며칠이 지났는지에 대한 정보를 추출</a:t>
            </a:r>
            <a:endParaRPr lang="en-US" altLang="ko-KR" sz="105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/>
          </a:p>
          <a:p>
            <a:pPr marL="971550" lvl="3" indent="-342900">
              <a:buFont typeface="+mj-lt"/>
              <a:buAutoNum type="arabicPeriod"/>
              <a:defRPr/>
            </a:pPr>
            <a:endParaRPr lang="en-US" altLang="ko-KR" sz="1050" dirty="0"/>
          </a:p>
          <a:p>
            <a:pPr marL="971550" lvl="3" indent="-342900">
              <a:buFont typeface="+mj-lt"/>
              <a:buAutoNum type="arabicPeriod"/>
              <a:defRPr/>
            </a:pPr>
            <a:endParaRPr lang="en-US" altLang="ko-KR" sz="1050" dirty="0"/>
          </a:p>
          <a:p>
            <a:pPr marL="971550" lvl="3" indent="-342900">
              <a:buFont typeface="+mj-lt"/>
              <a:buAutoNum type="arabicPeriod"/>
              <a:defRPr/>
            </a:pPr>
            <a:endParaRPr lang="en-US" altLang="ko-KR" sz="1050" dirty="0"/>
          </a:p>
          <a:p>
            <a:pPr marL="971550" lvl="3" indent="-342900">
              <a:buFont typeface="+mj-lt"/>
              <a:buAutoNum type="arabicPeriod"/>
              <a:defRPr/>
            </a:pPr>
            <a:endParaRPr lang="en-US" altLang="ko-KR" sz="1050" dirty="0"/>
          </a:p>
          <a:p>
            <a:pPr marL="971550" lvl="3" indent="-342900">
              <a:buFont typeface="+mj-lt"/>
              <a:buAutoNum type="arabicPeriod"/>
              <a:defRPr/>
            </a:pPr>
            <a:endParaRPr lang="en-US" altLang="ko-KR" sz="1050" dirty="0"/>
          </a:p>
          <a:p>
            <a:pPr marL="971550" lvl="3" indent="-342900">
              <a:buFont typeface="+mj-lt"/>
              <a:buAutoNum type="arabicPeriod"/>
              <a:defRPr/>
            </a:pPr>
            <a:endParaRPr lang="en-US" altLang="ko-KR" sz="105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sz="1050" dirty="0">
                <a:solidFill>
                  <a:srgbClr val="258BCD"/>
                </a:solidFill>
                <a:ea typeface="굴림" panose="020B0600000101010101" pitchFamily="50" charset="-127"/>
              </a:rPr>
              <a:t>In [9]</a:t>
            </a:r>
            <a:r>
              <a:rPr lang="en-US" altLang="ko-KR" sz="1050" dirty="0">
                <a:ea typeface="굴림" panose="020B0600000101010101" pitchFamily="50" charset="-127"/>
              </a:rPr>
              <a:t>:</a:t>
            </a:r>
            <a:r>
              <a:rPr lang="en-US" altLang="ko-KR" sz="1050" dirty="0">
                <a:solidFill>
                  <a:srgbClr val="258BCD"/>
                </a:solidFill>
                <a:ea typeface="굴림" panose="020B0600000101010101" pitchFamily="50" charset="-127"/>
              </a:rPr>
              <a:t> </a:t>
            </a:r>
            <a:r>
              <a:rPr lang="ko-KR" altLang="en-US" sz="1050" dirty="0"/>
              <a:t>제품 단가</a:t>
            </a:r>
            <a:r>
              <a:rPr lang="en-US" altLang="ko-KR" sz="800" dirty="0" err="1">
                <a:solidFill>
                  <a:srgbClr val="258BCD"/>
                </a:solidFill>
              </a:rPr>
              <a:t>UnitPrice</a:t>
            </a:r>
            <a:r>
              <a:rPr lang="ko-KR" altLang="en-US" sz="1050" dirty="0"/>
              <a:t>와 주문 개수</a:t>
            </a:r>
            <a:r>
              <a:rPr lang="en-US" altLang="ko-KR" sz="800" dirty="0">
                <a:solidFill>
                  <a:srgbClr val="258BCD"/>
                </a:solidFill>
              </a:rPr>
              <a:t>Quantity</a:t>
            </a:r>
            <a:r>
              <a:rPr lang="ko-KR" altLang="en-US" sz="1050" dirty="0"/>
              <a:t>를 곱하여 주문 금액</a:t>
            </a:r>
            <a:r>
              <a:rPr lang="en-US" altLang="ko-KR" sz="800" dirty="0" err="1">
                <a:solidFill>
                  <a:srgbClr val="258BCD"/>
                </a:solidFill>
              </a:rPr>
              <a:t>SaleAmount</a:t>
            </a:r>
            <a:r>
              <a:rPr lang="ko-KR" altLang="en-US" sz="1050" dirty="0"/>
              <a:t>을 계산하고 컬럼으로 추가</a:t>
            </a:r>
            <a:endParaRPr lang="en-US" altLang="ko-KR" sz="105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331913" y="2420938"/>
          <a:ext cx="4838700" cy="21605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32"/>
                <a:gridCol w="4190668"/>
              </a:tblGrid>
              <a:tr h="50982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[9]:</a:t>
                      </a:r>
                    </a:p>
                  </a:txBody>
                  <a:tcPr marL="89290" marR="89290" marT="44607" marB="44607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</a:rPr>
                        <a:t>주문 금액 컬럼 추가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retail_df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['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SaleAmount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'] =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retail_df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['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UnitPrice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']*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retail_df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['Quantity']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retail_df.head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() #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</a:rPr>
                        <a:t>작업 확인용 출력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89290" marR="89290" marT="44607" marB="44607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650761">
                <a:tc grid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Out[9]: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90" marR="89290" marT="44607" marB="44607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endParaRPr lang="en-US" altLang="ko-KR" sz="9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89286" marR="89286" marT="44600" marB="446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3567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488" y="3184525"/>
            <a:ext cx="47720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099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686800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01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1800" smtClean="0"/>
              <a:t>[K-</a:t>
            </a:r>
            <a:r>
              <a:rPr lang="ko-KR" altLang="en-US" sz="1800" smtClean="0"/>
              <a:t>평균 군집화 분석 </a:t>
            </a:r>
            <a:r>
              <a:rPr lang="en-US" altLang="ko-KR" sz="1800" smtClean="0"/>
              <a:t>+ </a:t>
            </a:r>
            <a:r>
              <a:rPr lang="ko-KR" altLang="en-US" sz="1800" smtClean="0"/>
              <a:t>그래프</a:t>
            </a:r>
            <a:r>
              <a:rPr lang="en-US" altLang="ko-KR" sz="1800" smtClean="0"/>
              <a:t>] </a:t>
            </a:r>
            <a:r>
              <a:rPr lang="ko-KR" altLang="en-US" sz="1800" smtClean="0"/>
              <a:t>타깃 마케팅을 위한 소비자 군집 분석하기</a:t>
            </a:r>
            <a:endParaRPr lang="en-US" altLang="ko-KR" sz="1600" smtClean="0"/>
          </a:p>
        </p:txBody>
      </p:sp>
      <p:sp>
        <p:nvSpPr>
          <p:cNvPr id="24579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준비 및 탐색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ko-KR" altLang="en-US" dirty="0"/>
              <a:t>데이터프레임의 컬럼 추출 및 분석용 데이터 생성하기</a:t>
            </a:r>
            <a:endParaRPr lang="en-US" altLang="ko-KR" dirty="0"/>
          </a:p>
          <a:p>
            <a:pPr marL="676275" lvl="2" indent="-228600">
              <a:buFont typeface="+mj-lt"/>
              <a:buAutoNum type="arabicPeriod" startAt="2"/>
              <a:defRPr/>
            </a:pPr>
            <a:r>
              <a:rPr lang="ko-KR" altLang="en-US" sz="1100" dirty="0"/>
              <a:t>마케팅에 이용하기 위해 고객의 주문 횟수</a:t>
            </a:r>
            <a:r>
              <a:rPr lang="en-US" altLang="ko-KR" sz="1100" dirty="0"/>
              <a:t>, </a:t>
            </a:r>
            <a:r>
              <a:rPr lang="ko-KR" altLang="en-US" sz="1100" dirty="0"/>
              <a:t>주문 총액</a:t>
            </a:r>
            <a:r>
              <a:rPr lang="en-US" altLang="ko-KR" sz="1100" dirty="0"/>
              <a:t>, </a:t>
            </a:r>
            <a:r>
              <a:rPr lang="ko-KR" altLang="en-US" sz="1100" dirty="0"/>
              <a:t>그리고 마지막 주문 후 며칠이 </a:t>
            </a:r>
            <a:r>
              <a:rPr lang="ko-KR" altLang="en-US" sz="1100" dirty="0" err="1"/>
              <a:t>지났는지에</a:t>
            </a:r>
            <a:r>
              <a:rPr lang="ko-KR" altLang="en-US" sz="1100" dirty="0"/>
              <a:t> 대한 정보를 추출</a:t>
            </a:r>
            <a:endParaRPr lang="en-US" altLang="ko-KR" sz="105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/>
          </a:p>
          <a:p>
            <a:pPr marL="971550" lvl="3" indent="-342900">
              <a:buFont typeface="+mj-lt"/>
              <a:buAutoNum type="arabicPeriod"/>
              <a:defRPr/>
            </a:pPr>
            <a:endParaRPr lang="en-US" altLang="ko-KR" sz="1050" dirty="0"/>
          </a:p>
          <a:p>
            <a:pPr marL="971550" lvl="3" indent="-342900">
              <a:buFont typeface="+mj-lt"/>
              <a:buAutoNum type="arabicPeriod"/>
              <a:defRPr/>
            </a:pPr>
            <a:endParaRPr lang="en-US" altLang="ko-KR" sz="1050" dirty="0"/>
          </a:p>
          <a:p>
            <a:pPr marL="971550" lvl="3" indent="-342900">
              <a:buFont typeface="+mj-lt"/>
              <a:buAutoNum type="arabicPeriod"/>
              <a:defRPr/>
            </a:pPr>
            <a:endParaRPr lang="en-US" altLang="ko-KR" sz="1050" dirty="0"/>
          </a:p>
          <a:p>
            <a:pPr marL="971550" lvl="3" indent="-342900">
              <a:buFont typeface="+mj-lt"/>
              <a:buAutoNum type="arabicPeriod"/>
              <a:defRPr/>
            </a:pPr>
            <a:endParaRPr lang="en-US" altLang="ko-KR" sz="1050" dirty="0"/>
          </a:p>
          <a:p>
            <a:pPr marL="971550" lvl="3" indent="-342900">
              <a:buFont typeface="+mj-lt"/>
              <a:buAutoNum type="arabicPeriod"/>
              <a:defRPr/>
            </a:pPr>
            <a:endParaRPr lang="en-US" altLang="ko-KR" sz="1050" dirty="0"/>
          </a:p>
          <a:p>
            <a:pPr marL="971550" lvl="3" indent="-342900">
              <a:buFont typeface="+mj-lt"/>
              <a:buAutoNum type="arabicPeriod"/>
              <a:defRPr/>
            </a:pPr>
            <a:endParaRPr lang="en-US" altLang="ko-KR" sz="1050" dirty="0"/>
          </a:p>
          <a:p>
            <a:pPr marL="971550" lvl="3" indent="-342900">
              <a:buFont typeface="+mj-lt"/>
              <a:buAutoNum type="arabicPeriod"/>
              <a:defRPr/>
            </a:pPr>
            <a:endParaRPr lang="en-US" altLang="ko-KR" sz="105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sz="1050" dirty="0">
                <a:solidFill>
                  <a:srgbClr val="258BCD"/>
                </a:solidFill>
                <a:ea typeface="굴림" panose="020B0600000101010101" pitchFamily="50" charset="-127"/>
              </a:rPr>
              <a:t>In [10]</a:t>
            </a:r>
            <a:r>
              <a:rPr lang="en-US" altLang="ko-KR" sz="1050" dirty="0">
                <a:ea typeface="굴림" panose="020B0600000101010101" pitchFamily="50" charset="-127"/>
              </a:rPr>
              <a:t>:</a:t>
            </a:r>
            <a:r>
              <a:rPr lang="en-US" altLang="ko-KR" sz="1050" dirty="0">
                <a:solidFill>
                  <a:srgbClr val="258BCD"/>
                </a:solidFill>
                <a:ea typeface="굴림" panose="020B0600000101010101" pitchFamily="50" charset="-127"/>
              </a:rPr>
              <a:t> </a:t>
            </a:r>
            <a:r>
              <a:rPr lang="ko-KR" altLang="en-US" sz="1050" dirty="0"/>
              <a:t>각 고객의 정보를 추출하기 위해 </a:t>
            </a:r>
            <a:r>
              <a:rPr lang="en-US" altLang="ko-KR" sz="1050" dirty="0" err="1"/>
              <a:t>CustomerID</a:t>
            </a:r>
            <a:r>
              <a:rPr lang="ko-KR" altLang="en-US" sz="1050" dirty="0"/>
              <a:t>를 기준으로 그룹을 만들고</a:t>
            </a:r>
            <a:r>
              <a:rPr lang="en-US" altLang="ko-KR" sz="800" dirty="0" err="1">
                <a:solidFill>
                  <a:srgbClr val="258BCD"/>
                </a:solidFill>
              </a:rPr>
              <a:t>groupby</a:t>
            </a:r>
            <a:r>
              <a:rPr lang="en-US" altLang="ko-KR" sz="800" dirty="0">
                <a:solidFill>
                  <a:srgbClr val="258BCD"/>
                </a:solidFill>
              </a:rPr>
              <a:t>( )</a:t>
            </a:r>
            <a:r>
              <a:rPr lang="en-US" altLang="ko-KR" sz="1050" dirty="0"/>
              <a:t>, </a:t>
            </a:r>
            <a:r>
              <a:rPr lang="ko-KR" altLang="en-US" sz="1050" dirty="0"/>
              <a:t>주문 횟수를 계산하기 위해 </a:t>
            </a:r>
            <a:r>
              <a:rPr lang="en-US" altLang="ko-KR" sz="1050" dirty="0" err="1"/>
              <a:t>InvoiceNo</a:t>
            </a:r>
            <a:r>
              <a:rPr lang="ko-KR" altLang="en-US" sz="1050" dirty="0"/>
              <a:t>의 </a:t>
            </a:r>
            <a:endParaRPr lang="en-US" altLang="ko-KR" sz="105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ko-KR" altLang="en-US" sz="1050" dirty="0"/>
              <a:t>          개수</a:t>
            </a:r>
            <a:r>
              <a:rPr lang="en-US" altLang="ko-KR" sz="800" dirty="0">
                <a:solidFill>
                  <a:srgbClr val="258BCD"/>
                </a:solidFill>
              </a:rPr>
              <a:t>count</a:t>
            </a:r>
            <a:r>
              <a:rPr lang="ko-KR" altLang="en-US" sz="1050" dirty="0"/>
              <a:t>를 구함</a:t>
            </a:r>
            <a:r>
              <a:rPr lang="en-US" altLang="ko-KR" sz="1050" dirty="0"/>
              <a:t> </a:t>
            </a:r>
            <a:r>
              <a:rPr lang="ko-KR" altLang="en-US" sz="1050" dirty="0"/>
              <a:t>주문 금액</a:t>
            </a:r>
            <a:r>
              <a:rPr lang="en-US" altLang="ko-KR" sz="800" dirty="0" err="1">
                <a:solidFill>
                  <a:srgbClr val="258BCD"/>
                </a:solidFill>
              </a:rPr>
              <a:t>SaleAmount</a:t>
            </a:r>
            <a:r>
              <a:rPr lang="ko-KR" altLang="en-US" sz="1050" dirty="0"/>
              <a:t>의 총액</a:t>
            </a:r>
            <a:r>
              <a:rPr lang="en-US" altLang="ko-KR" sz="800" dirty="0">
                <a:solidFill>
                  <a:srgbClr val="258BCD"/>
                </a:solidFill>
              </a:rPr>
              <a:t>sum</a:t>
            </a:r>
            <a:r>
              <a:rPr lang="ko-KR" altLang="en-US" sz="1050" dirty="0"/>
              <a:t>을 구하고</a:t>
            </a:r>
            <a:r>
              <a:rPr lang="en-US" altLang="ko-KR" sz="1050" dirty="0"/>
              <a:t>, </a:t>
            </a:r>
            <a:r>
              <a:rPr lang="ko-KR" altLang="en-US" sz="1050" dirty="0"/>
              <a:t>주문일</a:t>
            </a:r>
            <a:r>
              <a:rPr lang="en-US" altLang="ko-KR" sz="800" dirty="0" err="1">
                <a:solidFill>
                  <a:srgbClr val="258BCD"/>
                </a:solidFill>
              </a:rPr>
              <a:t>InvoiceDate</a:t>
            </a:r>
            <a:r>
              <a:rPr lang="en-US" altLang="ko-KR" sz="1050" dirty="0"/>
              <a:t> </a:t>
            </a:r>
            <a:r>
              <a:rPr lang="ko-KR" altLang="en-US" sz="1050" dirty="0"/>
              <a:t>중에서 가장 최근 날짜</a:t>
            </a:r>
            <a:r>
              <a:rPr lang="en-US" altLang="ko-KR" sz="800" dirty="0">
                <a:solidFill>
                  <a:srgbClr val="258BCD"/>
                </a:solidFill>
              </a:rPr>
              <a:t>max</a:t>
            </a:r>
            <a:r>
              <a:rPr lang="ko-KR" altLang="en-US" sz="1050" dirty="0"/>
              <a:t>를 찾아 새로운 </a:t>
            </a:r>
            <a:endParaRPr lang="en-US" altLang="ko-KR" sz="105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sz="1050" dirty="0"/>
              <a:t>          </a:t>
            </a:r>
            <a:r>
              <a:rPr lang="ko-KR" altLang="en-US" sz="1050" dirty="0"/>
              <a:t>데이터프레임 객체인 </a:t>
            </a:r>
            <a:r>
              <a:rPr lang="en-US" altLang="ko-KR" sz="1050" dirty="0" err="1"/>
              <a:t>customer_df</a:t>
            </a:r>
            <a:r>
              <a:rPr lang="ko-KR" altLang="en-US" sz="1050" dirty="0"/>
              <a:t>를 생성</a:t>
            </a:r>
            <a:endParaRPr lang="en-US" altLang="ko-KR" sz="105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331913" y="2420938"/>
          <a:ext cx="4545012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011"/>
                <a:gridCol w="3861001"/>
              </a:tblGrid>
              <a:tr h="129828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 In [10]: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87" marR="89287" marT="44602" marB="4460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aggregations = {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InvoiceNo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':'count',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SaleAmount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':'sum',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 '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InvoiceDate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':'max'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endParaRPr lang="en-US" altLang="ko-KR" sz="200" b="0" i="0" dirty="0">
                        <a:solidFill>
                          <a:schemeClr val="tx1"/>
                        </a:solidFill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customer_df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retail_df.groupby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('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CustomerID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').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agg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(aggregations)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customer_df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customer_df.reset_index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customer_df.head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() #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</a:rPr>
                        <a:t>작업 확인용 출력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89287" marR="89287" marT="44602" marB="4460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2163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Out[10]:</a:t>
                      </a:r>
                    </a:p>
                  </a:txBody>
                  <a:tcPr marL="89287" marR="89287" marT="44602" marB="4460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 marL="89287" marR="89287" marT="44602" marB="4460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4592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938" y="3748088"/>
            <a:ext cx="2657475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817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686800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01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1800" smtClean="0"/>
              <a:t>[K-</a:t>
            </a:r>
            <a:r>
              <a:rPr lang="ko-KR" altLang="en-US" sz="1800" smtClean="0"/>
              <a:t>평균 군집화 분석 </a:t>
            </a:r>
            <a:r>
              <a:rPr lang="en-US" altLang="ko-KR" sz="1800" smtClean="0"/>
              <a:t>+ </a:t>
            </a:r>
            <a:r>
              <a:rPr lang="ko-KR" altLang="en-US" sz="1800" smtClean="0"/>
              <a:t>그래프</a:t>
            </a:r>
            <a:r>
              <a:rPr lang="en-US" altLang="ko-KR" sz="1800" smtClean="0"/>
              <a:t>] </a:t>
            </a:r>
            <a:r>
              <a:rPr lang="ko-KR" altLang="en-US" sz="1800" smtClean="0"/>
              <a:t>타깃 마케팅을 위한 소비자 군집 분석하기</a:t>
            </a:r>
            <a:endParaRPr lang="en-US" altLang="ko-KR" sz="1600" smtClean="0"/>
          </a:p>
        </p:txBody>
      </p:sp>
      <p:sp>
        <p:nvSpPr>
          <p:cNvPr id="25603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준비 및 탐색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ko-KR" altLang="en-US" dirty="0"/>
              <a:t>데이터프레임의 컬럼 추출 및 분석용 데이터 생성하기</a:t>
            </a:r>
            <a:endParaRPr lang="en-US" altLang="ko-KR" dirty="0"/>
          </a:p>
          <a:p>
            <a:pPr marL="676275" lvl="2" indent="-228600">
              <a:buFont typeface="+mj-lt"/>
              <a:buAutoNum type="arabicPeriod" startAt="2"/>
              <a:defRPr/>
            </a:pPr>
            <a:r>
              <a:rPr lang="ko-KR" altLang="en-US" sz="1100" dirty="0"/>
              <a:t>마케팅에 이용하기 위해 고객의 주문 횟수</a:t>
            </a:r>
            <a:r>
              <a:rPr lang="en-US" altLang="ko-KR" sz="1100" dirty="0"/>
              <a:t>, </a:t>
            </a:r>
            <a:r>
              <a:rPr lang="ko-KR" altLang="en-US" sz="1100" dirty="0"/>
              <a:t>주문 총액</a:t>
            </a:r>
            <a:r>
              <a:rPr lang="en-US" altLang="ko-KR" sz="1100" dirty="0"/>
              <a:t>, </a:t>
            </a:r>
            <a:r>
              <a:rPr lang="ko-KR" altLang="en-US" sz="1100" dirty="0"/>
              <a:t>그리고 마지막 주문 후 며칠이 </a:t>
            </a:r>
            <a:r>
              <a:rPr lang="ko-KR" altLang="en-US" sz="1100" dirty="0" err="1"/>
              <a:t>지났는지에</a:t>
            </a:r>
            <a:r>
              <a:rPr lang="ko-KR" altLang="en-US" sz="1100" dirty="0"/>
              <a:t> 대한 정보를 추출</a:t>
            </a:r>
            <a:endParaRPr lang="en-US" altLang="ko-KR" sz="105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/>
          </a:p>
          <a:p>
            <a:pPr marL="971550" lvl="3" indent="-342900">
              <a:buFont typeface="+mj-lt"/>
              <a:buAutoNum type="arabicPeriod"/>
              <a:defRPr/>
            </a:pPr>
            <a:endParaRPr lang="en-US" altLang="ko-KR" sz="1050" dirty="0"/>
          </a:p>
          <a:p>
            <a:pPr marL="971550" lvl="3" indent="-342900">
              <a:buFont typeface="+mj-lt"/>
              <a:buAutoNum type="arabicPeriod"/>
              <a:defRPr/>
            </a:pPr>
            <a:endParaRPr lang="en-US" altLang="ko-KR" sz="1050" dirty="0"/>
          </a:p>
          <a:p>
            <a:pPr marL="971550" lvl="3" indent="-342900">
              <a:buFont typeface="+mj-lt"/>
              <a:buAutoNum type="arabicPeriod"/>
              <a:defRPr/>
            </a:pPr>
            <a:endParaRPr lang="en-US" altLang="ko-KR" sz="105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sz="1050" dirty="0">
                <a:solidFill>
                  <a:srgbClr val="258BCD"/>
                </a:solidFill>
                <a:ea typeface="굴림" panose="020B0600000101010101" pitchFamily="50" charset="-127"/>
              </a:rPr>
              <a:t>In [11]</a:t>
            </a:r>
            <a:r>
              <a:rPr lang="en-US" altLang="ko-KR" sz="1050" dirty="0">
                <a:ea typeface="굴림" panose="020B0600000101010101" pitchFamily="50" charset="-127"/>
              </a:rPr>
              <a:t>:</a:t>
            </a:r>
            <a:r>
              <a:rPr lang="en-US" altLang="ko-KR" sz="1050" dirty="0">
                <a:solidFill>
                  <a:srgbClr val="258BCD"/>
                </a:solidFill>
                <a:ea typeface="굴림" panose="020B0600000101010101" pitchFamily="50" charset="-127"/>
              </a:rPr>
              <a:t> </a:t>
            </a:r>
            <a:r>
              <a:rPr lang="en-US" altLang="ko-KR" sz="1050" dirty="0" err="1"/>
              <a:t>customer_df</a:t>
            </a:r>
            <a:r>
              <a:rPr lang="ko-KR" altLang="en-US" sz="1050" dirty="0"/>
              <a:t>의 컬럼 이름을 변경</a:t>
            </a:r>
            <a:r>
              <a:rPr lang="en-US" altLang="ko-KR" sz="900" dirty="0">
                <a:solidFill>
                  <a:srgbClr val="258BCD"/>
                </a:solidFill>
              </a:rPr>
              <a:t>rename( )</a:t>
            </a:r>
            <a:endParaRPr lang="en-US" altLang="ko-KR" sz="1050" dirty="0">
              <a:solidFill>
                <a:srgbClr val="258BCD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331913" y="2298700"/>
          <a:ext cx="5040312" cy="1563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063"/>
                <a:gridCol w="4286249"/>
              </a:tblGrid>
              <a:tr h="5197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[11]:</a:t>
                      </a:r>
                    </a:p>
                  </a:txBody>
                  <a:tcPr marL="89286" marR="89286" marT="44597" marB="44597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customer_df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customer_df.rename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(columns = {'</a:t>
                      </a: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InvoiceNo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':'Freq’, '</a:t>
                      </a: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InvoiceDate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':'</a:t>
                      </a: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ElapsedDays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'})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customer_df.head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() #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작업 확인용 출력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89286" marR="89286" marT="44597" marB="44597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0439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Out[11]:</a:t>
                      </a:r>
                    </a:p>
                  </a:txBody>
                  <a:tcPr marL="89286" marR="89286" marT="44597" marB="44597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89286" marR="89286" marT="44597" marB="44597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5616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2854325"/>
            <a:ext cx="2160588" cy="98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638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686800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01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1800" smtClean="0"/>
              <a:t>[K-</a:t>
            </a:r>
            <a:r>
              <a:rPr lang="ko-KR" altLang="en-US" sz="1800" smtClean="0"/>
              <a:t>평균 군집화 분석 </a:t>
            </a:r>
            <a:r>
              <a:rPr lang="en-US" altLang="ko-KR" sz="1800" smtClean="0"/>
              <a:t>+ </a:t>
            </a:r>
            <a:r>
              <a:rPr lang="ko-KR" altLang="en-US" sz="1800" smtClean="0"/>
              <a:t>그래프</a:t>
            </a:r>
            <a:r>
              <a:rPr lang="en-US" altLang="ko-KR" sz="1800" smtClean="0"/>
              <a:t>] </a:t>
            </a:r>
            <a:r>
              <a:rPr lang="ko-KR" altLang="en-US" sz="1800" smtClean="0"/>
              <a:t>타깃 마케팅을 위한 소비자 군집 분석하기</a:t>
            </a:r>
            <a:endParaRPr lang="en-US" altLang="ko-KR" sz="1600" smtClean="0"/>
          </a:p>
        </p:txBody>
      </p:sp>
      <p:sp>
        <p:nvSpPr>
          <p:cNvPr id="26627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준비 및 탐색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ko-KR" altLang="en-US" dirty="0"/>
              <a:t>데이터프레임의 컬럼 추출 및 분석용 데이터 생성하기</a:t>
            </a:r>
            <a:endParaRPr lang="en-US" altLang="ko-KR" dirty="0"/>
          </a:p>
          <a:p>
            <a:pPr marL="676275" lvl="2" indent="-228600">
              <a:buFont typeface="+mj-lt"/>
              <a:buAutoNum type="arabicPeriod" startAt="3"/>
              <a:defRPr/>
            </a:pPr>
            <a:r>
              <a:rPr lang="ko-KR" altLang="en-US" sz="1100" dirty="0"/>
              <a:t>마지막 주문일로부터 며칠이 </a:t>
            </a:r>
            <a:r>
              <a:rPr lang="ko-KR" altLang="en-US" sz="1100" dirty="0" err="1"/>
              <a:t>지났는지에</a:t>
            </a:r>
            <a:r>
              <a:rPr lang="ko-KR" altLang="en-US" sz="1100" dirty="0"/>
              <a:t> 대한 값을 </a:t>
            </a:r>
            <a:r>
              <a:rPr lang="en-US" altLang="ko-KR" sz="1100" dirty="0" err="1"/>
              <a:t>ElapsedDays</a:t>
            </a:r>
            <a:r>
              <a:rPr lang="en-US" altLang="ko-KR" sz="1100" dirty="0"/>
              <a:t> </a:t>
            </a:r>
            <a:r>
              <a:rPr lang="ko-KR" altLang="en-US" sz="1100" dirty="0"/>
              <a:t>컬럼에 저장</a:t>
            </a:r>
            <a:endParaRPr lang="en-US" altLang="ko-KR" sz="1100" dirty="0"/>
          </a:p>
          <a:p>
            <a:pPr marL="447675" lvl="2" indent="0">
              <a:buFont typeface="Arial" panose="020B0604020202020204" pitchFamily="34" charset="0"/>
              <a:buNone/>
              <a:defRPr/>
            </a:pPr>
            <a:r>
              <a:rPr lang="ko-KR" altLang="en-US" sz="1050" dirty="0"/>
              <a:t>    ‘기준 날짜 </a:t>
            </a:r>
            <a:r>
              <a:rPr lang="en-US" altLang="ko-KR" sz="1050" dirty="0"/>
              <a:t>- </a:t>
            </a:r>
            <a:r>
              <a:rPr lang="ko-KR" altLang="en-US" sz="1050" dirty="0"/>
              <a:t>마지막 </a:t>
            </a:r>
            <a:r>
              <a:rPr lang="ko-KR" altLang="en-US" sz="1050" dirty="0" err="1"/>
              <a:t>구매일’로</a:t>
            </a:r>
            <a:r>
              <a:rPr lang="ko-KR" altLang="en-US" sz="1050" dirty="0"/>
              <a:t> 계산해 구함</a:t>
            </a:r>
            <a:r>
              <a:rPr lang="en-US" altLang="ko-KR" sz="1050" dirty="0"/>
              <a:t>(</a:t>
            </a:r>
            <a:r>
              <a:rPr lang="ko-KR" altLang="en-US" sz="1050" dirty="0" err="1"/>
              <a:t>날짜기준</a:t>
            </a:r>
            <a:r>
              <a:rPr lang="en-US" altLang="ko-KR" sz="1050" dirty="0"/>
              <a:t>:</a:t>
            </a:r>
            <a:r>
              <a:rPr lang="ko-KR" altLang="en-US" sz="1050" dirty="0"/>
              <a:t> </a:t>
            </a:r>
            <a:r>
              <a:rPr lang="en-US" altLang="ko-KR" sz="1050" dirty="0"/>
              <a:t>2011</a:t>
            </a:r>
            <a:r>
              <a:rPr lang="ko-KR" altLang="en-US" sz="1050" dirty="0"/>
              <a:t>년 </a:t>
            </a:r>
            <a:r>
              <a:rPr lang="en-US" altLang="ko-KR" sz="1050" dirty="0"/>
              <a:t>12</a:t>
            </a:r>
            <a:r>
              <a:rPr lang="ko-KR" altLang="en-US" sz="1050" dirty="0"/>
              <a:t>월 </a:t>
            </a:r>
            <a:r>
              <a:rPr lang="en-US" altLang="ko-KR" sz="1050" dirty="0"/>
              <a:t>10</a:t>
            </a:r>
            <a:r>
              <a:rPr lang="ko-KR" altLang="en-US" sz="1050" dirty="0"/>
              <a:t>일</a:t>
            </a:r>
            <a:r>
              <a:rPr lang="en-US" altLang="ko-KR" sz="1050" dirty="0"/>
              <a:t>)</a:t>
            </a: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/>
          </a:p>
          <a:p>
            <a:pPr marL="971550" lvl="3" indent="-342900">
              <a:buFont typeface="+mj-lt"/>
              <a:buAutoNum type="arabicPeriod"/>
              <a:defRPr/>
            </a:pPr>
            <a:endParaRPr lang="en-US" altLang="ko-KR" sz="1050" dirty="0"/>
          </a:p>
          <a:p>
            <a:pPr marL="971550" lvl="3" indent="-342900">
              <a:buFont typeface="+mj-lt"/>
              <a:buAutoNum type="arabicPeriod"/>
              <a:defRPr/>
            </a:pPr>
            <a:endParaRPr lang="en-US" altLang="ko-KR" sz="1050" dirty="0"/>
          </a:p>
          <a:p>
            <a:pPr marL="971550" lvl="3" indent="-342900">
              <a:buFont typeface="+mj-lt"/>
              <a:buAutoNum type="arabicPeriod"/>
              <a:defRPr/>
            </a:pPr>
            <a:endParaRPr lang="en-US" altLang="ko-KR" sz="105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sz="1050" dirty="0">
                <a:solidFill>
                  <a:srgbClr val="258BCD"/>
                </a:solidFill>
                <a:ea typeface="굴림" panose="020B0600000101010101" pitchFamily="50" charset="-127"/>
              </a:rPr>
              <a:t>In [12]</a:t>
            </a:r>
            <a:r>
              <a:rPr lang="en-US" altLang="ko-KR" sz="1050" dirty="0">
                <a:ea typeface="굴림" panose="020B0600000101010101" pitchFamily="50" charset="-127"/>
              </a:rPr>
              <a:t>:</a:t>
            </a:r>
            <a:r>
              <a:rPr lang="en-US" altLang="ko-KR" sz="1050" dirty="0">
                <a:solidFill>
                  <a:srgbClr val="258BCD"/>
                </a:solidFill>
                <a:ea typeface="굴림" panose="020B0600000101010101" pitchFamily="50" charset="-127"/>
              </a:rPr>
              <a:t> </a:t>
            </a:r>
            <a:r>
              <a:rPr lang="ko-KR" altLang="en-US" sz="1050" dirty="0"/>
              <a:t>‘기준 날짜 </a:t>
            </a:r>
            <a:r>
              <a:rPr lang="en-US" altLang="ko-KR" sz="1050" dirty="0"/>
              <a:t>- </a:t>
            </a:r>
            <a:r>
              <a:rPr lang="ko-KR" altLang="en-US" sz="1050" dirty="0"/>
              <a:t>마지막 </a:t>
            </a:r>
            <a:r>
              <a:rPr lang="ko-KR" altLang="en-US" sz="1050" dirty="0" err="1"/>
              <a:t>구매일’을</a:t>
            </a:r>
            <a:r>
              <a:rPr lang="ko-KR" altLang="en-US" sz="1050" dirty="0"/>
              <a:t> 계산</a:t>
            </a:r>
            <a:endParaRPr lang="en-US" altLang="ko-KR" sz="105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sz="1050" dirty="0">
                <a:solidFill>
                  <a:srgbClr val="258BCD"/>
                </a:solidFill>
                <a:ea typeface="굴림" panose="020B0600000101010101" pitchFamily="50" charset="-127"/>
              </a:rPr>
              <a:t>In [13]</a:t>
            </a:r>
            <a:r>
              <a:rPr lang="en-US" altLang="ko-KR" sz="1050" dirty="0">
                <a:ea typeface="굴림" panose="020B0600000101010101" pitchFamily="50" charset="-127"/>
              </a:rPr>
              <a:t>:</a:t>
            </a:r>
            <a:r>
              <a:rPr lang="en-US" altLang="ko-KR" sz="1050" dirty="0">
                <a:solidFill>
                  <a:srgbClr val="258BCD"/>
                </a:solidFill>
                <a:ea typeface="굴림" panose="020B0600000101010101" pitchFamily="50" charset="-127"/>
              </a:rPr>
              <a:t> </a:t>
            </a:r>
            <a:r>
              <a:rPr lang="ko-KR" altLang="en-US" sz="1050" dirty="0"/>
              <a:t>마지막 구매 후 몇 일이 </a:t>
            </a:r>
            <a:r>
              <a:rPr lang="ko-KR" altLang="en-US" sz="1050" dirty="0" err="1"/>
              <a:t>지났는지를</a:t>
            </a:r>
            <a:r>
              <a:rPr lang="ko-KR" altLang="en-US" sz="1050" dirty="0"/>
              <a:t> 날짜수로 환산하여 </a:t>
            </a:r>
            <a:r>
              <a:rPr lang="en-US" altLang="ko-KR" sz="1050" dirty="0" err="1"/>
              <a:t>ElapsedDays</a:t>
            </a:r>
            <a:r>
              <a:rPr lang="en-US" altLang="ko-KR" sz="1050" dirty="0"/>
              <a:t> </a:t>
            </a:r>
            <a:r>
              <a:rPr lang="ko-KR" altLang="en-US" sz="1050" dirty="0"/>
              <a:t>값을 구함</a:t>
            </a:r>
            <a:endParaRPr lang="en-US" altLang="ko-KR" sz="1050" dirty="0">
              <a:solidFill>
                <a:srgbClr val="258BCD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331913" y="2408238"/>
          <a:ext cx="5472112" cy="3417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8662"/>
                <a:gridCol w="4653450"/>
              </a:tblGrid>
              <a:tr h="73277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[12]:</a:t>
                      </a:r>
                    </a:p>
                  </a:txBody>
                  <a:tcPr marL="89282" marR="89282" marT="44584" marB="44584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import </a:t>
                      </a: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datetime</a:t>
                      </a: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customer_df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['</a:t>
                      </a: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ElapsedDays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'] = </a:t>
                      </a: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datetime.datetime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(2011,12,10) - </a:t>
                      </a: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customer_df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['</a:t>
                      </a: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ElapsedDays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']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customer_df.head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() </a:t>
                      </a:r>
                      <a:r>
                        <a:rPr lang="en-US" altLang="ko-KR" sz="800" b="0" i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ko-KR" altLang="en-US" sz="800" b="0" i="1" dirty="0">
                          <a:solidFill>
                            <a:schemeClr val="tx1"/>
                          </a:solidFill>
                        </a:rPr>
                        <a:t>작업 확인용 출력</a:t>
                      </a:r>
                      <a:endParaRPr lang="en-US" altLang="ko-KR" sz="8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89282" marR="89282" marT="44584" marB="44584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04360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Out[12]:</a:t>
                      </a:r>
                    </a:p>
                  </a:txBody>
                  <a:tcPr marL="89282" marR="89282" marT="44584" marB="44584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89282" marR="89282" marT="44584" marB="44584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2594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[13]: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82" marR="89282" marT="44584" marB="44584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customer_df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['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ElapsedDays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'] =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customer_df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['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ElapsedDays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'].apply(lambda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x: x.days+1)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customer_df.head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() </a:t>
                      </a:r>
                      <a:r>
                        <a:rPr lang="en-US" altLang="ko-KR" sz="800" b="0" i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ko-KR" altLang="en-US" sz="800" b="0" i="1" dirty="0">
                          <a:solidFill>
                            <a:schemeClr val="tx1"/>
                          </a:solidFill>
                        </a:rPr>
                        <a:t>작업 확인용 출력</a:t>
                      </a:r>
                      <a:endParaRPr lang="en-US" altLang="ko-KR" sz="8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89282" marR="89282" marT="44584" marB="44584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11557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Out[13]: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82" marR="89282" marT="44584" marB="44584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89282" marR="89282" marT="44584" marB="44584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6646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176588"/>
            <a:ext cx="2159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7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4781550"/>
            <a:ext cx="2160587" cy="104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594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59790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준비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ko-KR" altLang="en-US" dirty="0"/>
              <a:t>데이터 병합하기 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r>
              <a:rPr lang="ko-KR" altLang="en-US" dirty="0"/>
              <a:t>결합된 파일 확인하기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</p:txBody>
      </p:sp>
      <p:sp>
        <p:nvSpPr>
          <p:cNvPr id="25603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[</a:t>
            </a:r>
            <a:r>
              <a:rPr lang="ko-KR" altLang="en-US" smtClean="0"/>
              <a:t>기술 통계 분석 </a:t>
            </a:r>
            <a:r>
              <a:rPr lang="en-US" altLang="ko-KR" smtClean="0"/>
              <a:t>+ </a:t>
            </a:r>
            <a:r>
              <a:rPr lang="ko-KR" altLang="en-US" smtClean="0"/>
              <a:t>그래프</a:t>
            </a:r>
            <a:r>
              <a:rPr lang="en-US" altLang="ko-KR" smtClean="0"/>
              <a:t>] </a:t>
            </a:r>
            <a:r>
              <a:rPr lang="ko-KR" altLang="en-US" smtClean="0"/>
              <a:t>와인 품질 예측하기</a:t>
            </a:r>
          </a:p>
        </p:txBody>
      </p:sp>
      <p:sp>
        <p:nvSpPr>
          <p:cNvPr id="25604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pic>
        <p:nvPicPr>
          <p:cNvPr id="25605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565400"/>
            <a:ext cx="5975350" cy="249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686800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01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1800" smtClean="0"/>
              <a:t>[K-</a:t>
            </a:r>
            <a:r>
              <a:rPr lang="ko-KR" altLang="en-US" sz="1800" smtClean="0"/>
              <a:t>평균 군집화 분석 </a:t>
            </a:r>
            <a:r>
              <a:rPr lang="en-US" altLang="ko-KR" sz="1800" smtClean="0"/>
              <a:t>+ </a:t>
            </a:r>
            <a:r>
              <a:rPr lang="ko-KR" altLang="en-US" sz="1800" smtClean="0"/>
              <a:t>그래프</a:t>
            </a:r>
            <a:r>
              <a:rPr lang="en-US" altLang="ko-KR" sz="1800" smtClean="0"/>
              <a:t>] </a:t>
            </a:r>
            <a:r>
              <a:rPr lang="ko-KR" altLang="en-US" sz="1800" smtClean="0"/>
              <a:t>타깃 마케팅을 위한 소비자 군집 분석하기</a:t>
            </a:r>
            <a:endParaRPr lang="en-US" altLang="ko-KR" sz="1600" smtClean="0"/>
          </a:p>
        </p:txBody>
      </p:sp>
      <p:sp>
        <p:nvSpPr>
          <p:cNvPr id="27651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준비 및 탐색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r>
              <a:rPr lang="ko-KR" altLang="en-US" dirty="0"/>
              <a:t>데이터 분포 조정하기</a:t>
            </a: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r>
              <a:rPr lang="ko-KR" altLang="en-US" dirty="0"/>
              <a:t>마지막 주문일로부터 며칠이 </a:t>
            </a:r>
            <a:r>
              <a:rPr lang="ko-KR" altLang="en-US" dirty="0" err="1"/>
              <a:t>지났는지에</a:t>
            </a:r>
            <a:r>
              <a:rPr lang="ko-KR" altLang="en-US" dirty="0"/>
              <a:t> 대한 값을 </a:t>
            </a:r>
            <a:r>
              <a:rPr lang="en-US" altLang="ko-KR" dirty="0" err="1"/>
              <a:t>ElapsedDays</a:t>
            </a:r>
            <a:r>
              <a:rPr lang="en-US" altLang="ko-KR" dirty="0"/>
              <a:t> </a:t>
            </a:r>
            <a:r>
              <a:rPr lang="ko-KR" altLang="en-US" dirty="0"/>
              <a:t>컬럼에 저장</a:t>
            </a: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447675" lvl="2" indent="0">
              <a:buFont typeface="Arial" panose="020B0604020202020204" pitchFamily="34" charset="0"/>
              <a:buNone/>
              <a:defRPr/>
            </a:pPr>
            <a:r>
              <a:rPr lang="ko-KR" altLang="en-US" sz="1050" dirty="0"/>
              <a:t>    </a:t>
            </a:r>
            <a:endParaRPr lang="en-US" altLang="ko-KR" sz="105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/>
          </a:p>
          <a:p>
            <a:pPr marL="971550" lvl="3" indent="-342900">
              <a:buFont typeface="+mj-lt"/>
              <a:buAutoNum type="arabicPeriod"/>
              <a:defRPr/>
            </a:pPr>
            <a:endParaRPr lang="en-US" altLang="ko-KR" sz="1050" dirty="0"/>
          </a:p>
          <a:p>
            <a:pPr marL="971550" lvl="3" indent="-342900">
              <a:buFont typeface="+mj-lt"/>
              <a:buAutoNum type="arabicPeriod"/>
              <a:defRPr/>
            </a:pPr>
            <a:endParaRPr lang="en-US" altLang="ko-KR" sz="1050" dirty="0"/>
          </a:p>
          <a:p>
            <a:pPr marL="971550" lvl="3" indent="-342900">
              <a:buFont typeface="+mj-lt"/>
              <a:buAutoNum type="arabicPeriod"/>
              <a:defRPr/>
            </a:pPr>
            <a:endParaRPr lang="en-US" altLang="ko-KR" sz="105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sz="1050" dirty="0">
                <a:solidFill>
                  <a:srgbClr val="258BCD"/>
                </a:solidFill>
                <a:ea typeface="굴림" panose="020B0600000101010101" pitchFamily="50" charset="-127"/>
              </a:rPr>
              <a:t>In [14]</a:t>
            </a:r>
            <a:r>
              <a:rPr lang="en-US" altLang="ko-KR" sz="1050" dirty="0">
                <a:ea typeface="굴림" panose="020B0600000101010101" pitchFamily="50" charset="-127"/>
              </a:rPr>
              <a:t>:</a:t>
            </a:r>
            <a:r>
              <a:rPr lang="en-US" altLang="ko-KR" sz="1050" dirty="0">
                <a:solidFill>
                  <a:srgbClr val="258BCD"/>
                </a:solidFill>
                <a:ea typeface="굴림" panose="020B0600000101010101" pitchFamily="50" charset="-127"/>
              </a:rPr>
              <a:t> </a:t>
            </a:r>
            <a:r>
              <a:rPr lang="en-US" altLang="ko-KR" sz="1050" dirty="0" err="1"/>
              <a:t>customer_df</a:t>
            </a:r>
            <a:r>
              <a:rPr lang="ko-KR" altLang="en-US" sz="1050" dirty="0"/>
              <a:t>의 </a:t>
            </a:r>
            <a:r>
              <a:rPr lang="en-US" altLang="ko-KR" sz="1050" dirty="0"/>
              <a:t>3</a:t>
            </a:r>
            <a:r>
              <a:rPr lang="ko-KR" altLang="en-US" sz="1050" dirty="0"/>
              <a:t>개 컬럼으로 </a:t>
            </a:r>
            <a:r>
              <a:rPr lang="ko-KR" altLang="en-US" sz="1050" dirty="0" err="1"/>
              <a:t>박스플롯</a:t>
            </a:r>
            <a:r>
              <a:rPr lang="ko-KR" altLang="en-US" sz="1050" dirty="0"/>
              <a:t> </a:t>
            </a:r>
            <a:r>
              <a:rPr lang="en-US" altLang="ko-KR" sz="1050" dirty="0"/>
              <a:t>3</a:t>
            </a:r>
            <a:r>
              <a:rPr lang="ko-KR" altLang="en-US" sz="1050" dirty="0"/>
              <a:t>개를 그림</a:t>
            </a:r>
            <a:endParaRPr lang="en-US" altLang="ko-KR" sz="1050" dirty="0">
              <a:solidFill>
                <a:srgbClr val="258BCD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331913" y="2208213"/>
          <a:ext cx="6335712" cy="3092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2961"/>
                <a:gridCol w="5592751"/>
              </a:tblGrid>
              <a:tr h="136435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[14]:</a:t>
                      </a:r>
                    </a:p>
                  </a:txBody>
                  <a:tcPr marL="89268" marR="89268" marT="44602" marB="4460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import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matplotlib.pyplot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as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plt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import </a:t>
                      </a:r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</a:rPr>
                        <a:t>seaborn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 as </a:t>
                      </a:r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눈</a:t>
                      </a: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fig, ax =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plt.</a:t>
                      </a:r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</a:rPr>
                        <a:t>subplots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ax.</a:t>
                      </a:r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</a:rPr>
                        <a:t>boxplot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([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customer_df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['Freq'],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customer_df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['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SaleAmount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'],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customer_df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['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ElapsedDays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']],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sym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= '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bo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')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plt.</a:t>
                      </a:r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</a:rPr>
                        <a:t>xticks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([1, 2, 3], ['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Freq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SaleAmount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','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ElapsedDays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'])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plt.</a:t>
                      </a:r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</a:rPr>
                        <a:t>show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en-US" altLang="ko-KR" sz="9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89268" marR="89268" marT="44602" marB="4460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72809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Out[14]:</a:t>
                      </a:r>
                    </a:p>
                  </a:txBody>
                  <a:tcPr marL="89268" marR="89268" marT="44602" marB="4460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89268" marR="89268" marT="44602" marB="4460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766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2" r="-11685" b="-2"/>
          <a:stretch>
            <a:fillRect/>
          </a:stretch>
        </p:blipFill>
        <p:spPr bwMode="auto">
          <a:xfrm>
            <a:off x="2124075" y="3633788"/>
            <a:ext cx="287972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226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686800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01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1800" smtClean="0"/>
              <a:t>[K-</a:t>
            </a:r>
            <a:r>
              <a:rPr lang="ko-KR" altLang="en-US" sz="1800" smtClean="0"/>
              <a:t>평균 군집화 분석 </a:t>
            </a:r>
            <a:r>
              <a:rPr lang="en-US" altLang="ko-KR" sz="1800" smtClean="0"/>
              <a:t>+ </a:t>
            </a:r>
            <a:r>
              <a:rPr lang="ko-KR" altLang="en-US" sz="1800" smtClean="0"/>
              <a:t>그래프</a:t>
            </a:r>
            <a:r>
              <a:rPr lang="en-US" altLang="ko-KR" sz="1800" smtClean="0"/>
              <a:t>] </a:t>
            </a:r>
            <a:r>
              <a:rPr lang="ko-KR" altLang="en-US" sz="1800" smtClean="0"/>
              <a:t>타깃 마케팅을 위한 소비자 군집 분석하기</a:t>
            </a:r>
            <a:endParaRPr lang="en-US" altLang="ko-KR" sz="1600" smtClean="0"/>
          </a:p>
        </p:txBody>
      </p:sp>
      <p:sp>
        <p:nvSpPr>
          <p:cNvPr id="28675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준비 및 탐색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r>
              <a:rPr lang="ko-KR" altLang="en-US" dirty="0"/>
              <a:t>데이터 분포 조정하기</a:t>
            </a: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r>
              <a:rPr lang="ko-KR" altLang="en-US" dirty="0"/>
              <a:t>로그 함수를 적용하여 값의 분포를 고르게 조정</a:t>
            </a:r>
            <a:endParaRPr lang="en-US" altLang="ko-KR" dirty="0"/>
          </a:p>
          <a:p>
            <a:pPr marL="809625" lvl="4" indent="0">
              <a:buFont typeface="Arial" panose="020B0604020202020204" pitchFamily="34" charset="0"/>
              <a:buNone/>
              <a:defRPr/>
            </a:pPr>
            <a:r>
              <a:rPr lang="ko-KR" altLang="en-US" dirty="0"/>
              <a:t> 파란색 점으로 표시된</a:t>
            </a:r>
            <a:r>
              <a:rPr lang="en-US" altLang="ko-KR" sz="800" dirty="0" err="1">
                <a:solidFill>
                  <a:srgbClr val="258BCD"/>
                </a:solidFill>
              </a:rPr>
              <a:t>sym</a:t>
            </a:r>
            <a:r>
              <a:rPr lang="en-US" altLang="ko-KR" sz="800" dirty="0">
                <a:solidFill>
                  <a:srgbClr val="258BCD"/>
                </a:solidFill>
              </a:rPr>
              <a:t>='</a:t>
            </a:r>
            <a:r>
              <a:rPr lang="en-US" altLang="ko-KR" sz="800" dirty="0" err="1">
                <a:solidFill>
                  <a:srgbClr val="258BCD"/>
                </a:solidFill>
              </a:rPr>
              <a:t>bo</a:t>
            </a:r>
            <a:r>
              <a:rPr lang="en-US" altLang="ko-KR" sz="800" dirty="0">
                <a:solidFill>
                  <a:srgbClr val="258BCD"/>
                </a:solidFill>
              </a:rPr>
              <a:t>'</a:t>
            </a:r>
            <a:r>
              <a:rPr lang="en-US" altLang="ko-KR" dirty="0"/>
              <a:t> </a:t>
            </a:r>
            <a:r>
              <a:rPr lang="ko-KR" altLang="en-US" dirty="0" err="1"/>
              <a:t>아웃레이어</a:t>
            </a:r>
            <a:r>
              <a:rPr lang="ko-KR" altLang="en-US" dirty="0"/>
              <a:t> 값이 많은 것은 데이터 값이 치우침을 나타냄</a:t>
            </a:r>
            <a:endParaRPr lang="en-US" altLang="ko-KR" dirty="0"/>
          </a:p>
          <a:p>
            <a:pPr marL="447675" lvl="2" indent="0">
              <a:buFont typeface="Arial" panose="020B0604020202020204" pitchFamily="34" charset="0"/>
              <a:buNone/>
              <a:defRPr/>
            </a:pPr>
            <a:r>
              <a:rPr lang="ko-KR" altLang="en-US" sz="1050" dirty="0"/>
              <a:t>    </a:t>
            </a:r>
            <a:endParaRPr lang="en-US" altLang="ko-KR" sz="105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/>
          </a:p>
          <a:p>
            <a:pPr marL="971550" lvl="3" indent="-342900">
              <a:buFont typeface="+mj-lt"/>
              <a:buAutoNum type="arabicPeriod"/>
              <a:defRPr/>
            </a:pPr>
            <a:endParaRPr lang="en-US" altLang="ko-KR" sz="1050" dirty="0"/>
          </a:p>
          <a:p>
            <a:pPr marL="971550" lvl="3" indent="-342900">
              <a:buFont typeface="+mj-lt"/>
              <a:buAutoNum type="arabicPeriod"/>
              <a:defRPr/>
            </a:pPr>
            <a:endParaRPr lang="en-US" altLang="ko-KR" sz="1050" dirty="0"/>
          </a:p>
          <a:p>
            <a:pPr marL="971550" lvl="3" indent="-342900">
              <a:buFont typeface="+mj-lt"/>
              <a:buAutoNum type="arabicPeriod"/>
              <a:defRPr/>
            </a:pPr>
            <a:endParaRPr lang="en-US" altLang="ko-KR" sz="105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sz="1050" dirty="0">
                <a:solidFill>
                  <a:srgbClr val="258BCD"/>
                </a:solidFill>
                <a:ea typeface="굴림" panose="020B0600000101010101" pitchFamily="50" charset="-127"/>
              </a:rPr>
              <a:t>In [15]</a:t>
            </a:r>
            <a:r>
              <a:rPr lang="en-US" altLang="ko-KR" sz="1050" dirty="0">
                <a:ea typeface="굴림" panose="020B0600000101010101" pitchFamily="50" charset="-127"/>
              </a:rPr>
              <a:t>:</a:t>
            </a:r>
            <a:r>
              <a:rPr lang="en-US" altLang="ko-KR" sz="1050" dirty="0">
                <a:solidFill>
                  <a:srgbClr val="258BCD"/>
                </a:solidFill>
                <a:ea typeface="굴림" panose="020B0600000101010101" pitchFamily="50" charset="-127"/>
              </a:rPr>
              <a:t> </a:t>
            </a:r>
            <a:r>
              <a:rPr lang="ko-KR" altLang="en-US" sz="1050" dirty="0"/>
              <a:t>컬럼 값에 로그 함수</a:t>
            </a:r>
            <a:r>
              <a:rPr lang="en-US" altLang="ko-KR" sz="800" dirty="0">
                <a:solidFill>
                  <a:srgbClr val="258BCD"/>
                </a:solidFill>
              </a:rPr>
              <a:t>log1p( )</a:t>
            </a:r>
            <a:r>
              <a:rPr lang="ko-KR" altLang="en-US" sz="1050" dirty="0"/>
              <a:t>를 취한 값을 새 컬럼으로 추가하여 저장</a:t>
            </a:r>
            <a:endParaRPr lang="en-US" altLang="ko-KR" sz="1050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331913" y="2420938"/>
          <a:ext cx="5111750" cy="22113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967"/>
                <a:gridCol w="4427783"/>
              </a:tblGrid>
              <a:tr h="98758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[15]:</a:t>
                      </a:r>
                    </a:p>
                  </a:txBody>
                  <a:tcPr marL="89282" marR="89282" marT="44593" marB="4459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import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numpy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as np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endParaRPr lang="en-US" altLang="ko-KR" sz="400" b="0" dirty="0">
                        <a:solidFill>
                          <a:schemeClr val="tx1"/>
                        </a:solidFill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customer_df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['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Freq_log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'] = np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.log1p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customer_df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['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Freq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'])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customer_df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['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SaleAmount_log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'] = np.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log1p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customer_df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['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SaleAmount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'])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customer_df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['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ElapsedDays_log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'] = np.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log1p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customer_df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['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ElapsedDays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'])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customer_df.head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() </a:t>
                      </a:r>
                      <a:r>
                        <a:rPr lang="en-US" altLang="ko-KR" sz="900" b="0" i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ko-KR" altLang="en-US" sz="900" b="0" i="1" dirty="0">
                          <a:solidFill>
                            <a:schemeClr val="tx1"/>
                          </a:solidFill>
                        </a:rPr>
                        <a:t>작업 확인용 출력</a:t>
                      </a:r>
                      <a:endParaRPr lang="en-US" altLang="ko-KR" sz="9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89282" marR="89282" marT="44593" marB="4459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22380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Out[15]:</a:t>
                      </a:r>
                    </a:p>
                  </a:txBody>
                  <a:tcPr marL="89282" marR="89282" marT="44593" marB="4459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89282" marR="89282" marT="44593" marB="4459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8688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50" y="3427413"/>
            <a:ext cx="4321175" cy="113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3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686800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01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1800" smtClean="0"/>
              <a:t>[K-</a:t>
            </a:r>
            <a:r>
              <a:rPr lang="ko-KR" altLang="en-US" sz="1800" smtClean="0"/>
              <a:t>평균 군집화 분석 </a:t>
            </a:r>
            <a:r>
              <a:rPr lang="en-US" altLang="ko-KR" sz="1800" smtClean="0"/>
              <a:t>+ </a:t>
            </a:r>
            <a:r>
              <a:rPr lang="ko-KR" altLang="en-US" sz="1800" smtClean="0"/>
              <a:t>그래프</a:t>
            </a:r>
            <a:r>
              <a:rPr lang="en-US" altLang="ko-KR" sz="1800" smtClean="0"/>
              <a:t>] </a:t>
            </a:r>
            <a:r>
              <a:rPr lang="ko-KR" altLang="en-US" sz="1800" smtClean="0"/>
              <a:t>타깃 마케팅을 위한 소비자 군집 분석하기</a:t>
            </a:r>
            <a:endParaRPr lang="en-US" altLang="ko-KR" sz="1600" smtClean="0"/>
          </a:p>
        </p:txBody>
      </p:sp>
      <p:sp>
        <p:nvSpPr>
          <p:cNvPr id="29699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준비 및 탐색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r>
              <a:rPr lang="ko-KR" altLang="en-US" dirty="0"/>
              <a:t>데이터 분포 조정하기</a:t>
            </a: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r>
              <a:rPr lang="ko-KR" altLang="en-US" dirty="0"/>
              <a:t>로그 함수를 적용하여 값의 분포를 고르게 조정</a:t>
            </a:r>
            <a:endParaRPr lang="en-US" altLang="ko-KR" dirty="0"/>
          </a:p>
          <a:p>
            <a:pPr marL="809625" lvl="4" indent="0">
              <a:buFont typeface="Arial" panose="020B0604020202020204" pitchFamily="34" charset="0"/>
              <a:buNone/>
              <a:defRPr/>
            </a:pPr>
            <a:r>
              <a:rPr lang="ko-KR" altLang="en-US" dirty="0"/>
              <a:t> 파란색 점으로 표시된</a:t>
            </a:r>
            <a:r>
              <a:rPr lang="en-US" altLang="ko-KR" sz="800" dirty="0" err="1">
                <a:solidFill>
                  <a:srgbClr val="258BCD"/>
                </a:solidFill>
              </a:rPr>
              <a:t>sym</a:t>
            </a:r>
            <a:r>
              <a:rPr lang="en-US" altLang="ko-KR" sz="800" dirty="0">
                <a:solidFill>
                  <a:srgbClr val="258BCD"/>
                </a:solidFill>
              </a:rPr>
              <a:t>='</a:t>
            </a:r>
            <a:r>
              <a:rPr lang="en-US" altLang="ko-KR" sz="800" dirty="0" err="1">
                <a:solidFill>
                  <a:srgbClr val="258BCD"/>
                </a:solidFill>
              </a:rPr>
              <a:t>bo</a:t>
            </a:r>
            <a:r>
              <a:rPr lang="en-US" altLang="ko-KR" sz="800" dirty="0">
                <a:solidFill>
                  <a:srgbClr val="258BCD"/>
                </a:solidFill>
              </a:rPr>
              <a:t>'</a:t>
            </a:r>
            <a:r>
              <a:rPr lang="en-US" altLang="ko-KR" dirty="0"/>
              <a:t> </a:t>
            </a:r>
            <a:r>
              <a:rPr lang="ko-KR" altLang="en-US" dirty="0" err="1"/>
              <a:t>아웃레이어</a:t>
            </a:r>
            <a:r>
              <a:rPr lang="ko-KR" altLang="en-US" dirty="0"/>
              <a:t> 값이 많은 것은 데이터 값이 치우침을 나타냄</a:t>
            </a:r>
            <a:endParaRPr lang="en-US" altLang="ko-KR" dirty="0"/>
          </a:p>
          <a:p>
            <a:pPr marL="447675" lvl="2" indent="0">
              <a:buFont typeface="Arial" panose="020B0604020202020204" pitchFamily="34" charset="0"/>
              <a:buNone/>
              <a:defRPr/>
            </a:pPr>
            <a:r>
              <a:rPr lang="ko-KR" altLang="en-US" sz="1050" dirty="0"/>
              <a:t>    </a:t>
            </a:r>
            <a:endParaRPr lang="en-US" altLang="ko-KR" sz="105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/>
          </a:p>
          <a:p>
            <a:pPr marL="971550" lvl="3" indent="-342900">
              <a:buFont typeface="+mj-lt"/>
              <a:buAutoNum type="arabicPeriod"/>
              <a:defRPr/>
            </a:pPr>
            <a:endParaRPr lang="en-US" altLang="ko-KR" sz="1050" dirty="0"/>
          </a:p>
          <a:p>
            <a:pPr marL="971550" lvl="3" indent="-342900">
              <a:buFont typeface="+mj-lt"/>
              <a:buAutoNum type="arabicPeriod"/>
              <a:defRPr/>
            </a:pPr>
            <a:endParaRPr lang="en-US" altLang="ko-KR" sz="1050" dirty="0"/>
          </a:p>
          <a:p>
            <a:pPr marL="971550" lvl="3" indent="-342900">
              <a:buFont typeface="+mj-lt"/>
              <a:buAutoNum type="arabicPeriod"/>
              <a:defRPr/>
            </a:pPr>
            <a:endParaRPr lang="en-US" altLang="ko-KR" sz="105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60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sz="1050" dirty="0">
                <a:solidFill>
                  <a:srgbClr val="258BCD"/>
                </a:solidFill>
                <a:ea typeface="굴림" panose="020B0600000101010101" pitchFamily="50" charset="-127"/>
              </a:rPr>
              <a:t>In [16]</a:t>
            </a:r>
            <a:r>
              <a:rPr lang="en-US" altLang="ko-KR" sz="1050" dirty="0">
                <a:ea typeface="굴림" panose="020B0600000101010101" pitchFamily="50" charset="-127"/>
              </a:rPr>
              <a:t>:</a:t>
            </a:r>
            <a:r>
              <a:rPr lang="en-US" altLang="ko-KR" sz="1050" dirty="0">
                <a:solidFill>
                  <a:srgbClr val="258BCD"/>
                </a:solidFill>
                <a:ea typeface="굴림" panose="020B0600000101010101" pitchFamily="50" charset="-127"/>
              </a:rPr>
              <a:t> </a:t>
            </a:r>
            <a:r>
              <a:rPr lang="ko-KR" altLang="en-US" sz="1050" dirty="0" err="1"/>
              <a:t>박스플롯을</a:t>
            </a:r>
            <a:r>
              <a:rPr lang="ko-KR" altLang="en-US" sz="1050" dirty="0"/>
              <a:t> 그림</a:t>
            </a:r>
            <a:endParaRPr lang="en-US" altLang="ko-KR" sz="105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1331913" y="2425700"/>
          <a:ext cx="6840537" cy="2693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3004"/>
                <a:gridCol w="6177533"/>
              </a:tblGrid>
              <a:tr h="8590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[16]:</a:t>
                      </a:r>
                    </a:p>
                  </a:txBody>
                  <a:tcPr marL="89279" marR="89279" marT="44573" marB="4457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fig, ax =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plt.</a:t>
                      </a:r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</a:rPr>
                        <a:t>subplots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ax.</a:t>
                      </a:r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</a:rPr>
                        <a:t>boxplot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([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customer_df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['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Freq_log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'],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customer_df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['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SaleAmount_log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’],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customer_df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['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ElapsedDays_log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']],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sym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= '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bo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')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plt.</a:t>
                      </a:r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</a:rPr>
                        <a:t>xticks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([1, 2, 3], ['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Freq_log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SaleAmount_log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ElapsedDays_log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'])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plt.</a:t>
                      </a:r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</a:rPr>
                        <a:t>show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 marL="89279" marR="89279" marT="44573" marB="4457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834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Out[16]:</a:t>
                      </a:r>
                    </a:p>
                  </a:txBody>
                  <a:tcPr marL="89279" marR="89279" marT="44573" marB="4457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89279" marR="89279" marT="44573" marB="4457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9712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413" y="3284538"/>
            <a:ext cx="2586037" cy="179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10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686800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01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1800" smtClean="0"/>
              <a:t>[K-</a:t>
            </a:r>
            <a:r>
              <a:rPr lang="ko-KR" altLang="en-US" sz="1800" smtClean="0"/>
              <a:t>평균 군집화 분석 </a:t>
            </a:r>
            <a:r>
              <a:rPr lang="en-US" altLang="ko-KR" sz="1800" smtClean="0"/>
              <a:t>+ </a:t>
            </a:r>
            <a:r>
              <a:rPr lang="ko-KR" altLang="en-US" sz="1800" smtClean="0"/>
              <a:t>그래프</a:t>
            </a:r>
            <a:r>
              <a:rPr lang="en-US" altLang="ko-KR" sz="1800" smtClean="0"/>
              <a:t>] </a:t>
            </a:r>
            <a:r>
              <a:rPr lang="ko-KR" altLang="en-US" sz="1800" smtClean="0"/>
              <a:t>타깃 마케팅을 위한 소비자 군집 분석하기</a:t>
            </a:r>
            <a:endParaRPr lang="en-US" altLang="ko-KR" sz="1600" smtClean="0"/>
          </a:p>
        </p:txBody>
      </p:sp>
      <p:sp>
        <p:nvSpPr>
          <p:cNvPr id="30723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 모델 구축 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en-US" altLang="ko-KR" dirty="0"/>
              <a:t>K-</a:t>
            </a:r>
            <a:r>
              <a:rPr lang="ko-KR" altLang="en-US" dirty="0"/>
              <a:t>평균 군집화 모델을 이용하여 분석 모델 구축하기</a:t>
            </a: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r>
              <a:rPr lang="en-US" altLang="ko-KR" dirty="0" err="1"/>
              <a:t>X_features</a:t>
            </a:r>
            <a:r>
              <a:rPr lang="ko-KR" altLang="en-US" dirty="0"/>
              <a:t>를 정규 분포로 스케일링하기</a:t>
            </a:r>
            <a:endParaRPr lang="en-US" altLang="ko-KR" sz="1050" dirty="0"/>
          </a:p>
          <a:p>
            <a:pPr marL="971550" lvl="3" indent="-342900">
              <a:buFont typeface="+mj-lt"/>
              <a:buAutoNum type="arabicPeriod"/>
              <a:defRPr/>
            </a:pPr>
            <a:endParaRPr lang="en-US" altLang="ko-KR" sz="105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sz="1050" dirty="0">
                <a:solidFill>
                  <a:srgbClr val="258BCD"/>
                </a:solidFill>
                <a:ea typeface="굴림" panose="020B0600000101010101" pitchFamily="50" charset="-127"/>
              </a:rPr>
              <a:t>In [17]</a:t>
            </a:r>
            <a:r>
              <a:rPr lang="en-US" altLang="ko-KR" sz="1050" dirty="0">
                <a:ea typeface="굴림" panose="020B0600000101010101" pitchFamily="50" charset="-127"/>
              </a:rPr>
              <a:t>:</a:t>
            </a:r>
            <a:r>
              <a:rPr lang="en-US" altLang="ko-KR" sz="1050" dirty="0">
                <a:solidFill>
                  <a:srgbClr val="258BCD"/>
                </a:solidFill>
                <a:ea typeface="굴림" panose="020B0600000101010101" pitchFamily="50" charset="-127"/>
              </a:rPr>
              <a:t> </a:t>
            </a:r>
            <a:r>
              <a:rPr lang="en-US" altLang="ko-KR" sz="1050" dirty="0"/>
              <a:t>K-</a:t>
            </a:r>
            <a:r>
              <a:rPr lang="ko-KR" altLang="en-US" sz="1050" dirty="0"/>
              <a:t>평균 군집화 모델링을 위한 </a:t>
            </a:r>
            <a:r>
              <a:rPr lang="en-US" altLang="ko-KR" sz="1050" dirty="0" err="1"/>
              <a:t>KMeans</a:t>
            </a:r>
            <a:r>
              <a:rPr lang="ko-KR" altLang="en-US" sz="1050" dirty="0"/>
              <a:t>와 실루엣 계수 계산에 사용할 </a:t>
            </a:r>
            <a:r>
              <a:rPr lang="en-US" altLang="ko-KR" sz="1050" dirty="0"/>
              <a:t>silhouette_ score, </a:t>
            </a:r>
            <a:r>
              <a:rPr lang="en-US" altLang="ko-KR" sz="1050" dirty="0" err="1"/>
              <a:t>silhouette_samples</a:t>
            </a:r>
            <a:r>
              <a:rPr lang="ko-KR" altLang="en-US" sz="1050" dirty="0"/>
              <a:t>를 </a:t>
            </a:r>
            <a:r>
              <a:rPr lang="ko-KR" altLang="en-US" sz="1050" dirty="0" err="1"/>
              <a:t>임포트</a:t>
            </a:r>
            <a:endParaRPr lang="en-US" altLang="ko-KR" sz="105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sz="1050" dirty="0">
                <a:solidFill>
                  <a:srgbClr val="258BCD"/>
                </a:solidFill>
                <a:ea typeface="굴림" panose="020B0600000101010101" pitchFamily="50" charset="-127"/>
              </a:rPr>
              <a:t>In [18]</a:t>
            </a:r>
            <a:r>
              <a:rPr lang="en-US" altLang="ko-KR" sz="1050" dirty="0">
                <a:ea typeface="굴림" panose="020B0600000101010101" pitchFamily="50" charset="-127"/>
              </a:rPr>
              <a:t>:</a:t>
            </a:r>
            <a:r>
              <a:rPr lang="en-US" altLang="ko-KR" sz="1050" dirty="0">
                <a:solidFill>
                  <a:srgbClr val="258BCD"/>
                </a:solidFill>
                <a:ea typeface="굴림" panose="020B0600000101010101" pitchFamily="50" charset="-127"/>
              </a:rPr>
              <a:t> </a:t>
            </a:r>
            <a:r>
              <a:rPr lang="en-US" altLang="ko-KR" sz="1050" dirty="0"/>
              <a:t>K-</a:t>
            </a:r>
            <a:r>
              <a:rPr lang="ko-KR" altLang="en-US" sz="1050" dirty="0"/>
              <a:t>평균 모델에 사용할 값을 위해 </a:t>
            </a:r>
            <a:r>
              <a:rPr lang="en-US" altLang="ko-KR" sz="1050" dirty="0" err="1"/>
              <a:t>Freq_log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SaleAmount_log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ElapsedDays</a:t>
            </a:r>
            <a:r>
              <a:rPr lang="en-US" altLang="ko-KR" sz="1050" dirty="0"/>
              <a:t>_ log </a:t>
            </a:r>
            <a:r>
              <a:rPr lang="ko-KR" altLang="en-US" sz="1050" dirty="0"/>
              <a:t>컬럼을 </a:t>
            </a:r>
            <a:r>
              <a:rPr lang="en-US" altLang="ko-KR" sz="1050" dirty="0" err="1"/>
              <a:t>X_features</a:t>
            </a:r>
            <a:r>
              <a:rPr lang="ko-KR" altLang="en-US" sz="1050" dirty="0"/>
              <a:t>에 저장</a:t>
            </a:r>
            <a:endParaRPr lang="en-US" altLang="ko-KR" sz="105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sz="1050" dirty="0">
                <a:solidFill>
                  <a:srgbClr val="258BCD"/>
                </a:solidFill>
                <a:ea typeface="굴림" panose="020B0600000101010101" pitchFamily="50" charset="-127"/>
              </a:rPr>
              <a:t>In [19]</a:t>
            </a:r>
            <a:r>
              <a:rPr lang="en-US" altLang="ko-KR" sz="1050" dirty="0">
                <a:ea typeface="굴림" panose="020B0600000101010101" pitchFamily="50" charset="-127"/>
              </a:rPr>
              <a:t>:</a:t>
            </a:r>
            <a:r>
              <a:rPr lang="en-US" altLang="ko-KR" sz="1050" dirty="0">
                <a:solidFill>
                  <a:srgbClr val="258BCD"/>
                </a:solidFill>
                <a:ea typeface="굴림" panose="020B0600000101010101" pitchFamily="50" charset="-127"/>
              </a:rPr>
              <a:t> </a:t>
            </a:r>
            <a:r>
              <a:rPr lang="en-US" altLang="ko-KR" sz="1050" dirty="0" err="1"/>
              <a:t>X_features</a:t>
            </a:r>
            <a:r>
              <a:rPr lang="ko-KR" altLang="en-US" sz="1050" dirty="0"/>
              <a:t>를 정규 분포로 스케일링</a:t>
            </a:r>
            <a:r>
              <a:rPr lang="en-US" altLang="ko-KR" sz="800" dirty="0" err="1">
                <a:solidFill>
                  <a:srgbClr val="258BCD"/>
                </a:solidFill>
              </a:rPr>
              <a:t>StandardScaler</a:t>
            </a:r>
            <a:r>
              <a:rPr lang="en-US" altLang="ko-KR" sz="800" dirty="0">
                <a:solidFill>
                  <a:srgbClr val="258BCD"/>
                </a:solidFill>
              </a:rPr>
              <a:t>( ).</a:t>
            </a:r>
            <a:r>
              <a:rPr lang="en-US" altLang="ko-KR" sz="800" dirty="0" err="1">
                <a:solidFill>
                  <a:srgbClr val="258BCD"/>
                </a:solidFill>
              </a:rPr>
              <a:t>fit_transform</a:t>
            </a:r>
            <a:r>
              <a:rPr lang="ko-KR" altLang="en-US" sz="1050" dirty="0"/>
              <a:t>하여 </a:t>
            </a:r>
            <a:r>
              <a:rPr lang="en-US" altLang="ko-KR" sz="1050" dirty="0" err="1"/>
              <a:t>X_features</a:t>
            </a:r>
            <a:r>
              <a:rPr lang="en-US" altLang="ko-KR" sz="1050" dirty="0"/>
              <a:t>_ scaled</a:t>
            </a:r>
            <a:r>
              <a:rPr lang="ko-KR" altLang="en-US" sz="1050" dirty="0"/>
              <a:t>에 저장</a:t>
            </a:r>
            <a:endParaRPr lang="en-US" altLang="ko-KR" sz="1050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1331913" y="2425700"/>
          <a:ext cx="5327650" cy="11048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9717"/>
                <a:gridCol w="4607933"/>
              </a:tblGrid>
              <a:tr h="38918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[17]:</a:t>
                      </a:r>
                    </a:p>
                  </a:txBody>
                  <a:tcPr marL="89267" marR="89267" marT="44585" marB="4458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from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sklearn.cluster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import </a:t>
                      </a:r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</a:rPr>
                        <a:t>KMeans</a:t>
                      </a: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from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sklearn.metrics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import </a:t>
                      </a:r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</a:rPr>
                        <a:t>silhouette_score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</a:rPr>
                        <a:t>silhouette_samples</a:t>
                      </a: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89267" marR="89267" marT="44585" marB="4458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2653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[18]:</a:t>
                      </a:r>
                    </a:p>
                  </a:txBody>
                  <a:tcPr marL="89267" marR="89267" marT="44585" marB="4458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X_features</a:t>
                      </a:r>
                      <a:r>
                        <a:rPr lang="en-US" altLang="ko-KR" sz="900" dirty="0"/>
                        <a:t> = </a:t>
                      </a:r>
                      <a:r>
                        <a:rPr lang="en-US" altLang="ko-KR" sz="900" dirty="0" err="1"/>
                        <a:t>customer_df</a:t>
                      </a:r>
                      <a:r>
                        <a:rPr lang="en-US" altLang="ko-KR" sz="900" dirty="0"/>
                        <a:t>[['</a:t>
                      </a:r>
                      <a:r>
                        <a:rPr lang="en-US" altLang="ko-KR" sz="900" dirty="0" err="1"/>
                        <a:t>Freq_log</a:t>
                      </a:r>
                      <a:r>
                        <a:rPr lang="en-US" altLang="ko-KR" sz="900" dirty="0"/>
                        <a:t>', '</a:t>
                      </a:r>
                      <a:r>
                        <a:rPr lang="en-US" altLang="ko-KR" sz="900" dirty="0" err="1"/>
                        <a:t>SaleAmount_log</a:t>
                      </a:r>
                      <a:r>
                        <a:rPr lang="en-US" altLang="ko-KR" sz="900" dirty="0"/>
                        <a:t>', '</a:t>
                      </a:r>
                      <a:r>
                        <a:rPr lang="en-US" altLang="ko-KR" sz="900" dirty="0" err="1"/>
                        <a:t>ElapsedDays_log</a:t>
                      </a:r>
                      <a:r>
                        <a:rPr lang="en-US" altLang="ko-KR" sz="900" dirty="0"/>
                        <a:t>']].</a:t>
                      </a:r>
                      <a:r>
                        <a:rPr lang="en-US" altLang="ko-KR" sz="900" b="1" dirty="0"/>
                        <a:t>values</a:t>
                      </a: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89267" marR="89267" marT="44585" marB="4458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918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[19]:</a:t>
                      </a:r>
                    </a:p>
                  </a:txBody>
                  <a:tcPr marL="89267" marR="89267" marT="44585" marB="4458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/>
                        <a:t>from</a:t>
                      </a:r>
                      <a:r>
                        <a:rPr lang="en-US" altLang="ko-KR" sz="900" dirty="0"/>
                        <a:t> </a:t>
                      </a:r>
                      <a:r>
                        <a:rPr lang="en-US" altLang="ko-KR" sz="900" dirty="0" err="1"/>
                        <a:t>sklearn.preprocessing</a:t>
                      </a:r>
                      <a:r>
                        <a:rPr lang="en-US" altLang="ko-KR" sz="900" dirty="0"/>
                        <a:t> </a:t>
                      </a:r>
                      <a:r>
                        <a:rPr lang="en-US" altLang="ko-KR" sz="900" b="1" dirty="0"/>
                        <a:t>import </a:t>
                      </a:r>
                      <a:r>
                        <a:rPr lang="en-US" altLang="ko-KR" sz="900" b="1" dirty="0" err="1"/>
                        <a:t>StandardScaler</a:t>
                      </a:r>
                      <a:r>
                        <a:rPr lang="en-US" altLang="ko-KR" sz="900" b="1" dirty="0"/>
                        <a:t> 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X_features_scaled</a:t>
                      </a:r>
                      <a:r>
                        <a:rPr lang="en-US" altLang="ko-KR" sz="900" dirty="0"/>
                        <a:t> = </a:t>
                      </a:r>
                      <a:r>
                        <a:rPr lang="en-US" altLang="ko-KR" sz="900" b="1" dirty="0" err="1"/>
                        <a:t>StandardScaler</a:t>
                      </a:r>
                      <a:r>
                        <a:rPr lang="en-US" altLang="ko-KR" sz="900" b="0" dirty="0"/>
                        <a:t>().</a:t>
                      </a:r>
                      <a:r>
                        <a:rPr lang="en-US" altLang="ko-KR" sz="900" b="1" dirty="0" err="1"/>
                        <a:t>fit_transform</a:t>
                      </a:r>
                      <a:r>
                        <a:rPr lang="en-US" altLang="ko-KR" sz="900" b="0" dirty="0"/>
                        <a:t>(</a:t>
                      </a:r>
                      <a:r>
                        <a:rPr lang="en-US" altLang="ko-KR" sz="900" b="0" dirty="0" err="1"/>
                        <a:t>X_features</a:t>
                      </a:r>
                      <a:r>
                        <a:rPr lang="en-US" altLang="ko-KR" sz="900" b="0" dirty="0"/>
                        <a:t>)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</a:txBody>
                  <a:tcPr marL="89267" marR="89267" marT="44585" marB="4458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534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686800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01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1800" smtClean="0"/>
              <a:t>[K-</a:t>
            </a:r>
            <a:r>
              <a:rPr lang="ko-KR" altLang="en-US" sz="1800" smtClean="0"/>
              <a:t>평균 군집화 분석 </a:t>
            </a:r>
            <a:r>
              <a:rPr lang="en-US" altLang="ko-KR" sz="1800" smtClean="0"/>
              <a:t>+ </a:t>
            </a:r>
            <a:r>
              <a:rPr lang="ko-KR" altLang="en-US" sz="1800" smtClean="0"/>
              <a:t>그래프</a:t>
            </a:r>
            <a:r>
              <a:rPr lang="en-US" altLang="ko-KR" sz="1800" smtClean="0"/>
              <a:t>] </a:t>
            </a:r>
            <a:r>
              <a:rPr lang="ko-KR" altLang="en-US" sz="1800" smtClean="0"/>
              <a:t>타깃 마케팅을 위한 소비자 군집 분석하기</a:t>
            </a:r>
            <a:endParaRPr lang="en-US" altLang="ko-KR" sz="1600" smtClean="0"/>
          </a:p>
        </p:txBody>
      </p:sp>
      <p:sp>
        <p:nvSpPr>
          <p:cNvPr id="31747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 모델 구축 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en-US" altLang="ko-KR" dirty="0"/>
              <a:t>K-</a:t>
            </a:r>
            <a:r>
              <a:rPr lang="ko-KR" altLang="en-US" dirty="0"/>
              <a:t>평균 군집화 모델을 이용하여 분석 모델 구축하기</a:t>
            </a: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r>
              <a:rPr lang="ko-KR" altLang="en-US" dirty="0" err="1"/>
              <a:t>엘보</a:t>
            </a:r>
            <a:r>
              <a:rPr lang="ko-KR" altLang="en-US" dirty="0"/>
              <a:t> 방법으로 클러스터 개수 </a:t>
            </a:r>
            <a:r>
              <a:rPr lang="en-US" altLang="ko-KR" dirty="0"/>
              <a:t>k </a:t>
            </a:r>
            <a:r>
              <a:rPr lang="ko-KR" altLang="en-US" dirty="0"/>
              <a:t>선택하기</a:t>
            </a:r>
            <a:endParaRPr lang="en-US" altLang="ko-KR" sz="105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60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80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sz="1050" dirty="0">
                <a:solidFill>
                  <a:srgbClr val="258BCD"/>
                </a:solidFill>
                <a:ea typeface="굴림" panose="020B0600000101010101" pitchFamily="50" charset="-127"/>
              </a:rPr>
              <a:t>In [20]</a:t>
            </a:r>
            <a:r>
              <a:rPr lang="en-US" altLang="ko-KR" sz="1050" dirty="0">
                <a:ea typeface="굴림" panose="020B0600000101010101" pitchFamily="50" charset="-127"/>
              </a:rPr>
              <a:t>:</a:t>
            </a:r>
            <a:r>
              <a:rPr lang="en-US" altLang="ko-KR" sz="1050" dirty="0">
                <a:solidFill>
                  <a:srgbClr val="258BCD"/>
                </a:solidFill>
                <a:ea typeface="굴림" panose="020B0600000101010101" pitchFamily="50" charset="-127"/>
              </a:rPr>
              <a:t> </a:t>
            </a:r>
            <a:r>
              <a:rPr lang="en-US" altLang="ko-KR" sz="1050" dirty="0"/>
              <a:t>K-</a:t>
            </a:r>
            <a:r>
              <a:rPr lang="ko-KR" altLang="en-US" sz="1050" dirty="0"/>
              <a:t>평균 모델을 생성하고</a:t>
            </a:r>
            <a:r>
              <a:rPr lang="en-US" altLang="ko-KR" sz="800" dirty="0" err="1">
                <a:solidFill>
                  <a:srgbClr val="258BCD"/>
                </a:solidFill>
              </a:rPr>
              <a:t>KMeans</a:t>
            </a:r>
            <a:r>
              <a:rPr lang="en-US" altLang="ko-KR" sz="800" dirty="0">
                <a:solidFill>
                  <a:srgbClr val="258BCD"/>
                </a:solidFill>
              </a:rPr>
              <a:t>( )</a:t>
            </a:r>
            <a:r>
              <a:rPr lang="en-US" altLang="ko-KR" sz="1050" dirty="0"/>
              <a:t> </a:t>
            </a:r>
            <a:r>
              <a:rPr lang="ko-KR" altLang="en-US" sz="1050" dirty="0"/>
              <a:t>훈련하는</a:t>
            </a:r>
            <a:r>
              <a:rPr lang="en-US" altLang="ko-KR" sz="800" dirty="0">
                <a:solidFill>
                  <a:srgbClr val="258BCD"/>
                </a:solidFill>
              </a:rPr>
              <a:t>fit( )</a:t>
            </a:r>
            <a:r>
              <a:rPr lang="en-US" altLang="ko-KR" sz="1050" dirty="0"/>
              <a:t> </a:t>
            </a:r>
            <a:r>
              <a:rPr lang="ko-KR" altLang="en-US" sz="1050" dirty="0"/>
              <a:t>작업을 클러스터의 개수인 </a:t>
            </a:r>
            <a:r>
              <a:rPr lang="en-US" altLang="ko-KR" sz="1050" dirty="0"/>
              <a:t>1</a:t>
            </a:r>
            <a:r>
              <a:rPr lang="ko-KR" altLang="en-US" sz="1050" dirty="0"/>
              <a:t>부터 </a:t>
            </a:r>
            <a:r>
              <a:rPr lang="en-US" altLang="ko-KR" sz="1050" dirty="0"/>
              <a:t>10 </a:t>
            </a:r>
            <a:r>
              <a:rPr lang="ko-KR" altLang="en-US" sz="1050" dirty="0"/>
              <a:t>까지 반복하면서 왜곡 값</a:t>
            </a:r>
            <a:r>
              <a:rPr lang="en-US" altLang="ko-KR" sz="800" dirty="0">
                <a:solidFill>
                  <a:srgbClr val="258BCD"/>
                </a:solidFill>
              </a:rPr>
              <a:t>inertia_</a:t>
            </a:r>
            <a:r>
              <a:rPr lang="ko-KR" altLang="en-US" sz="1050" dirty="0"/>
              <a:t>을 </a:t>
            </a:r>
            <a:endParaRPr lang="en-US" altLang="ko-KR" sz="105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sz="1050" dirty="0"/>
              <a:t>          </a:t>
            </a:r>
            <a:r>
              <a:rPr lang="ko-KR" altLang="en-US" sz="1050" dirty="0"/>
              <a:t>리스트</a:t>
            </a:r>
            <a:r>
              <a:rPr lang="en-US" altLang="ko-KR" sz="800" dirty="0">
                <a:solidFill>
                  <a:srgbClr val="258BCD"/>
                </a:solidFill>
              </a:rPr>
              <a:t>distortions</a:t>
            </a:r>
            <a:r>
              <a:rPr lang="ko-KR" altLang="en-US" sz="1050" dirty="0"/>
              <a:t>에 저장</a:t>
            </a:r>
            <a:r>
              <a:rPr lang="en-US" altLang="ko-KR" sz="800" dirty="0">
                <a:solidFill>
                  <a:srgbClr val="258BCD"/>
                </a:solidFill>
              </a:rPr>
              <a:t>append( ) </a:t>
            </a: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sz="800" dirty="0">
                <a:solidFill>
                  <a:srgbClr val="258BCD"/>
                </a:solidFill>
              </a:rPr>
              <a:t>             </a:t>
            </a:r>
            <a:r>
              <a:rPr lang="ko-KR" altLang="en-US" dirty="0"/>
              <a:t>클러스터 개수에 따른 왜곡 값의 변화를 그래프로 그려서</a:t>
            </a:r>
            <a:r>
              <a:rPr lang="en-US" altLang="ko-KR" sz="800" dirty="0">
                <a:solidFill>
                  <a:srgbClr val="258BCD"/>
                </a:solidFill>
              </a:rPr>
              <a:t>plot( )</a:t>
            </a:r>
            <a:r>
              <a:rPr lang="en-US" altLang="ko-KR" dirty="0"/>
              <a:t> </a:t>
            </a:r>
            <a:r>
              <a:rPr lang="ko-KR" altLang="en-US" dirty="0"/>
              <a:t>시각화</a:t>
            </a:r>
            <a:endParaRPr lang="en-US" altLang="ko-KR" dirty="0">
              <a:solidFill>
                <a:srgbClr val="258BCD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1331913" y="2160588"/>
          <a:ext cx="4786312" cy="3644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937"/>
                <a:gridCol w="4102375"/>
              </a:tblGrid>
              <a:tr h="191622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[20]:</a:t>
                      </a:r>
                    </a:p>
                  </a:txBody>
                  <a:tcPr marL="89278" marR="89278" marT="44616" marB="4461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distortions = []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for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in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range(1, 11):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kmeans_i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</a:rPr>
                        <a:t>KMeans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n_clusters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random_state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= 0) </a:t>
                      </a:r>
                      <a:r>
                        <a:rPr lang="en-US" altLang="ko-KR" sz="900" b="0" i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ko-KR" altLang="en-US" sz="900" b="0" i="1" dirty="0">
                          <a:solidFill>
                            <a:schemeClr val="tx1"/>
                          </a:solidFill>
                        </a:rPr>
                        <a:t>모델 생성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kmeans_i.</a:t>
                      </a:r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</a:rPr>
                        <a:t>fit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X_features_scaled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)                                </a:t>
                      </a:r>
                      <a:r>
                        <a:rPr lang="en-US" altLang="ko-KR" sz="900" b="0" i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ko-KR" altLang="en-US" sz="900" b="0" i="1" dirty="0">
                          <a:solidFill>
                            <a:schemeClr val="tx1"/>
                          </a:solidFill>
                        </a:rPr>
                        <a:t>모델 훈련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distortions.</a:t>
                      </a:r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</a:rPr>
                        <a:t>append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kmeans_i.</a:t>
                      </a:r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</a:rPr>
                        <a:t>inertia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_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plt.</a:t>
                      </a:r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</a:rPr>
                        <a:t>plot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(range(1,11), distortions, marker = 'o')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plt.</a:t>
                      </a:r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</a:rPr>
                        <a:t>xlabel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('Number of clusters')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plt.</a:t>
                      </a:r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</a:rPr>
                        <a:t>ylabel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('Distortion')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plt.</a:t>
                      </a:r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</a:rPr>
                        <a:t>show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 marL="89278" marR="89278" marT="44616" marB="4461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72867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Out[20]: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58BCD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78" marR="89278" marT="44616" marB="4461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89278" marR="89278" marT="44616" marB="4461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1760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4105275"/>
            <a:ext cx="2520950" cy="168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87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686800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01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1800" smtClean="0"/>
              <a:t>[K-</a:t>
            </a:r>
            <a:r>
              <a:rPr lang="ko-KR" altLang="en-US" sz="1800" smtClean="0"/>
              <a:t>평균 군집화 분석 </a:t>
            </a:r>
            <a:r>
              <a:rPr lang="en-US" altLang="ko-KR" sz="1800" smtClean="0"/>
              <a:t>+ </a:t>
            </a:r>
            <a:r>
              <a:rPr lang="ko-KR" altLang="en-US" sz="1800" smtClean="0"/>
              <a:t>그래프</a:t>
            </a:r>
            <a:r>
              <a:rPr lang="en-US" altLang="ko-KR" sz="1800" smtClean="0"/>
              <a:t>] </a:t>
            </a:r>
            <a:r>
              <a:rPr lang="ko-KR" altLang="en-US" sz="1800" smtClean="0"/>
              <a:t>타깃 마케팅을 위한 소비자 군집 분석하기</a:t>
            </a:r>
            <a:endParaRPr lang="en-US" altLang="ko-KR" sz="1600" smtClean="0"/>
          </a:p>
        </p:txBody>
      </p:sp>
      <p:sp>
        <p:nvSpPr>
          <p:cNvPr id="32771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 모델 구축 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en-US" altLang="ko-KR" dirty="0"/>
              <a:t>K-</a:t>
            </a:r>
            <a:r>
              <a:rPr lang="ko-KR" altLang="en-US" dirty="0"/>
              <a:t>평균 군집화 모델을 이용하여 분석 모델 구축하기</a:t>
            </a:r>
            <a:endParaRPr lang="en-US" altLang="ko-KR" dirty="0"/>
          </a:p>
          <a:p>
            <a:pPr marL="857250" lvl="3" indent="-228600">
              <a:buFont typeface="+mj-lt"/>
              <a:buAutoNum type="arabicPeriod" startAt="3"/>
              <a:defRPr/>
            </a:pPr>
            <a:r>
              <a:rPr lang="ko-KR" altLang="en-US" dirty="0"/>
              <a:t>클러스터의 개수 </a:t>
            </a:r>
            <a:r>
              <a:rPr lang="en-US" altLang="ko-KR" dirty="0"/>
              <a:t>k</a:t>
            </a:r>
            <a:r>
              <a:rPr lang="ko-KR" altLang="en-US" dirty="0"/>
              <a:t>를 </a:t>
            </a:r>
            <a:r>
              <a:rPr lang="en-US" altLang="ko-KR" dirty="0"/>
              <a:t>3</a:t>
            </a:r>
            <a:r>
              <a:rPr lang="ko-KR" altLang="en-US" dirty="0"/>
              <a:t>으로 설정하여 </a:t>
            </a:r>
            <a:r>
              <a:rPr lang="en-US" altLang="ko-KR" dirty="0"/>
              <a:t>K-</a:t>
            </a:r>
            <a:r>
              <a:rPr lang="ko-KR" altLang="en-US" dirty="0"/>
              <a:t>평균 모델을 다시 구축한 뒤 모델에서 만든 클러스터 레이블을 확인</a:t>
            </a: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60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sz="1050" dirty="0">
                <a:solidFill>
                  <a:srgbClr val="258BCD"/>
                </a:solidFill>
                <a:ea typeface="굴림" panose="020B0600000101010101" pitchFamily="50" charset="-127"/>
              </a:rPr>
              <a:t>In [21]</a:t>
            </a:r>
            <a:r>
              <a:rPr lang="en-US" altLang="ko-KR" sz="1050" dirty="0">
                <a:ea typeface="굴림" panose="020B0600000101010101" pitchFamily="50" charset="-127"/>
              </a:rPr>
              <a:t>:</a:t>
            </a:r>
            <a:r>
              <a:rPr lang="en-US" altLang="ko-KR" sz="1050" dirty="0">
                <a:solidFill>
                  <a:srgbClr val="258BCD"/>
                </a:solidFill>
                <a:ea typeface="굴림" panose="020B0600000101010101" pitchFamily="50" charset="-127"/>
              </a:rPr>
              <a:t> </a:t>
            </a:r>
            <a:r>
              <a:rPr lang="ko-KR" altLang="en-US" sz="1050" dirty="0"/>
              <a:t>클러스터의 개수를 </a:t>
            </a:r>
            <a:r>
              <a:rPr lang="en-US" altLang="ko-KR" sz="1050" dirty="0"/>
              <a:t>3</a:t>
            </a:r>
            <a:r>
              <a:rPr lang="ko-KR" altLang="en-US" sz="1050" dirty="0"/>
              <a:t>으로 설정하고</a:t>
            </a:r>
            <a:r>
              <a:rPr lang="en-US" altLang="ko-KR" sz="800" dirty="0" err="1">
                <a:solidFill>
                  <a:srgbClr val="258BCD"/>
                </a:solidFill>
              </a:rPr>
              <a:t>n_clusters</a:t>
            </a:r>
            <a:r>
              <a:rPr lang="en-US" altLang="ko-KR" sz="800" dirty="0">
                <a:solidFill>
                  <a:srgbClr val="258BCD"/>
                </a:solidFill>
              </a:rPr>
              <a:t>=3</a:t>
            </a:r>
            <a:r>
              <a:rPr lang="en-US" altLang="ko-KR" sz="1050" dirty="0"/>
              <a:t> </a:t>
            </a:r>
            <a:r>
              <a:rPr lang="ko-KR" altLang="en-US" sz="1050" dirty="0"/>
              <a:t>다시 </a:t>
            </a:r>
            <a:r>
              <a:rPr lang="en-US" altLang="ko-KR" sz="1050" dirty="0"/>
              <a:t>K-</a:t>
            </a:r>
            <a:r>
              <a:rPr lang="ko-KR" altLang="en-US" sz="1050" dirty="0"/>
              <a:t>평균 군집화 모델을 생성</a:t>
            </a:r>
            <a:endParaRPr lang="en-US" altLang="ko-KR" sz="105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sz="1050" dirty="0"/>
              <a:t>          </a:t>
            </a:r>
            <a:r>
              <a:rPr lang="ko-KR" altLang="en-US" sz="1050" dirty="0"/>
              <a:t>생성된 모델에서 </a:t>
            </a:r>
            <a:r>
              <a:rPr lang="en-US" altLang="ko-KR" sz="1050" dirty="0" err="1"/>
              <a:t>X_features_scaled</a:t>
            </a:r>
            <a:r>
              <a:rPr lang="ko-KR" altLang="en-US" sz="1050" dirty="0"/>
              <a:t>를 적용하여 학습하고 클러스터에 대한 레이블 예측 값</a:t>
            </a:r>
            <a:r>
              <a:rPr lang="en-US" altLang="ko-KR" sz="800" dirty="0" err="1">
                <a:solidFill>
                  <a:srgbClr val="258BCD"/>
                </a:solidFill>
              </a:rPr>
              <a:t>Y_labels</a:t>
            </a:r>
            <a:r>
              <a:rPr lang="ko-KR" altLang="en-US" sz="1050" dirty="0"/>
              <a:t>을 구함</a:t>
            </a:r>
            <a:r>
              <a:rPr lang="en-US" altLang="ko-KR" sz="800" dirty="0" err="1">
                <a:solidFill>
                  <a:srgbClr val="258BCD"/>
                </a:solidFill>
              </a:rPr>
              <a:t>fit_predict</a:t>
            </a:r>
            <a:r>
              <a:rPr lang="en-US" altLang="ko-KR" sz="800" dirty="0">
                <a:solidFill>
                  <a:srgbClr val="258BCD"/>
                </a:solidFill>
              </a:rPr>
              <a:t>( )</a:t>
            </a:r>
            <a:endParaRPr lang="en-US" altLang="ko-KR" sz="105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sz="1050" dirty="0">
                <a:solidFill>
                  <a:srgbClr val="258BCD"/>
                </a:solidFill>
                <a:ea typeface="굴림" panose="020B0600000101010101" pitchFamily="50" charset="-127"/>
              </a:rPr>
              <a:t>In [22]</a:t>
            </a:r>
            <a:r>
              <a:rPr lang="en-US" altLang="ko-KR" sz="1050" dirty="0">
                <a:ea typeface="굴림" panose="020B0600000101010101" pitchFamily="50" charset="-127"/>
              </a:rPr>
              <a:t>:</a:t>
            </a:r>
            <a:r>
              <a:rPr lang="en-US" altLang="ko-KR" sz="1050" dirty="0">
                <a:solidFill>
                  <a:srgbClr val="258BCD"/>
                </a:solidFill>
                <a:ea typeface="굴림" panose="020B0600000101010101" pitchFamily="50" charset="-127"/>
              </a:rPr>
              <a:t> </a:t>
            </a:r>
            <a:r>
              <a:rPr lang="ko-KR" altLang="en-US" sz="1050" dirty="0"/>
              <a:t>레이블 </a:t>
            </a:r>
            <a:r>
              <a:rPr lang="ko-KR" altLang="en-US" sz="1050" dirty="0" err="1"/>
              <a:t>예측값</a:t>
            </a:r>
            <a:r>
              <a:rPr lang="en-US" altLang="ko-KR" sz="800" dirty="0" err="1">
                <a:solidFill>
                  <a:srgbClr val="258BCD"/>
                </a:solidFill>
              </a:rPr>
              <a:t>Y_labels</a:t>
            </a:r>
            <a:r>
              <a:rPr lang="ko-KR" altLang="en-US" sz="1050" dirty="0"/>
              <a:t>을 </a:t>
            </a:r>
            <a:r>
              <a:rPr lang="en-US" altLang="ko-KR" sz="1050" dirty="0" err="1"/>
              <a:t>customer_df</a:t>
            </a:r>
            <a:r>
              <a:rPr lang="ko-KR" altLang="en-US" sz="1050" dirty="0"/>
              <a:t>에 컬럼으로 추가하고 확인</a:t>
            </a:r>
            <a:endParaRPr lang="en-US" altLang="ko-KR" sz="1050" dirty="0">
              <a:solidFill>
                <a:srgbClr val="258BCD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1331913" y="2162175"/>
          <a:ext cx="5507037" cy="2128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880"/>
                <a:gridCol w="4823157"/>
              </a:tblGrid>
              <a:tr h="55159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[21]:</a:t>
                      </a:r>
                    </a:p>
                  </a:txBody>
                  <a:tcPr marL="89270" marR="89270" marT="44609" marB="4460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kmeans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</a:rPr>
                        <a:t>KMeans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n_clusters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=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random_state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=0) </a:t>
                      </a:r>
                      <a:r>
                        <a:rPr lang="en-US" altLang="ko-KR" sz="900" b="0" i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ko-KR" altLang="en-US" sz="900" b="0" i="1" dirty="0">
                          <a:solidFill>
                            <a:schemeClr val="tx1"/>
                          </a:solidFill>
                        </a:rPr>
                        <a:t>모델 생성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ko-KR" altLang="en-US" sz="900" b="0" i="1" dirty="0">
                          <a:solidFill>
                            <a:schemeClr val="tx1"/>
                          </a:solidFill>
                        </a:rPr>
                        <a:t>모델 학습과 결과 예측</a:t>
                      </a:r>
                      <a:r>
                        <a:rPr lang="en-US" altLang="ko-KR" sz="900" b="0" i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900" b="0" i="1" dirty="0">
                          <a:solidFill>
                            <a:schemeClr val="tx1"/>
                          </a:solidFill>
                        </a:rPr>
                        <a:t>클러스터 레이블 생성</a:t>
                      </a:r>
                      <a:r>
                        <a:rPr lang="en-US" altLang="ko-KR" sz="900" b="0" i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Y_labels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kmeans.</a:t>
                      </a:r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</a:rPr>
                        <a:t>fit_predict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X_features_scaled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89270" marR="89270" marT="44609" marB="4460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90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[22]:</a:t>
                      </a:r>
                    </a:p>
                  </a:txBody>
                  <a:tcPr marL="89270" marR="89270" marT="44609" marB="4460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customer_df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['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ClusterLabel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'] =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Y_labels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customer_df.head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()                                         </a:t>
                      </a:r>
                      <a:r>
                        <a:rPr lang="en-US" altLang="ko-KR" sz="900" b="0" i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ko-KR" altLang="en-US" sz="900" b="0" i="1" dirty="0">
                          <a:solidFill>
                            <a:schemeClr val="tx1"/>
                          </a:solidFill>
                        </a:rPr>
                        <a:t>작업 확인용 출력</a:t>
                      </a:r>
                      <a:endParaRPr lang="en-US" altLang="ko-KR" sz="900" b="0" i="1" dirty="0">
                        <a:solidFill>
                          <a:schemeClr val="tx1"/>
                        </a:solidFill>
                      </a:endParaRPr>
                    </a:p>
                  </a:txBody>
                  <a:tcPr marL="89270" marR="89270" marT="44609" marB="4460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18824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Out[22]: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58BCD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70" marR="89270" marT="44609" marB="4460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endParaRPr lang="en-US" altLang="ko-KR" sz="900" b="1" dirty="0">
                        <a:solidFill>
                          <a:schemeClr val="tx1"/>
                        </a:solidFill>
                      </a:endParaRPr>
                    </a:p>
                  </a:txBody>
                  <a:tcPr marL="89270" marR="89270" marT="44609" marB="4460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2787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3128963"/>
            <a:ext cx="4760913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219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686800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01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1800" smtClean="0"/>
              <a:t>[K-</a:t>
            </a:r>
            <a:r>
              <a:rPr lang="ko-KR" altLang="en-US" sz="1800" smtClean="0"/>
              <a:t>평균 군집화 분석 </a:t>
            </a:r>
            <a:r>
              <a:rPr lang="en-US" altLang="ko-KR" sz="1800" smtClean="0"/>
              <a:t>+ </a:t>
            </a:r>
            <a:r>
              <a:rPr lang="ko-KR" altLang="en-US" sz="1800" smtClean="0"/>
              <a:t>그래프</a:t>
            </a:r>
            <a:r>
              <a:rPr lang="en-US" altLang="ko-KR" sz="1800" smtClean="0"/>
              <a:t>] </a:t>
            </a:r>
            <a:r>
              <a:rPr lang="ko-KR" altLang="en-US" sz="1800" smtClean="0"/>
              <a:t>타깃 마케팅을 위한 소비자 군집 분석하기</a:t>
            </a:r>
            <a:endParaRPr lang="en-US" altLang="ko-KR" sz="1600" smtClean="0"/>
          </a:p>
        </p:txBody>
      </p:sp>
      <p:sp>
        <p:nvSpPr>
          <p:cNvPr id="33795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결과 분석 및 시각화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ko-KR" altLang="en-US" dirty="0"/>
              <a:t>클러스터의 비중과 데이터 분포를 차트로 시각화하기</a:t>
            </a:r>
            <a:endParaRPr lang="en-US" altLang="ko-KR" dirty="0"/>
          </a:p>
          <a:p>
            <a:pPr marL="1038225" lvl="4" indent="-228600">
              <a:buFont typeface="+mj-lt"/>
              <a:buAutoNum type="arabicPeriod"/>
              <a:defRPr/>
            </a:pPr>
            <a:r>
              <a:rPr lang="ko-KR" altLang="en-US" dirty="0"/>
              <a:t>각 클러스터의 비중을 가로 바 차트로 시각화</a:t>
            </a: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60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60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sz="1050" dirty="0">
                <a:solidFill>
                  <a:srgbClr val="258BCD"/>
                </a:solidFill>
                <a:ea typeface="굴림" panose="020B0600000101010101" pitchFamily="50" charset="-127"/>
              </a:rPr>
              <a:t>In [23]</a:t>
            </a:r>
            <a:r>
              <a:rPr lang="en-US" altLang="ko-KR" sz="1050" dirty="0">
                <a:ea typeface="굴림" panose="020B0600000101010101" pitchFamily="50" charset="-127"/>
              </a:rPr>
              <a:t>:</a:t>
            </a:r>
            <a:r>
              <a:rPr lang="en-US" altLang="ko-KR" sz="1050" dirty="0">
                <a:solidFill>
                  <a:srgbClr val="258BCD"/>
                </a:solidFill>
                <a:ea typeface="굴림" panose="020B0600000101010101" pitchFamily="50" charset="-127"/>
              </a:rPr>
              <a:t> </a:t>
            </a:r>
            <a:r>
              <a:rPr lang="ko-KR" altLang="en-US" sz="1050" dirty="0"/>
              <a:t>실루엣 계수를 구하고</a:t>
            </a:r>
            <a:r>
              <a:rPr lang="en-US" altLang="ko-KR" sz="1050" dirty="0"/>
              <a:t>, </a:t>
            </a:r>
            <a:r>
              <a:rPr lang="ko-KR" altLang="en-US" sz="1050" dirty="0"/>
              <a:t>각 클러스터의 비중을 가로 바 차트</a:t>
            </a:r>
            <a:r>
              <a:rPr lang="en-US" altLang="ko-KR" sz="800" dirty="0" err="1">
                <a:solidFill>
                  <a:srgbClr val="258BCD"/>
                </a:solidFill>
              </a:rPr>
              <a:t>barh</a:t>
            </a:r>
            <a:r>
              <a:rPr lang="en-US" altLang="ko-KR" sz="800" dirty="0">
                <a:solidFill>
                  <a:srgbClr val="258BCD"/>
                </a:solidFill>
              </a:rPr>
              <a:t>( )</a:t>
            </a:r>
            <a:r>
              <a:rPr lang="ko-KR" altLang="en-US" sz="1050" dirty="0"/>
              <a:t>로 시각화하기 위해 </a:t>
            </a:r>
            <a:r>
              <a:rPr lang="en-US" altLang="ko-KR" sz="1050" dirty="0" err="1"/>
              <a:t>silhouetteViz</a:t>
            </a:r>
            <a:r>
              <a:rPr lang="en-US" altLang="ko-KR" sz="1050" dirty="0"/>
              <a:t> </a:t>
            </a:r>
            <a:r>
              <a:rPr lang="ko-KR" altLang="en-US" sz="1050" dirty="0"/>
              <a:t>함수를 정의</a:t>
            </a:r>
            <a:endParaRPr lang="en-US" altLang="ko-KR" dirty="0">
              <a:solidFill>
                <a:srgbClr val="258BCD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1331913" y="2205038"/>
          <a:ext cx="6048375" cy="418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1105"/>
                <a:gridCol w="5297270"/>
              </a:tblGrid>
              <a:tr h="418306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[23]:</a:t>
                      </a:r>
                    </a:p>
                  </a:txBody>
                  <a:tcPr marL="89270" marR="89270" marT="44575" marB="4457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from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matplotlib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 import cm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def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silhouetteViz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n_cluster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X_features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):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kmeans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KMeans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n_clusters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n_cluster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random_state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 = 0)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Y_labels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kmeans.fit_predict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X_features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endParaRPr lang="en-US" altLang="ko-KR" sz="300" b="0" i="0" dirty="0">
                        <a:solidFill>
                          <a:schemeClr val="tx1"/>
                        </a:solidFill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silhouette_values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silhouette_samples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X_features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Y_labels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, metric = '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euclidean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’)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y_ax_lower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y_ax_upper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 = 0, 0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y_ticks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 = []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for c in range(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n_cluster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):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c_silhouettes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silhouette_values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Y_labels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 == c]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c_silhouettes.sort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y_ax_upper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 +=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len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c_silhouettes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    color =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cm.jet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(float(c) /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n_cluster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plt.barh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(range(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y_ax_lower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y_ax_upper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c_silhouettes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, height = 1.0,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edgecolor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 = 'none', color = color)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y_ticks.append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((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y_ax_lower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 +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y_ax_upper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) / 2.)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y_ax_lower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 +=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len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c_silhouettes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endParaRPr lang="en-US" altLang="ko-KR" sz="300" b="0" i="0" dirty="0">
                        <a:solidFill>
                          <a:schemeClr val="tx1"/>
                        </a:solidFill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silhouette_avg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np.mean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silhouette_values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plt.axvline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silhouette_avg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, color = 'red',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linestyle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 = '--')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plt.title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('Number of Cluster : '+ str(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n_cluster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) + '\n' \ + 'Silhouette Score : '+ str(round(silhouette_avg,3)))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plt.yticks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y_ticks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, range(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n_cluster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))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plt.xticks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([0, 0.2, 0.4, 0.6, 0.8, 1])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plt.ylabel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('Cluster')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plt.xlabel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('Silhouette coefficient')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plt.tight_layout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plt.show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 marL="89270" marR="89270" marT="44575" marB="4457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216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686800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01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1800" smtClean="0"/>
              <a:t>[K-</a:t>
            </a:r>
            <a:r>
              <a:rPr lang="ko-KR" altLang="en-US" sz="1800" smtClean="0"/>
              <a:t>평균 군집화 분석 </a:t>
            </a:r>
            <a:r>
              <a:rPr lang="en-US" altLang="ko-KR" sz="1800" smtClean="0"/>
              <a:t>+ </a:t>
            </a:r>
            <a:r>
              <a:rPr lang="ko-KR" altLang="en-US" sz="1800" smtClean="0"/>
              <a:t>그래프</a:t>
            </a:r>
            <a:r>
              <a:rPr lang="en-US" altLang="ko-KR" sz="1800" smtClean="0"/>
              <a:t>] </a:t>
            </a:r>
            <a:r>
              <a:rPr lang="ko-KR" altLang="en-US" sz="1800" smtClean="0"/>
              <a:t>타깃 마케팅을 위한 소비자 군집 분석하기</a:t>
            </a:r>
            <a:endParaRPr lang="en-US" altLang="ko-KR" sz="1600" smtClean="0"/>
          </a:p>
        </p:txBody>
      </p:sp>
      <p:sp>
        <p:nvSpPr>
          <p:cNvPr id="34819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결과 분석 및 시각화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ko-KR" altLang="en-US" dirty="0"/>
              <a:t>클러스터의 비중과 데이터 분포를 차트로 시각화하기</a:t>
            </a:r>
            <a:endParaRPr lang="en-US" altLang="ko-KR" dirty="0"/>
          </a:p>
          <a:p>
            <a:pPr marL="1038225" lvl="4" indent="-228600">
              <a:buFont typeface="+mj-lt"/>
              <a:buAutoNum type="arabicPeriod" startAt="2"/>
              <a:defRPr/>
            </a:pPr>
            <a:r>
              <a:rPr lang="ko-KR" altLang="en-US" dirty="0"/>
              <a:t>클러스터의 데이터 분포를 확인하기 위해 </a:t>
            </a:r>
            <a:r>
              <a:rPr lang="ko-KR" altLang="en-US" dirty="0" err="1"/>
              <a:t>스캐터</a:t>
            </a:r>
            <a:r>
              <a:rPr lang="ko-KR" altLang="en-US" dirty="0"/>
              <a:t> 차트로 시각화</a:t>
            </a:r>
            <a:endParaRPr lang="en-US" altLang="ko-KR" dirty="0"/>
          </a:p>
          <a:p>
            <a:pPr marL="1038225" lvl="4" indent="-228600">
              <a:buFont typeface="+mj-lt"/>
              <a:buAutoNum type="arabicPeriod" startAt="2"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60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sz="1050" dirty="0">
                <a:solidFill>
                  <a:srgbClr val="258BCD"/>
                </a:solidFill>
                <a:ea typeface="굴림" panose="020B0600000101010101" pitchFamily="50" charset="-127"/>
              </a:rPr>
              <a:t>In [24]</a:t>
            </a:r>
            <a:r>
              <a:rPr lang="en-US" altLang="ko-KR" sz="1050" dirty="0">
                <a:ea typeface="굴림" panose="020B0600000101010101" pitchFamily="50" charset="-127"/>
              </a:rPr>
              <a:t>:</a:t>
            </a:r>
            <a:r>
              <a:rPr lang="en-US" altLang="ko-KR" sz="1050" dirty="0">
                <a:solidFill>
                  <a:srgbClr val="258BCD"/>
                </a:solidFill>
                <a:ea typeface="굴림" panose="020B0600000101010101" pitchFamily="50" charset="-127"/>
              </a:rPr>
              <a:t> </a:t>
            </a:r>
            <a:r>
              <a:rPr lang="ko-KR" altLang="en-US" sz="1050" dirty="0"/>
              <a:t>클러스터에 대한 데이터의 분포를 </a:t>
            </a:r>
            <a:r>
              <a:rPr lang="ko-KR" altLang="en-US" sz="1050" dirty="0" err="1"/>
              <a:t>스캐터</a:t>
            </a:r>
            <a:r>
              <a:rPr lang="ko-KR" altLang="en-US" sz="1050" dirty="0"/>
              <a:t> 차트</a:t>
            </a:r>
            <a:r>
              <a:rPr lang="en-US" altLang="ko-KR" sz="800" dirty="0">
                <a:solidFill>
                  <a:srgbClr val="258BCD"/>
                </a:solidFill>
              </a:rPr>
              <a:t>scatter( )</a:t>
            </a:r>
            <a:r>
              <a:rPr lang="ko-KR" altLang="en-US" sz="1050" dirty="0"/>
              <a:t>로 시각화하기 위해 </a:t>
            </a:r>
            <a:r>
              <a:rPr lang="en-US" altLang="ko-KR" sz="1050" dirty="0"/>
              <a:t>cluster Scatter </a:t>
            </a:r>
            <a:r>
              <a:rPr lang="ko-KR" altLang="en-US" sz="1050" dirty="0"/>
              <a:t>함수를 정의</a:t>
            </a:r>
            <a:endParaRPr lang="en-US" altLang="ko-KR" dirty="0">
              <a:solidFill>
                <a:srgbClr val="258BCD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1290638" y="2168525"/>
          <a:ext cx="7515225" cy="2916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3264"/>
                <a:gridCol w="6581961"/>
              </a:tblGrid>
              <a:tr h="29162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[24]:</a:t>
                      </a:r>
                    </a:p>
                  </a:txBody>
                  <a:tcPr marL="89251" marR="89251" marT="44594" marB="44594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def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clusterScatter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n_cluster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X_features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):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c_colors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 = []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kmeans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KMeans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n_clusters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n_cluster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random_state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 = 0)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 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Y_labels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kmeans.fit_predict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X_features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  for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 in range(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n_cluster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):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    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c_color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cm.jet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(float(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) /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n_cluster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) #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</a:rPr>
                        <a:t>클러스터의 색상 설정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</a:rPr>
                        <a:t>    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c_colors.append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c_color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i="1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en-US" altLang="ko-KR" sz="800" b="0" i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ko-KR" altLang="en-US" sz="800" b="0" i="1" dirty="0">
                          <a:solidFill>
                            <a:schemeClr val="tx1"/>
                          </a:solidFill>
                        </a:rPr>
                        <a:t>클러스터의 데이터 분포를 동그라미로 시각화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</a:rPr>
                        <a:t>    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plt.scatter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X_features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Y_labels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 == i,0],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X_features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Y_labels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 == i,1], marker = 'o', color = 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c_color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edgecolor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 = 'black', s = 50, label = 'cluster '+ str(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))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</a:rPr>
                        <a:t>각 클러스터의 중심점을 삼각형으로 표시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for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 in range(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n_cluster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):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</a:rPr>
                        <a:t>    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plt.scatter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kmeans.cluster_centers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_[i,0],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kmeans.cluster_centers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_[i,1], marker = '^', color =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c_colors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],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edgecolor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 = 'w', s = 200)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</a:rPr>
                        <a:t>    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plt.legend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</a:rPr>
                        <a:t>    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plt.grid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</a:rPr>
                        <a:t>    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plt.tight_layout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</a:rPr>
                        <a:t>    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b="0" i="0" dirty="0" err="1">
                          <a:solidFill>
                            <a:schemeClr val="tx1"/>
                          </a:solidFill>
                        </a:rPr>
                        <a:t>plt.show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 marL="89251" marR="89251" marT="44594" marB="44594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955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686800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01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1800" smtClean="0"/>
              <a:t>[K-</a:t>
            </a:r>
            <a:r>
              <a:rPr lang="ko-KR" altLang="en-US" sz="1800" smtClean="0"/>
              <a:t>평균 군집화 분석 </a:t>
            </a:r>
            <a:r>
              <a:rPr lang="en-US" altLang="ko-KR" sz="1800" smtClean="0"/>
              <a:t>+ </a:t>
            </a:r>
            <a:r>
              <a:rPr lang="ko-KR" altLang="en-US" sz="1800" smtClean="0"/>
              <a:t>그래프</a:t>
            </a:r>
            <a:r>
              <a:rPr lang="en-US" altLang="ko-KR" sz="1800" smtClean="0"/>
              <a:t>] </a:t>
            </a:r>
            <a:r>
              <a:rPr lang="ko-KR" altLang="en-US" sz="1800" smtClean="0"/>
              <a:t>타깃 마케팅을 위한 소비자 군집 분석하기</a:t>
            </a:r>
            <a:endParaRPr lang="en-US" altLang="ko-KR" sz="1600" smtClean="0"/>
          </a:p>
        </p:txBody>
      </p:sp>
      <p:sp>
        <p:nvSpPr>
          <p:cNvPr id="35843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결과 분석 및 시각화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ko-KR" altLang="en-US" dirty="0"/>
              <a:t>클러스터의 비중과 데이터 분포를 차트로 시각화하기</a:t>
            </a:r>
            <a:endParaRPr lang="en-US" altLang="ko-KR" dirty="0"/>
          </a:p>
          <a:p>
            <a:pPr marL="1038225" lvl="4" indent="-228600">
              <a:buClr>
                <a:schemeClr val="tx1"/>
              </a:buClr>
              <a:buFont typeface="+mj-lt"/>
              <a:buAutoNum type="arabicPeriod" startAt="3"/>
              <a:defRPr/>
            </a:pPr>
            <a:r>
              <a:rPr lang="en-US" altLang="ko-KR" dirty="0">
                <a:solidFill>
                  <a:srgbClr val="258BCD"/>
                </a:solidFill>
              </a:rPr>
              <a:t>In [20]</a:t>
            </a:r>
            <a:r>
              <a:rPr lang="ko-KR" altLang="en-US" dirty="0"/>
              <a:t>에서 생성한 그래프를 고려하여 클러스터 개수가 </a:t>
            </a:r>
            <a:r>
              <a:rPr lang="en-US" altLang="ko-KR" dirty="0"/>
              <a:t>3, 4, 5, 6</a:t>
            </a:r>
            <a:r>
              <a:rPr lang="ko-KR" altLang="en-US" dirty="0"/>
              <a:t>인 경우의 실루엣 계수 와 각 클러스터의 비중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endParaRPr lang="en-US" altLang="ko-KR" dirty="0"/>
          </a:p>
          <a:p>
            <a:pPr marL="809625" lvl="4" indent="0">
              <a:buClr>
                <a:schemeClr val="tx1"/>
              </a:buClr>
              <a:buFont typeface="Arial" panose="020B0604020202020204" pitchFamily="34" charset="0"/>
              <a:buNone/>
              <a:defRPr/>
            </a:pPr>
            <a:r>
              <a:rPr lang="en-US" altLang="ko-KR" dirty="0"/>
              <a:t>    </a:t>
            </a:r>
            <a:r>
              <a:rPr lang="ko-KR" altLang="en-US" dirty="0"/>
              <a:t>데이터 분포를 시각화하여 비교</a:t>
            </a: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40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60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sz="1050" dirty="0">
                <a:solidFill>
                  <a:srgbClr val="258BCD"/>
                </a:solidFill>
                <a:ea typeface="굴림" panose="020B0600000101010101" pitchFamily="50" charset="-127"/>
              </a:rPr>
              <a:t>In [25]~[28]</a:t>
            </a:r>
            <a:r>
              <a:rPr lang="en-US" altLang="ko-KR" sz="1050" dirty="0">
                <a:ea typeface="굴림" panose="020B0600000101010101" pitchFamily="50" charset="-127"/>
              </a:rPr>
              <a:t>:</a:t>
            </a:r>
            <a:r>
              <a:rPr lang="en-US" altLang="ko-KR" sz="1050" dirty="0">
                <a:solidFill>
                  <a:srgbClr val="258BCD"/>
                </a:solidFill>
                <a:ea typeface="굴림" panose="020B0600000101010101" pitchFamily="50" charset="-127"/>
              </a:rPr>
              <a:t> </a:t>
            </a:r>
            <a:r>
              <a:rPr lang="en-US" altLang="ko-KR" sz="1050" dirty="0" err="1"/>
              <a:t>silhouetteViz</a:t>
            </a:r>
            <a:r>
              <a:rPr lang="en-US" altLang="ko-KR" sz="1050" dirty="0"/>
              <a:t> </a:t>
            </a:r>
            <a:r>
              <a:rPr lang="ko-KR" altLang="en-US" sz="1050" dirty="0"/>
              <a:t>함수를 호출하여 실루엣 계수와 클러스터의 비중을 시각화</a:t>
            </a:r>
            <a:endParaRPr lang="en-US" altLang="ko-KR" dirty="0">
              <a:solidFill>
                <a:srgbClr val="258BCD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1331913" y="2359025"/>
          <a:ext cx="5507037" cy="1028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880"/>
                <a:gridCol w="4823157"/>
              </a:tblGrid>
              <a:tr h="2571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[25]:</a:t>
                      </a:r>
                    </a:p>
                  </a:txBody>
                  <a:tcPr marL="89270" marR="89270" marT="44658" marB="4465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silhouetteViz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(3,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X_features_scaled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89270" marR="89270" marT="44658" marB="4465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[26]:</a:t>
                      </a:r>
                    </a:p>
                  </a:txBody>
                  <a:tcPr marL="89270" marR="89270" marT="44658" marB="4465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silhouetteViz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(4,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X_features_scaled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89270" marR="89270" marT="44658" marB="4465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[27]:</a:t>
                      </a:r>
                    </a:p>
                  </a:txBody>
                  <a:tcPr marL="89270" marR="89270" marT="44658" marB="4465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silhouetteViz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(5,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X_features_scaled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89270" marR="89270" marT="44658" marB="4465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[28]:</a:t>
                      </a:r>
                    </a:p>
                  </a:txBody>
                  <a:tcPr marL="89270" marR="89270" marT="44658" marB="4465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silhouetteViz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(6,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X_features_scaled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89270" marR="89270" marT="44658" marB="4465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35862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588" y="3740150"/>
            <a:ext cx="4176712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12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686800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01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1800" smtClean="0"/>
              <a:t>[K-</a:t>
            </a:r>
            <a:r>
              <a:rPr lang="ko-KR" altLang="en-US" sz="1800" smtClean="0"/>
              <a:t>평균 군집화 분석 </a:t>
            </a:r>
            <a:r>
              <a:rPr lang="en-US" altLang="ko-KR" sz="1800" smtClean="0"/>
              <a:t>+ </a:t>
            </a:r>
            <a:r>
              <a:rPr lang="ko-KR" altLang="en-US" sz="1800" smtClean="0"/>
              <a:t>그래프</a:t>
            </a:r>
            <a:r>
              <a:rPr lang="en-US" altLang="ko-KR" sz="1800" smtClean="0"/>
              <a:t>] </a:t>
            </a:r>
            <a:r>
              <a:rPr lang="ko-KR" altLang="en-US" sz="1800" smtClean="0"/>
              <a:t>타깃 마케팅을 위한 소비자 군집 분석하기</a:t>
            </a:r>
            <a:endParaRPr lang="en-US" altLang="ko-KR" sz="1600" smtClean="0"/>
          </a:p>
        </p:txBody>
      </p:sp>
      <p:sp>
        <p:nvSpPr>
          <p:cNvPr id="36867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결과 분석 및 시각화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ko-KR" altLang="en-US" dirty="0"/>
              <a:t>클러스터의 비중과 데이터 분포를 차트로 시각화하기</a:t>
            </a:r>
            <a:endParaRPr lang="en-US" altLang="ko-KR" dirty="0"/>
          </a:p>
          <a:p>
            <a:pPr marL="1038225" lvl="4" indent="-228600">
              <a:buClr>
                <a:schemeClr val="tx1"/>
              </a:buClr>
              <a:buFont typeface="+mj-lt"/>
              <a:buAutoNum type="arabicPeriod" startAt="4"/>
              <a:defRPr/>
            </a:pPr>
            <a:r>
              <a:rPr lang="ko-KR" altLang="en-US" dirty="0"/>
              <a:t>클러스터 분포를 이용하여 최적의 클러스터 수를 확인</a:t>
            </a: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40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60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sz="1050" dirty="0">
                <a:solidFill>
                  <a:srgbClr val="258BCD"/>
                </a:solidFill>
                <a:ea typeface="굴림" panose="020B0600000101010101" pitchFamily="50" charset="-127"/>
              </a:rPr>
              <a:t>In [29]~[32]</a:t>
            </a:r>
            <a:r>
              <a:rPr lang="en-US" altLang="ko-KR" sz="1050" dirty="0">
                <a:ea typeface="굴림" panose="020B0600000101010101" pitchFamily="50" charset="-127"/>
              </a:rPr>
              <a:t>:</a:t>
            </a:r>
            <a:r>
              <a:rPr lang="en-US" altLang="ko-KR" sz="1050" dirty="0">
                <a:solidFill>
                  <a:srgbClr val="258BCD"/>
                </a:solidFill>
                <a:ea typeface="굴림" panose="020B0600000101010101" pitchFamily="50" charset="-127"/>
              </a:rPr>
              <a:t> </a:t>
            </a:r>
            <a:r>
              <a:rPr lang="en-US" altLang="ko-KR" sz="1000" dirty="0" err="1"/>
              <a:t>clusterScatter</a:t>
            </a:r>
            <a:r>
              <a:rPr lang="en-US" altLang="ko-KR" sz="1050" dirty="0"/>
              <a:t> </a:t>
            </a:r>
            <a:r>
              <a:rPr lang="ko-KR" altLang="en-US" sz="1050" dirty="0"/>
              <a:t>함수를 호출하여 클러스터의 데이터 분포</a:t>
            </a:r>
            <a:r>
              <a:rPr lang="en-US" altLang="ko-KR" sz="1050" dirty="0"/>
              <a:t>(</a:t>
            </a:r>
            <a:r>
              <a:rPr lang="ko-KR" altLang="en-US" sz="1050" dirty="0"/>
              <a:t>원으로 표시</a:t>
            </a:r>
            <a:r>
              <a:rPr lang="en-US" altLang="ko-KR" sz="1050" dirty="0"/>
              <a:t>)</a:t>
            </a:r>
            <a:r>
              <a:rPr lang="ko-KR" altLang="en-US" sz="1050" dirty="0"/>
              <a:t>와 클러스터의 중심점 위치</a:t>
            </a:r>
            <a:r>
              <a:rPr lang="en-US" altLang="ko-KR" sz="1050" dirty="0"/>
              <a:t>(</a:t>
            </a:r>
            <a:r>
              <a:rPr lang="ko-KR" altLang="en-US" sz="1050" dirty="0"/>
              <a:t>삼각형으로 표시</a:t>
            </a:r>
            <a:r>
              <a:rPr lang="en-US" altLang="ko-KR" sz="1050" dirty="0"/>
              <a:t>)</a:t>
            </a:r>
            <a:r>
              <a:rPr lang="ko-KR" altLang="en-US" sz="1050" dirty="0"/>
              <a:t>를 </a:t>
            </a:r>
            <a:endParaRPr lang="en-US" altLang="ko-KR" sz="105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sz="1050" dirty="0"/>
              <a:t>                </a:t>
            </a:r>
            <a:r>
              <a:rPr lang="ko-KR" altLang="en-US" sz="1050" dirty="0"/>
              <a:t>시각화</a:t>
            </a:r>
            <a:endParaRPr lang="en-US" altLang="ko-KR" dirty="0">
              <a:solidFill>
                <a:srgbClr val="258BCD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1331913" y="2155825"/>
          <a:ext cx="5507037" cy="1028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880"/>
                <a:gridCol w="4823157"/>
              </a:tblGrid>
              <a:tr h="2571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[29]:</a:t>
                      </a:r>
                    </a:p>
                  </a:txBody>
                  <a:tcPr marL="89270" marR="89270" marT="44658" marB="4465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clusterScatter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(3,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X_features_scaled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89270" marR="89270" marT="44658" marB="4465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[30]:</a:t>
                      </a:r>
                    </a:p>
                  </a:txBody>
                  <a:tcPr marL="89270" marR="89270" marT="44658" marB="4465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clusterScatter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(4,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X_features_scaled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89270" marR="89270" marT="44658" marB="4465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[31]:</a:t>
                      </a:r>
                    </a:p>
                  </a:txBody>
                  <a:tcPr marL="89270" marR="89270" marT="44658" marB="4465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clusterScatter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(5,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X_features_scaled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89270" marR="89270" marT="44658" marB="4465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71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[32]:</a:t>
                      </a:r>
                    </a:p>
                  </a:txBody>
                  <a:tcPr marL="89270" marR="89270" marT="44658" marB="4465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clusterScatter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(6,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X_features_scaled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89270" marR="89270" marT="44658" marB="4465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36886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950" y="3798888"/>
            <a:ext cx="4105275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52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597900" cy="547211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ko-KR" altLang="en-US" dirty="0"/>
              <a:t>데이터 탐색</a:t>
            </a: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r>
              <a:rPr lang="ko-KR" altLang="en-US" dirty="0"/>
              <a:t>기본 정보 확인하기</a:t>
            </a: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sz="1400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sz="1200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lvl="3">
              <a:defRPr/>
            </a:pPr>
            <a:r>
              <a:rPr lang="ko-KR" altLang="en-US" dirty="0"/>
              <a:t>전체 샘플은 </a:t>
            </a:r>
            <a:r>
              <a:rPr lang="en-US" altLang="ko-KR" dirty="0"/>
              <a:t>6,497</a:t>
            </a:r>
            <a:r>
              <a:rPr lang="ko-KR" altLang="en-US" dirty="0"/>
              <a:t>개이고 속성을 나타내는 열은</a:t>
            </a:r>
            <a:r>
              <a:rPr lang="en-US" altLang="ko-KR" dirty="0"/>
              <a:t> 13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각 속성의 이름은 </a:t>
            </a:r>
            <a:r>
              <a:rPr lang="en-US" altLang="ko-KR" dirty="0"/>
              <a:t>type</a:t>
            </a:r>
            <a:r>
              <a:rPr lang="ko-KR" altLang="en-US" dirty="0"/>
              <a:t>부터 </a:t>
            </a:r>
            <a:r>
              <a:rPr lang="en-US" altLang="ko-KR" dirty="0"/>
              <a:t>quality</a:t>
            </a:r>
            <a:r>
              <a:rPr lang="ko-KR" altLang="en-US" dirty="0"/>
              <a:t>까지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속성 중에서 실수 타입</a:t>
            </a:r>
            <a:r>
              <a:rPr lang="en-US" altLang="ko-KR" dirty="0"/>
              <a:t>(float64)</a:t>
            </a:r>
            <a:r>
              <a:rPr lang="ko-KR" altLang="en-US" dirty="0"/>
              <a:t>은 </a:t>
            </a:r>
            <a:r>
              <a:rPr lang="en-US" altLang="ko-KR" dirty="0"/>
              <a:t>11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정수 타입</a:t>
            </a:r>
            <a:r>
              <a:rPr lang="en-US" altLang="ko-KR" dirty="0"/>
              <a:t>(int64)</a:t>
            </a:r>
            <a:r>
              <a:rPr lang="ko-KR" altLang="en-US" dirty="0"/>
              <a:t>은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(quality),</a:t>
            </a:r>
            <a:r>
              <a:rPr lang="ko-KR" altLang="en-US" dirty="0"/>
              <a:t> 객체 타입</a:t>
            </a:r>
            <a:r>
              <a:rPr lang="en-US" altLang="ko-KR" dirty="0"/>
              <a:t>(object)</a:t>
            </a:r>
            <a:r>
              <a:rPr lang="ko-KR" altLang="en-US" dirty="0"/>
              <a:t>이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(type)</a:t>
            </a:r>
          </a:p>
          <a:p>
            <a:pPr lvl="3">
              <a:defRPr/>
            </a:pPr>
            <a:r>
              <a:rPr lang="ko-KR" altLang="en-US" dirty="0"/>
              <a:t>독립 변수</a:t>
            </a:r>
            <a:r>
              <a:rPr lang="en-US" altLang="ko-KR" dirty="0"/>
              <a:t>(x)</a:t>
            </a:r>
            <a:r>
              <a:rPr lang="ko-KR" altLang="en-US" dirty="0"/>
              <a:t>는 </a:t>
            </a:r>
            <a:r>
              <a:rPr lang="en-US" altLang="ko-KR" dirty="0"/>
              <a:t>type</a:t>
            </a:r>
            <a:r>
              <a:rPr lang="ko-KR" altLang="en-US" dirty="0"/>
              <a:t>부터 </a:t>
            </a:r>
            <a:r>
              <a:rPr lang="en-US" altLang="ko-KR" dirty="0"/>
              <a:t>alcohol </a:t>
            </a:r>
            <a:r>
              <a:rPr lang="ko-KR" altLang="en-US" dirty="0"/>
              <a:t>까지 </a:t>
            </a:r>
            <a:r>
              <a:rPr lang="en-US" altLang="ko-KR" dirty="0"/>
              <a:t>12</a:t>
            </a:r>
            <a:r>
              <a:rPr lang="ko-KR" altLang="en-US" dirty="0"/>
              <a:t>개</a:t>
            </a:r>
            <a:r>
              <a:rPr lang="en-US" altLang="ko-KR" dirty="0"/>
              <a:t>,</a:t>
            </a:r>
            <a:r>
              <a:rPr lang="ko-KR" altLang="en-US" dirty="0"/>
              <a:t> 종속 변수</a:t>
            </a:r>
            <a:r>
              <a:rPr lang="en-US" altLang="ko-KR" dirty="0"/>
              <a:t>(y)</a:t>
            </a:r>
            <a:r>
              <a:rPr lang="ko-KR" altLang="en-US" dirty="0"/>
              <a:t>는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(quality)</a:t>
            </a:r>
            <a:r>
              <a:rPr lang="ko-KR" altLang="en-US" dirty="0"/>
              <a:t> </a:t>
            </a:r>
            <a:endParaRPr lang="en-US" altLang="ko-KR" dirty="0"/>
          </a:p>
          <a:p>
            <a:pPr marL="971550" lvl="3" indent="-342900">
              <a:buFont typeface="+mj-lt"/>
              <a:buAutoNum type="arabicPeriod" startAt="2"/>
              <a:defRPr/>
            </a:pPr>
            <a:endParaRPr lang="en-US" altLang="ko-KR" dirty="0"/>
          </a:p>
        </p:txBody>
      </p:sp>
      <p:sp>
        <p:nvSpPr>
          <p:cNvPr id="27651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[</a:t>
            </a:r>
            <a:r>
              <a:rPr lang="ko-KR" altLang="en-US" smtClean="0"/>
              <a:t>기술 통계 분석 </a:t>
            </a:r>
            <a:r>
              <a:rPr lang="en-US" altLang="ko-KR" smtClean="0"/>
              <a:t>+ </a:t>
            </a:r>
            <a:r>
              <a:rPr lang="ko-KR" altLang="en-US" smtClean="0"/>
              <a:t>그래프</a:t>
            </a:r>
            <a:r>
              <a:rPr lang="en-US" altLang="ko-KR" smtClean="0"/>
              <a:t>] </a:t>
            </a:r>
            <a:r>
              <a:rPr lang="ko-KR" altLang="en-US" smtClean="0"/>
              <a:t>와인 품질 예측하기</a:t>
            </a:r>
          </a:p>
        </p:txBody>
      </p:sp>
      <p:sp>
        <p:nvSpPr>
          <p:cNvPr id="27652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grpSp>
        <p:nvGrpSpPr>
          <p:cNvPr id="27653" name="그룹 5"/>
          <p:cNvGrpSpPr>
            <a:grpSpLocks/>
          </p:cNvGrpSpPr>
          <p:nvPr/>
        </p:nvGrpSpPr>
        <p:grpSpPr bwMode="auto">
          <a:xfrm>
            <a:off x="900113" y="1916113"/>
            <a:ext cx="5400675" cy="4032250"/>
            <a:chOff x="683568" y="2348879"/>
            <a:chExt cx="5400600" cy="4493246"/>
          </a:xfrm>
        </p:grpSpPr>
        <p:sp>
          <p:nvSpPr>
            <p:cNvPr id="7" name="직사각형 6"/>
            <p:cNvSpPr/>
            <p:nvPr/>
          </p:nvSpPr>
          <p:spPr>
            <a:xfrm>
              <a:off x="912165" y="2348879"/>
              <a:ext cx="4995793" cy="44932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내용 개체 틀 2"/>
            <p:cNvSpPr txBox="1">
              <a:spLocks/>
            </p:cNvSpPr>
            <p:nvPr/>
          </p:nvSpPr>
          <p:spPr bwMode="auto">
            <a:xfrm>
              <a:off x="683568" y="2348879"/>
              <a:ext cx="5400600" cy="4104067"/>
            </a:xfrm>
            <a:prstGeom prst="rect">
              <a:avLst/>
            </a:prstGeom>
            <a:noFill/>
            <a:ln>
              <a:noFill/>
            </a:ln>
          </p:spPr>
          <p:txBody>
            <a:bodyPr/>
            <a:lstStyle>
              <a:lvl1pPr marL="266700" indent="-266700" latinLnBrk="1">
                <a:spcBef>
                  <a:spcPct val="20000"/>
                </a:spcBef>
                <a:buFont typeface="Arial" panose="020B0604020202020204" pitchFamily="34" charset="0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447675" indent="-180975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628650" indent="-180975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809625" indent="-180975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990600" indent="-180975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14478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19050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23622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2819400" indent="-180975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  <a:defRPr/>
              </a:pPr>
              <a:r>
                <a:rPr lang="es-ES" altLang="ko-KR" sz="1000" dirty="0"/>
                <a:t>01 &gt;&gt;&gt; print(wine.info())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  <a:defRPr/>
              </a:pPr>
              <a:r>
                <a:rPr lang="es-ES" altLang="ko-KR" sz="1000" dirty="0">
                  <a:solidFill>
                    <a:srgbClr val="258BCD"/>
                  </a:solidFill>
                </a:rPr>
                <a:t>    &lt;class 'pandas.core.frame.DataFrame’&gt;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  <a:defRPr/>
              </a:pPr>
              <a:r>
                <a:rPr kumimoji="0" lang="en-US" altLang="ko-KR" sz="1000" dirty="0">
                  <a:solidFill>
                    <a:srgbClr val="258BCD"/>
                  </a:solidFill>
                </a:rPr>
                <a:t>    Int64Index: 6497 entries, 0 to 4897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  <a:defRPr/>
              </a:pPr>
              <a:r>
                <a:rPr kumimoji="0" lang="en-US" altLang="ko-KR" sz="1000" dirty="0">
                  <a:solidFill>
                    <a:srgbClr val="258BCD"/>
                  </a:solidFill>
                </a:rPr>
                <a:t>    Data columns (total 13 columns):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  <a:defRPr/>
              </a:pPr>
              <a:r>
                <a:rPr kumimoji="0" lang="en-US" altLang="ko-KR" sz="1000" dirty="0">
                  <a:solidFill>
                    <a:srgbClr val="258BCD"/>
                  </a:solidFill>
                </a:rPr>
                <a:t>     #  Column                     Non-Null Count   </a:t>
              </a:r>
              <a:r>
                <a:rPr kumimoji="0" lang="en-US" altLang="ko-KR" sz="1000" dirty="0" err="1">
                  <a:solidFill>
                    <a:srgbClr val="258BCD"/>
                  </a:solidFill>
                </a:rPr>
                <a:t>Dtype</a:t>
              </a:r>
              <a:endParaRPr kumimoji="0" lang="en-US" altLang="ko-KR" sz="1000" dirty="0">
                <a:solidFill>
                  <a:srgbClr val="258BCD"/>
                </a:solidFill>
              </a:endParaRP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  <a:defRPr/>
              </a:pPr>
              <a:r>
                <a:rPr kumimoji="0" lang="en-US" altLang="ko-KR" sz="1000" dirty="0">
                  <a:solidFill>
                    <a:srgbClr val="258BCD"/>
                  </a:solidFill>
                </a:rPr>
                <a:t>    --- ------------------------   ----------------     ---------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  <a:defRPr/>
              </a:pPr>
              <a:r>
                <a:rPr kumimoji="0" lang="en-US" altLang="ko-KR" sz="1000" dirty="0">
                  <a:solidFill>
                    <a:srgbClr val="258BCD"/>
                  </a:solidFill>
                </a:rPr>
                <a:t>    0   type                         6497 non-null      object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  <a:defRPr/>
              </a:pPr>
              <a:r>
                <a:rPr kumimoji="0" lang="en-US" altLang="ko-KR" sz="1000" dirty="0">
                  <a:solidFill>
                    <a:srgbClr val="258BCD"/>
                  </a:solidFill>
                </a:rPr>
                <a:t>    1   fixed acidity               6497 non-null      float64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  <a:defRPr/>
              </a:pPr>
              <a:r>
                <a:rPr kumimoji="0" lang="en-US" altLang="ko-KR" sz="1000" dirty="0">
                  <a:solidFill>
                    <a:srgbClr val="258BCD"/>
                  </a:solidFill>
                </a:rPr>
                <a:t>    2   volatile acidity            6497 non-null      float64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  <a:defRPr/>
              </a:pPr>
              <a:r>
                <a:rPr kumimoji="0" lang="en-US" altLang="ko-KR" sz="1000" dirty="0">
                  <a:solidFill>
                    <a:srgbClr val="258BCD"/>
                  </a:solidFill>
                </a:rPr>
                <a:t>    3   citric acid                </a:t>
              </a:r>
              <a:r>
                <a:rPr kumimoji="0" lang="en-US" altLang="ko-KR" sz="1050" dirty="0">
                  <a:solidFill>
                    <a:srgbClr val="258BCD"/>
                  </a:solidFill>
                </a:rPr>
                <a:t> </a:t>
              </a:r>
              <a:r>
                <a:rPr kumimoji="0" lang="en-US" altLang="ko-KR" sz="1000" dirty="0">
                  <a:solidFill>
                    <a:srgbClr val="258BCD"/>
                  </a:solidFill>
                </a:rPr>
                <a:t> 6497 non-null      float64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  <a:defRPr/>
              </a:pPr>
              <a:r>
                <a:rPr kumimoji="0" lang="en-US" altLang="ko-KR" sz="1000" dirty="0">
                  <a:solidFill>
                    <a:srgbClr val="258BCD"/>
                  </a:solidFill>
                </a:rPr>
                <a:t>    4   residual sugar        </a:t>
              </a:r>
              <a:r>
                <a:rPr kumimoji="0" lang="en-US" altLang="ko-KR" sz="800" dirty="0">
                  <a:solidFill>
                    <a:srgbClr val="258BCD"/>
                  </a:solidFill>
                </a:rPr>
                <a:t>    </a:t>
              </a:r>
              <a:r>
                <a:rPr kumimoji="0" lang="en-US" altLang="ko-KR" sz="1000" dirty="0">
                  <a:solidFill>
                    <a:srgbClr val="258BCD"/>
                  </a:solidFill>
                </a:rPr>
                <a:t> 6497 non-null      float64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  <a:defRPr/>
              </a:pPr>
              <a:r>
                <a:rPr kumimoji="0" lang="en-US" altLang="ko-KR" sz="1000" dirty="0">
                  <a:solidFill>
                    <a:srgbClr val="258BCD"/>
                  </a:solidFill>
                </a:rPr>
                <a:t>    5   chlorides                   6497 non-null      float64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  <a:defRPr/>
              </a:pPr>
              <a:r>
                <a:rPr kumimoji="0" lang="en-US" altLang="ko-KR" sz="1000" dirty="0">
                  <a:solidFill>
                    <a:srgbClr val="258BCD"/>
                  </a:solidFill>
                </a:rPr>
                <a:t>    6   free sulfur dioxide       6497 non-null      float64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  <a:defRPr/>
              </a:pPr>
              <a:r>
                <a:rPr kumimoji="0" lang="en-US" altLang="ko-KR" sz="1000" dirty="0">
                  <a:solidFill>
                    <a:srgbClr val="258BCD"/>
                  </a:solidFill>
                </a:rPr>
                <a:t>    7   total sulfur dioxide     </a:t>
              </a:r>
              <a:r>
                <a:rPr kumimoji="0" lang="en-US" altLang="ko-KR" sz="1050" dirty="0">
                  <a:solidFill>
                    <a:srgbClr val="258BCD"/>
                  </a:solidFill>
                </a:rPr>
                <a:t> </a:t>
              </a:r>
              <a:r>
                <a:rPr kumimoji="0" lang="en-US" altLang="ko-KR" sz="1000" dirty="0">
                  <a:solidFill>
                    <a:srgbClr val="258BCD"/>
                  </a:solidFill>
                </a:rPr>
                <a:t>6497 non-null      float64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  <a:defRPr/>
              </a:pPr>
              <a:r>
                <a:rPr kumimoji="0" lang="en-US" altLang="ko-KR" sz="1000" dirty="0">
                  <a:solidFill>
                    <a:srgbClr val="258BCD"/>
                  </a:solidFill>
                </a:rPr>
                <a:t>    8   density                  </a:t>
              </a:r>
              <a:r>
                <a:rPr kumimoji="0" lang="en-US" altLang="ko-KR" sz="700" dirty="0">
                  <a:solidFill>
                    <a:srgbClr val="258BCD"/>
                  </a:solidFill>
                </a:rPr>
                <a:t>  </a:t>
              </a:r>
              <a:r>
                <a:rPr kumimoji="0" lang="en-US" altLang="ko-KR" sz="1000" dirty="0">
                  <a:solidFill>
                    <a:srgbClr val="258BCD"/>
                  </a:solidFill>
                </a:rPr>
                <a:t>  6497 non-null      float64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  <a:defRPr/>
              </a:pPr>
              <a:r>
                <a:rPr kumimoji="0" lang="en-US" altLang="ko-KR" sz="1000" dirty="0">
                  <a:solidFill>
                    <a:srgbClr val="258BCD"/>
                  </a:solidFill>
                </a:rPr>
                <a:t>    9   pH                         </a:t>
              </a:r>
              <a:r>
                <a:rPr kumimoji="0" lang="en-US" altLang="ko-KR" sz="900" dirty="0">
                  <a:solidFill>
                    <a:srgbClr val="258BCD"/>
                  </a:solidFill>
                </a:rPr>
                <a:t> </a:t>
              </a:r>
              <a:r>
                <a:rPr kumimoji="0" lang="en-US" altLang="ko-KR" sz="1000" dirty="0">
                  <a:solidFill>
                    <a:srgbClr val="258BCD"/>
                  </a:solidFill>
                </a:rPr>
                <a:t> 6497 non-null      float64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  <a:defRPr/>
              </a:pPr>
              <a:r>
                <a:rPr kumimoji="0" lang="en-US" altLang="ko-KR" sz="1000" dirty="0">
                  <a:solidFill>
                    <a:srgbClr val="258BCD"/>
                  </a:solidFill>
                </a:rPr>
                <a:t>    10  sulphates                 </a:t>
              </a:r>
              <a:r>
                <a:rPr kumimoji="0" lang="en-US" altLang="ko-KR" sz="900" dirty="0">
                  <a:solidFill>
                    <a:srgbClr val="258BCD"/>
                  </a:solidFill>
                </a:rPr>
                <a:t> </a:t>
              </a:r>
              <a:r>
                <a:rPr kumimoji="0" lang="en-US" altLang="ko-KR" sz="1000" dirty="0">
                  <a:solidFill>
                    <a:srgbClr val="258BCD"/>
                  </a:solidFill>
                </a:rPr>
                <a:t>6497 non-null      float64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  <a:defRPr/>
              </a:pPr>
              <a:r>
                <a:rPr kumimoji="0" lang="en-US" altLang="ko-KR" sz="1000" dirty="0">
                  <a:solidFill>
                    <a:srgbClr val="258BCD"/>
                  </a:solidFill>
                </a:rPr>
                <a:t>    11  alcohol                   </a:t>
              </a:r>
              <a:r>
                <a:rPr kumimoji="0" lang="en-US" altLang="ko-KR" sz="900" dirty="0">
                  <a:solidFill>
                    <a:srgbClr val="258BCD"/>
                  </a:solidFill>
                </a:rPr>
                <a:t>  </a:t>
              </a:r>
              <a:r>
                <a:rPr kumimoji="0" lang="en-US" altLang="ko-KR" sz="1000" dirty="0">
                  <a:solidFill>
                    <a:srgbClr val="258BCD"/>
                  </a:solidFill>
                </a:rPr>
                <a:t>6497 non-null      float64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  <a:defRPr/>
              </a:pPr>
              <a:r>
                <a:rPr kumimoji="0" lang="en-US" altLang="ko-KR" sz="1000" dirty="0">
                  <a:solidFill>
                    <a:srgbClr val="258BCD"/>
                  </a:solidFill>
                </a:rPr>
                <a:t>    12  quality             </a:t>
              </a:r>
              <a:r>
                <a:rPr kumimoji="0" lang="en-US" altLang="ko-KR" sz="900" dirty="0">
                  <a:solidFill>
                    <a:srgbClr val="258BCD"/>
                  </a:solidFill>
                </a:rPr>
                <a:t> </a:t>
              </a:r>
              <a:r>
                <a:rPr kumimoji="0" lang="en-US" altLang="ko-KR" sz="1000" dirty="0">
                  <a:solidFill>
                    <a:srgbClr val="258BCD"/>
                  </a:solidFill>
                </a:rPr>
                <a:t>   </a:t>
              </a:r>
              <a:r>
                <a:rPr kumimoji="0" lang="en-US" altLang="ko-KR" sz="900" dirty="0">
                  <a:solidFill>
                    <a:srgbClr val="258BCD"/>
                  </a:solidFill>
                </a:rPr>
                <a:t>    </a:t>
              </a:r>
              <a:r>
                <a:rPr kumimoji="0" lang="en-US" altLang="ko-KR" sz="1000" dirty="0">
                  <a:solidFill>
                    <a:srgbClr val="258BCD"/>
                  </a:solidFill>
                </a:rPr>
                <a:t> 6497 non-null      int64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  <a:defRPr/>
              </a:pPr>
              <a:r>
                <a:rPr kumimoji="0" lang="en-US" altLang="ko-KR" sz="1000" dirty="0">
                  <a:solidFill>
                    <a:srgbClr val="258BCD"/>
                  </a:solidFill>
                </a:rPr>
                <a:t>   </a:t>
              </a:r>
              <a:r>
                <a:rPr kumimoji="0" lang="en-US" altLang="ko-KR" sz="1000" dirty="0" err="1">
                  <a:solidFill>
                    <a:srgbClr val="258BCD"/>
                  </a:solidFill>
                </a:rPr>
                <a:t>dtypes</a:t>
              </a:r>
              <a:r>
                <a:rPr kumimoji="0" lang="en-US" altLang="ko-KR" sz="1000" dirty="0">
                  <a:solidFill>
                    <a:srgbClr val="258BCD"/>
                  </a:solidFill>
                </a:rPr>
                <a:t>: float64(11), int64(1), object(1)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  <a:defRPr/>
              </a:pPr>
              <a:r>
                <a:rPr kumimoji="0" lang="en-US" altLang="ko-KR" sz="1000" dirty="0">
                  <a:solidFill>
                    <a:srgbClr val="258BCD"/>
                  </a:solidFill>
                </a:rPr>
                <a:t>   memory usage: 710.6+ KB</a:t>
              </a:r>
            </a:p>
            <a:p>
              <a:pPr marL="266700" lvl="1" indent="0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  <a:defRPr/>
              </a:pPr>
              <a:r>
                <a:rPr kumimoji="0" lang="en-US" altLang="ko-KR" sz="1000" dirty="0">
                  <a:solidFill>
                    <a:srgbClr val="258BCD"/>
                  </a:solidFill>
                </a:rPr>
                <a:t>   None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686800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01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1800" smtClean="0"/>
              <a:t>[K-</a:t>
            </a:r>
            <a:r>
              <a:rPr lang="ko-KR" altLang="en-US" sz="1800" smtClean="0"/>
              <a:t>평균 군집화 분석 </a:t>
            </a:r>
            <a:r>
              <a:rPr lang="en-US" altLang="ko-KR" sz="1800" smtClean="0"/>
              <a:t>+ </a:t>
            </a:r>
            <a:r>
              <a:rPr lang="ko-KR" altLang="en-US" sz="1800" smtClean="0"/>
              <a:t>그래프</a:t>
            </a:r>
            <a:r>
              <a:rPr lang="en-US" altLang="ko-KR" sz="1800" smtClean="0"/>
              <a:t>] </a:t>
            </a:r>
            <a:r>
              <a:rPr lang="ko-KR" altLang="en-US" sz="1800" smtClean="0"/>
              <a:t>타깃 마케팅을 위한 소비자 군집 분석하기</a:t>
            </a:r>
            <a:endParaRPr lang="en-US" altLang="ko-KR" sz="1600" smtClean="0"/>
          </a:p>
        </p:txBody>
      </p:sp>
      <p:sp>
        <p:nvSpPr>
          <p:cNvPr id="37891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결과 분석 및 시각화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ko-KR" altLang="en-US" dirty="0"/>
              <a:t>클러스터의 비중과 데이터 분포를 차트로 시각화하기</a:t>
            </a:r>
            <a:endParaRPr lang="en-US" altLang="ko-KR" dirty="0"/>
          </a:p>
          <a:p>
            <a:pPr marL="1038225" lvl="4" indent="-228600">
              <a:buClr>
                <a:schemeClr val="tx1"/>
              </a:buClr>
              <a:buFont typeface="+mj-lt"/>
              <a:buAutoNum type="arabicPeriod" startAt="5"/>
              <a:defRPr/>
            </a:pPr>
            <a:r>
              <a:rPr lang="en-US" altLang="ko-KR" dirty="0" err="1"/>
              <a:t>silhouetteViz</a:t>
            </a:r>
            <a:r>
              <a:rPr lang="en-US" altLang="ko-KR" dirty="0"/>
              <a:t> </a:t>
            </a:r>
            <a:r>
              <a:rPr lang="ko-KR" altLang="en-US" dirty="0"/>
              <a:t>함수를 호출한 결과에서 클러스터가 </a:t>
            </a:r>
            <a:r>
              <a:rPr lang="en-US" altLang="ko-KR" dirty="0"/>
              <a:t>4</a:t>
            </a:r>
            <a:r>
              <a:rPr lang="ko-KR" altLang="en-US" dirty="0"/>
              <a:t>개인 경우가 더 좋은 것으로 나타났으므로 최종적으로 최적의 </a:t>
            </a:r>
            <a:endParaRPr lang="en-US" altLang="ko-KR" dirty="0"/>
          </a:p>
          <a:p>
            <a:pPr marL="809625" lvl="4" indent="0">
              <a:buClr>
                <a:schemeClr val="tx1"/>
              </a:buClr>
              <a:buFont typeface="Arial" panose="020B0604020202020204" pitchFamily="34" charset="0"/>
              <a:buNone/>
              <a:defRPr/>
            </a:pPr>
            <a:r>
              <a:rPr lang="en-US" altLang="ko-KR" dirty="0"/>
              <a:t>    </a:t>
            </a:r>
            <a:r>
              <a:rPr lang="ko-KR" altLang="en-US" dirty="0"/>
              <a:t>클러스터 개수 </a:t>
            </a:r>
            <a:r>
              <a:rPr lang="en-US" altLang="ko-KR" dirty="0"/>
              <a:t>k</a:t>
            </a:r>
            <a:r>
              <a:rPr lang="ko-KR" altLang="en-US" dirty="0"/>
              <a:t>를 </a:t>
            </a:r>
            <a:r>
              <a:rPr lang="en-US" altLang="ko-KR" dirty="0"/>
              <a:t>4</a:t>
            </a:r>
            <a:r>
              <a:rPr lang="ko-KR" altLang="en-US" dirty="0"/>
              <a:t>로 결정</a:t>
            </a: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60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sz="1050" dirty="0">
                <a:solidFill>
                  <a:srgbClr val="258BCD"/>
                </a:solidFill>
                <a:ea typeface="굴림" panose="020B0600000101010101" pitchFamily="50" charset="-127"/>
              </a:rPr>
              <a:t>In [33]</a:t>
            </a:r>
            <a:r>
              <a:rPr lang="en-US" altLang="ko-KR" sz="1050" dirty="0">
                <a:ea typeface="굴림" panose="020B0600000101010101" pitchFamily="50" charset="-127"/>
              </a:rPr>
              <a:t>:</a:t>
            </a:r>
            <a:r>
              <a:rPr lang="en-US" altLang="ko-KR" sz="1050" dirty="0">
                <a:solidFill>
                  <a:srgbClr val="258BCD"/>
                </a:solidFill>
                <a:ea typeface="굴림" panose="020B0600000101010101" pitchFamily="50" charset="-127"/>
              </a:rPr>
              <a:t> </a:t>
            </a:r>
            <a:r>
              <a:rPr lang="ko-KR" altLang="en-US" sz="1050" dirty="0"/>
              <a:t>최적의 </a:t>
            </a:r>
            <a:r>
              <a:rPr lang="en-US" altLang="ko-KR" sz="1050" dirty="0"/>
              <a:t>K-</a:t>
            </a:r>
            <a:r>
              <a:rPr lang="ko-KR" altLang="en-US" sz="1050" dirty="0"/>
              <a:t>평균 군집화 모델의 레이블 </a:t>
            </a:r>
            <a:r>
              <a:rPr lang="ko-KR" altLang="en-US" sz="1050" dirty="0" err="1"/>
              <a:t>예측값</a:t>
            </a:r>
            <a:r>
              <a:rPr lang="en-US" altLang="ko-KR" sz="800" dirty="0" err="1">
                <a:solidFill>
                  <a:srgbClr val="258BCD"/>
                </a:solidFill>
              </a:rPr>
              <a:t>Y_labels</a:t>
            </a:r>
            <a:r>
              <a:rPr lang="ko-KR" altLang="en-US" sz="1050" dirty="0"/>
              <a:t>을 구함</a:t>
            </a:r>
            <a:endParaRPr lang="en-US" altLang="ko-KR" sz="105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sz="1050" dirty="0">
                <a:solidFill>
                  <a:srgbClr val="258BCD"/>
                </a:solidFill>
                <a:ea typeface="굴림" panose="020B0600000101010101" pitchFamily="50" charset="-127"/>
              </a:rPr>
              <a:t>In [34]</a:t>
            </a:r>
            <a:r>
              <a:rPr lang="en-US" altLang="ko-KR" sz="1050" dirty="0">
                <a:ea typeface="굴림" panose="020B0600000101010101" pitchFamily="50" charset="-127"/>
              </a:rPr>
              <a:t>:</a:t>
            </a:r>
            <a:r>
              <a:rPr lang="en-US" altLang="ko-KR" sz="1050" dirty="0">
                <a:solidFill>
                  <a:srgbClr val="258BCD"/>
                </a:solidFill>
                <a:ea typeface="굴림" panose="020B0600000101010101" pitchFamily="50" charset="-127"/>
              </a:rPr>
              <a:t> </a:t>
            </a:r>
            <a:r>
              <a:rPr lang="ko-KR" altLang="en-US" sz="1050" dirty="0"/>
              <a:t>레이블 </a:t>
            </a:r>
            <a:r>
              <a:rPr lang="ko-KR" altLang="en-US" sz="1050" dirty="0" err="1"/>
              <a:t>예측값</a:t>
            </a:r>
            <a:r>
              <a:rPr lang="en-US" altLang="ko-KR" sz="800" dirty="0" err="1">
                <a:solidFill>
                  <a:srgbClr val="258BCD"/>
                </a:solidFill>
              </a:rPr>
              <a:t>Y_labels</a:t>
            </a:r>
            <a:r>
              <a:rPr lang="ko-KR" altLang="en-US" sz="1050" dirty="0"/>
              <a:t>을 </a:t>
            </a:r>
            <a:r>
              <a:rPr lang="en-US" altLang="ko-KR" sz="1050" dirty="0" err="1"/>
              <a:t>customer_df</a:t>
            </a:r>
            <a:r>
              <a:rPr lang="ko-KR" altLang="en-US" sz="1050" dirty="0"/>
              <a:t>에 저장</a:t>
            </a:r>
            <a:endParaRPr lang="en-US" altLang="ko-KR" sz="105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sz="1050" dirty="0">
                <a:solidFill>
                  <a:srgbClr val="258BCD"/>
                </a:solidFill>
                <a:ea typeface="굴림" panose="020B0600000101010101" pitchFamily="50" charset="-127"/>
              </a:rPr>
              <a:t>In [35]</a:t>
            </a:r>
            <a:r>
              <a:rPr lang="en-US" altLang="ko-KR" sz="1050" dirty="0">
                <a:ea typeface="굴림" panose="020B0600000101010101" pitchFamily="50" charset="-127"/>
              </a:rPr>
              <a:t>:</a:t>
            </a:r>
            <a:r>
              <a:rPr lang="en-US" altLang="ko-KR" sz="1050" dirty="0">
                <a:solidFill>
                  <a:srgbClr val="258BCD"/>
                </a:solidFill>
                <a:ea typeface="굴림" panose="020B0600000101010101" pitchFamily="50" charset="-127"/>
              </a:rPr>
              <a:t> </a:t>
            </a:r>
            <a:r>
              <a:rPr lang="en-US" altLang="ko-KR" sz="1050" dirty="0" err="1"/>
              <a:t>customer_df</a:t>
            </a:r>
            <a:r>
              <a:rPr lang="ko-KR" altLang="en-US" sz="1050" dirty="0"/>
              <a:t>를 </a:t>
            </a:r>
            <a:r>
              <a:rPr lang="en-US" altLang="ko-KR" sz="1050" dirty="0"/>
              <a:t>CSV </a:t>
            </a:r>
            <a:r>
              <a:rPr lang="ko-KR" altLang="en-US" sz="1050" dirty="0"/>
              <a:t>파일로 저장</a:t>
            </a:r>
            <a:endParaRPr lang="en-US" altLang="ko-KR" sz="1050" dirty="0">
              <a:solidFill>
                <a:srgbClr val="258BCD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1331913" y="2359025"/>
          <a:ext cx="5126037" cy="23494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020"/>
                <a:gridCol w="4442017"/>
              </a:tblGrid>
              <a:tr h="55154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[33]:</a:t>
                      </a:r>
                    </a:p>
                  </a:txBody>
                  <a:tcPr marL="89289" marR="89289" marT="44605" marB="4460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best_cluster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900" b="1" i="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kmeans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900" b="1" i="0" dirty="0" err="1">
                          <a:solidFill>
                            <a:schemeClr val="tx1"/>
                          </a:solidFill>
                        </a:rPr>
                        <a:t>KMeans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n_clusters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best_cluster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random_state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 = 0)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Y_labels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kmeans.</a:t>
                      </a:r>
                      <a:r>
                        <a:rPr lang="en-US" altLang="ko-KR" sz="900" b="1" i="0" dirty="0" err="1">
                          <a:solidFill>
                            <a:schemeClr val="tx1"/>
                          </a:solidFill>
                        </a:rPr>
                        <a:t>fit_predict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X_features_scaled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89289" marR="89289" marT="44605" marB="4460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89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[34]:</a:t>
                      </a:r>
                    </a:p>
                  </a:txBody>
                  <a:tcPr marL="89289" marR="89289" marT="44605" marB="4460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customer_df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['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ClusterLabel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'] =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Y_labels</a:t>
                      </a:r>
                      <a:endParaRPr lang="en-US" altLang="ko-KR" sz="900" b="0" i="0" dirty="0">
                        <a:solidFill>
                          <a:schemeClr val="tx1"/>
                        </a:solidFill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customer_df.head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 marL="89289" marR="89289" marT="44605" marB="4460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15212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Out[34]:</a:t>
                      </a:r>
                    </a:p>
                  </a:txBody>
                  <a:tcPr marL="89289" marR="89289" marT="44605" marB="4460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endParaRPr lang="en-US" altLang="ko-KR" sz="9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89289" marR="89289" marT="44605" marB="4460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686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[35]:</a:t>
                      </a:r>
                    </a:p>
                  </a:txBody>
                  <a:tcPr marL="89289" marR="89289" marT="44605" marB="4460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customer_df.</a:t>
                      </a:r>
                      <a:r>
                        <a:rPr lang="en-US" altLang="ko-KR" sz="900" b="1" dirty="0" err="1"/>
                        <a:t>to_csv</a:t>
                      </a:r>
                      <a:r>
                        <a:rPr lang="en-US" altLang="ko-KR" sz="900" dirty="0"/>
                        <a:t>('./12</a:t>
                      </a:r>
                      <a:r>
                        <a:rPr lang="ko-KR" altLang="en-US" sz="900" dirty="0"/>
                        <a:t>장</a:t>
                      </a:r>
                      <a:r>
                        <a:rPr lang="en-US" altLang="ko-KR" sz="900" dirty="0"/>
                        <a:t>_data/Online_Retail_Customer_Cluster.csv') </a:t>
                      </a:r>
                      <a:endParaRPr lang="en-US" altLang="ko-KR" sz="9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89289" marR="89289" marT="44605" marB="4460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37910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288" y="3319463"/>
            <a:ext cx="4319587" cy="107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411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686800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01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1800" smtClean="0"/>
              <a:t>[K-</a:t>
            </a:r>
            <a:r>
              <a:rPr lang="ko-KR" altLang="en-US" sz="1800" smtClean="0"/>
              <a:t>평균 군집화 분석 </a:t>
            </a:r>
            <a:r>
              <a:rPr lang="en-US" altLang="ko-KR" sz="1800" smtClean="0"/>
              <a:t>+ </a:t>
            </a:r>
            <a:r>
              <a:rPr lang="ko-KR" altLang="en-US" sz="1800" smtClean="0"/>
              <a:t>그래프</a:t>
            </a:r>
            <a:r>
              <a:rPr lang="en-US" altLang="ko-KR" sz="1800" smtClean="0"/>
              <a:t>] </a:t>
            </a:r>
            <a:r>
              <a:rPr lang="ko-KR" altLang="en-US" sz="1800" smtClean="0"/>
              <a:t>타깃 마케팅을 위한 소비자 군집 분석하기</a:t>
            </a:r>
            <a:endParaRPr lang="en-US" altLang="ko-KR" sz="1600" smtClean="0"/>
          </a:p>
        </p:txBody>
      </p:sp>
      <p:sp>
        <p:nvSpPr>
          <p:cNvPr id="38915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결과 분석 및 시각화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ko-KR" altLang="en-US" dirty="0"/>
              <a:t>클러스터의 비중과 데이터 분포를 차트로 시각화하기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‘타깃 마케팅에 필요한 소비자 군집’</a:t>
            </a: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</p:txBody>
      </p:sp>
      <p:pic>
        <p:nvPicPr>
          <p:cNvPr id="38917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2636838"/>
            <a:ext cx="5005388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1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686800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01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1800" smtClean="0"/>
              <a:t>[K-</a:t>
            </a:r>
            <a:r>
              <a:rPr lang="ko-KR" altLang="en-US" sz="1800" smtClean="0"/>
              <a:t>평균 군집화 분석 </a:t>
            </a:r>
            <a:r>
              <a:rPr lang="en-US" altLang="ko-KR" sz="1800" smtClean="0"/>
              <a:t>+ </a:t>
            </a:r>
            <a:r>
              <a:rPr lang="ko-KR" altLang="en-US" sz="1800" smtClean="0"/>
              <a:t>그래프</a:t>
            </a:r>
            <a:r>
              <a:rPr lang="en-US" altLang="ko-KR" sz="1800" smtClean="0"/>
              <a:t>] </a:t>
            </a:r>
            <a:r>
              <a:rPr lang="ko-KR" altLang="en-US" sz="1800" smtClean="0"/>
              <a:t>타깃 마케팅을 위한 소비자 군집 분석하기</a:t>
            </a:r>
            <a:endParaRPr lang="en-US" altLang="ko-KR" sz="1600" smtClean="0"/>
          </a:p>
        </p:txBody>
      </p:sp>
      <p:sp>
        <p:nvSpPr>
          <p:cNvPr id="39939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결과 분석 및 시각화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ko-KR" altLang="en-US" dirty="0"/>
              <a:t>추가 분석하기</a:t>
            </a: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r>
              <a:rPr lang="ko-KR" altLang="en-US" dirty="0"/>
              <a:t>클러스터의 특징을 살펴보기 위해 먼저 </a:t>
            </a:r>
            <a:r>
              <a:rPr lang="en-US" altLang="ko-KR" dirty="0" err="1"/>
              <a:t>ClusterLabel</a:t>
            </a:r>
            <a:r>
              <a:rPr lang="ko-KR" altLang="en-US" dirty="0"/>
              <a:t>을 기준으로 그룹을 </a:t>
            </a:r>
            <a:r>
              <a:rPr lang="ko-KR" altLang="en-US" dirty="0" err="1"/>
              <a:t>만듬</a:t>
            </a:r>
            <a:endParaRPr lang="en-US" altLang="ko-KR" sz="60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ko-KR" altLang="en-US" sz="1050" dirty="0"/>
              <a:t>전체 고객 </a:t>
            </a:r>
            <a:r>
              <a:rPr lang="en-US" altLang="ko-KR" sz="1050" dirty="0"/>
              <a:t>4,338</a:t>
            </a:r>
            <a:r>
              <a:rPr lang="ko-KR" altLang="en-US" sz="1050" dirty="0"/>
              <a:t>명 중에서 클러스터 </a:t>
            </a:r>
            <a:r>
              <a:rPr lang="en-US" altLang="ko-KR" sz="1050" dirty="0"/>
              <a:t>0</a:t>
            </a:r>
            <a:r>
              <a:rPr lang="ko-KR" altLang="en-US" sz="1050" dirty="0"/>
              <a:t>은 </a:t>
            </a:r>
            <a:r>
              <a:rPr lang="en-US" altLang="ko-KR" sz="1050" dirty="0"/>
              <a:t>1,370</a:t>
            </a:r>
            <a:r>
              <a:rPr lang="ko-KR" altLang="en-US" sz="1050" dirty="0"/>
              <a:t>명이고 클러스터 </a:t>
            </a:r>
            <a:r>
              <a:rPr lang="en-US" altLang="ko-KR" sz="1050" dirty="0"/>
              <a:t>1</a:t>
            </a:r>
            <a:r>
              <a:rPr lang="ko-KR" altLang="en-US" sz="1050" dirty="0"/>
              <a:t>은 </a:t>
            </a:r>
            <a:r>
              <a:rPr lang="en-US" altLang="ko-KR" sz="1050" dirty="0"/>
              <a:t>868</a:t>
            </a:r>
            <a:r>
              <a:rPr lang="ko-KR" altLang="en-US" sz="1050" dirty="0"/>
              <a:t>명</a:t>
            </a:r>
            <a:r>
              <a:rPr lang="en-US" altLang="ko-KR" sz="1050" dirty="0"/>
              <a:t>, </a:t>
            </a:r>
            <a:r>
              <a:rPr lang="ko-KR" altLang="en-US" sz="1050" dirty="0"/>
              <a:t>클러스터 </a:t>
            </a:r>
            <a:r>
              <a:rPr lang="en-US" altLang="ko-KR" sz="1050" dirty="0"/>
              <a:t>2</a:t>
            </a:r>
            <a:r>
              <a:rPr lang="ko-KR" altLang="en-US" sz="1050" dirty="0"/>
              <a:t>는 </a:t>
            </a:r>
            <a:r>
              <a:rPr lang="en-US" altLang="ko-KR" sz="1050" dirty="0"/>
              <a:t>893</a:t>
            </a:r>
            <a:r>
              <a:rPr lang="ko-KR" altLang="en-US" sz="1050" dirty="0"/>
              <a:t>명</a:t>
            </a:r>
            <a:r>
              <a:rPr lang="en-US" altLang="ko-KR" sz="1050" dirty="0"/>
              <a:t>, </a:t>
            </a:r>
            <a:r>
              <a:rPr lang="ko-KR" altLang="en-US" sz="1050" dirty="0"/>
              <a:t>클러스터 </a:t>
            </a:r>
            <a:r>
              <a:rPr lang="en-US" altLang="ko-KR" sz="1050" dirty="0"/>
              <a:t>3</a:t>
            </a:r>
            <a:r>
              <a:rPr lang="ko-KR" altLang="en-US" sz="1050" dirty="0"/>
              <a:t>은 </a:t>
            </a:r>
            <a:r>
              <a:rPr lang="en-US" altLang="ko-KR" sz="1050" dirty="0"/>
              <a:t>1,207</a:t>
            </a:r>
            <a:r>
              <a:rPr lang="ko-KR" altLang="en-US" sz="1050" dirty="0"/>
              <a:t>명으로 구성</a:t>
            </a: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1331913" y="2205038"/>
          <a:ext cx="5126037" cy="1295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020"/>
                <a:gridCol w="4442017"/>
              </a:tblGrid>
              <a:tr h="25665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[36]:</a:t>
                      </a:r>
                    </a:p>
                  </a:txBody>
                  <a:tcPr marL="89289" marR="89289" marT="44533" marB="4453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customer_df.groupby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('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ClusterLabel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')['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CustomerID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'].count()</a:t>
                      </a:r>
                      <a:endParaRPr lang="en-US" altLang="ko-KR" sz="9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89289" marR="89289" marT="44533" marB="4453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03874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Out[36]:</a:t>
                      </a:r>
                    </a:p>
                  </a:txBody>
                  <a:tcPr marL="89289" marR="89289" marT="44533" marB="4453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ClusterLabel</a:t>
                      </a:r>
                      <a:endParaRPr lang="en-US" altLang="ko-KR" sz="900" b="0" i="0" dirty="0">
                        <a:solidFill>
                          <a:schemeClr val="tx1"/>
                        </a:solidFill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0      1370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1       868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2       893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3      1207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Name: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CustomerID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dtype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: int64</a:t>
                      </a:r>
                    </a:p>
                  </a:txBody>
                  <a:tcPr marL="89289" marR="89289" marT="44533" marB="4453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019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686800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01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1800" smtClean="0"/>
              <a:t>[K-</a:t>
            </a:r>
            <a:r>
              <a:rPr lang="ko-KR" altLang="en-US" sz="1800" smtClean="0"/>
              <a:t>평균 군집화 분석 </a:t>
            </a:r>
            <a:r>
              <a:rPr lang="en-US" altLang="ko-KR" sz="1800" smtClean="0"/>
              <a:t>+ </a:t>
            </a:r>
            <a:r>
              <a:rPr lang="ko-KR" altLang="en-US" sz="1800" smtClean="0"/>
              <a:t>그래프</a:t>
            </a:r>
            <a:r>
              <a:rPr lang="en-US" altLang="ko-KR" sz="1800" smtClean="0"/>
              <a:t>] </a:t>
            </a:r>
            <a:r>
              <a:rPr lang="ko-KR" altLang="en-US" sz="1800" smtClean="0"/>
              <a:t>타깃 마케팅을 위한 소비자 군집 분석하기</a:t>
            </a:r>
            <a:endParaRPr lang="en-US" altLang="ko-KR" sz="1600" smtClean="0"/>
          </a:p>
        </p:txBody>
      </p:sp>
      <p:sp>
        <p:nvSpPr>
          <p:cNvPr id="40963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결과 분석 및 시각화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ko-KR" altLang="en-US" dirty="0"/>
              <a:t>추가 분석하기</a:t>
            </a: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r>
              <a:rPr lang="ko-KR" altLang="en-US" dirty="0"/>
              <a:t>고객 클러스터에서 총 구매 빈도와 총 구매 금액</a:t>
            </a:r>
            <a:r>
              <a:rPr lang="en-US" altLang="ko-KR" dirty="0"/>
              <a:t>, </a:t>
            </a:r>
            <a:r>
              <a:rPr lang="ko-KR" altLang="en-US" dirty="0"/>
              <a:t>마지막 구매 이후 경과일 정보를 추출하고</a:t>
            </a:r>
            <a:r>
              <a:rPr lang="en-US" altLang="ko-KR" dirty="0"/>
              <a:t>, </a:t>
            </a:r>
            <a:r>
              <a:rPr lang="ko-KR" altLang="en-US" dirty="0"/>
              <a:t>구매 </a:t>
            </a:r>
            <a:r>
              <a:rPr lang="en-US" altLang="ko-KR" dirty="0"/>
              <a:t>1</a:t>
            </a:r>
            <a:r>
              <a:rPr lang="ko-KR" altLang="en-US" dirty="0"/>
              <a:t>회당 평균 구매 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/>
              <a:t>     </a:t>
            </a:r>
            <a:r>
              <a:rPr lang="ko-KR" altLang="en-US" dirty="0"/>
              <a:t>금액도 계산</a:t>
            </a: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ko-KR" altLang="en-US" sz="1050" dirty="0"/>
              <a:t>고객 클러스터 </a:t>
            </a:r>
            <a:r>
              <a:rPr lang="en-US" altLang="ko-KR" sz="1050" dirty="0"/>
              <a:t>1</a:t>
            </a:r>
            <a:r>
              <a:rPr lang="ko-KR" altLang="en-US" sz="1050" dirty="0"/>
              <a:t>은 다른 클러스터보다 구매 횟수가 월등히 높지만 </a:t>
            </a:r>
            <a:r>
              <a:rPr lang="ko-KR" altLang="en-US" sz="1050" dirty="0" err="1"/>
              <a:t>구매당</a:t>
            </a:r>
            <a:r>
              <a:rPr lang="ko-KR" altLang="en-US" sz="1050" dirty="0"/>
              <a:t> 평균 금액은 두 번째로 높음</a:t>
            </a:r>
            <a:r>
              <a:rPr lang="en-US" altLang="ko-KR" sz="1050" dirty="0"/>
              <a:t>.</a:t>
            </a: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ko-KR" altLang="en-US" sz="1050" dirty="0" err="1"/>
              <a:t>구매당</a:t>
            </a:r>
            <a:r>
              <a:rPr lang="ko-KR" altLang="en-US" sz="1050" dirty="0"/>
              <a:t> 평균 금액은 고객 클러스터 </a:t>
            </a:r>
            <a:r>
              <a:rPr lang="en-US" altLang="ko-KR" sz="1050" dirty="0"/>
              <a:t>3</a:t>
            </a:r>
            <a:r>
              <a:rPr lang="ko-KR" altLang="en-US" sz="1050" dirty="0"/>
              <a:t>이 가장 </a:t>
            </a:r>
            <a:r>
              <a:rPr lang="ko-KR" altLang="en-US" sz="1050" dirty="0" err="1"/>
              <a:t>높움</a:t>
            </a: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050" dirty="0">
              <a:solidFill>
                <a:srgbClr val="258BCD"/>
              </a:solidFill>
              <a:ea typeface="굴림" panose="020B0600000101010101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1116013" y="2452688"/>
          <a:ext cx="7272337" cy="34242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538"/>
                <a:gridCol w="6352799"/>
              </a:tblGrid>
              <a:tr h="38893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[37]:</a:t>
                      </a:r>
                    </a:p>
                  </a:txBody>
                  <a:tcPr marL="89283" marR="89283" marT="44592" marB="4459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customer_cluster_df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customer_df.drop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(['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Freq_log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', '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SaleAmount_log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’, '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ElapsedDays_log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'],axis = 1,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inplace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= False)</a:t>
                      </a:r>
                      <a:endParaRPr lang="en-US" altLang="ko-KR" sz="9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89283" marR="89283" marT="44592" marB="4459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1409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[38]: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58BCD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83" marR="89283" marT="44592" marB="4459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ko-KR" altLang="en-US" sz="900" b="0" i="1" dirty="0">
                          <a:solidFill>
                            <a:schemeClr val="tx1"/>
                          </a:solidFill>
                        </a:rPr>
                        <a:t>주문 </a:t>
                      </a:r>
                      <a:r>
                        <a:rPr lang="en-US" altLang="ko-KR" sz="900" b="0" i="1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900" b="0" i="1" dirty="0">
                          <a:solidFill>
                            <a:schemeClr val="tx1"/>
                          </a:solidFill>
                        </a:rPr>
                        <a:t>회당 평균 구매금액</a:t>
                      </a:r>
                      <a:r>
                        <a:rPr lang="en-US" altLang="ko-KR" sz="900" b="0" i="1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altLang="ko-KR" sz="900" b="0" i="1" dirty="0" err="1">
                          <a:solidFill>
                            <a:schemeClr val="tx1"/>
                          </a:solidFill>
                        </a:rPr>
                        <a:t>SaleAmountAvg</a:t>
                      </a:r>
                      <a:endParaRPr lang="en-US" altLang="ko-KR" sz="900" b="0" i="1" dirty="0">
                        <a:solidFill>
                          <a:schemeClr val="tx1"/>
                        </a:solidFill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customer_cluster_df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['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SaleAmountAvg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'] =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customer_cluster_df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['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SaleAmount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']/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customer_cluster_df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['Freq']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customer_cluster_df.head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</a:txBody>
                  <a:tcPr marL="89283" marR="89283" marT="44592" marB="4459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0078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Out[38]:</a:t>
                      </a:r>
                    </a:p>
                  </a:txBody>
                  <a:tcPr marL="89283" marR="89283" marT="44592" marB="4459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endParaRPr lang="en-US" altLang="ko-KR" sz="900" b="0" i="0" dirty="0">
                        <a:solidFill>
                          <a:schemeClr val="tx1"/>
                        </a:solidFill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endParaRPr lang="en-US" altLang="ko-KR" sz="900" b="0" i="0" dirty="0">
                        <a:solidFill>
                          <a:schemeClr val="tx1"/>
                        </a:solidFill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endParaRPr lang="en-US" altLang="ko-KR" sz="900" b="0" i="0" dirty="0">
                        <a:solidFill>
                          <a:schemeClr val="tx1"/>
                        </a:solidFill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endParaRPr lang="en-US" altLang="ko-KR" sz="900" b="0" i="0" dirty="0">
                        <a:solidFill>
                          <a:schemeClr val="tx1"/>
                        </a:solidFill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endParaRPr lang="en-US" altLang="ko-KR" sz="9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89283" marR="89283" marT="44592" marB="4459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0515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[39]:</a:t>
                      </a:r>
                    </a:p>
                  </a:txBody>
                  <a:tcPr marL="89283" marR="89283" marT="44592" marB="4459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customer_cluster_df.drop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(['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CustomerID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'],axis = 1, 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inplace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 = False).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groupby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('</a:t>
                      </a:r>
                      <a:r>
                        <a:rPr lang="en-US" altLang="ko-KR" sz="900" b="0" i="0" dirty="0" err="1">
                          <a:solidFill>
                            <a:schemeClr val="tx1"/>
                          </a:solidFill>
                        </a:rPr>
                        <a:t>ClusterLabel</a:t>
                      </a:r>
                      <a:r>
                        <a:rPr lang="en-US" altLang="ko-KR" sz="900" b="0" i="0" dirty="0">
                          <a:solidFill>
                            <a:schemeClr val="tx1"/>
                          </a:solidFill>
                        </a:rPr>
                        <a:t>').mean()</a:t>
                      </a:r>
                    </a:p>
                  </a:txBody>
                  <a:tcPr marL="89283" marR="89283" marT="44592" marB="4459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00824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Out[39]: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83" marR="89283" marT="44592" marB="4459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endParaRPr lang="en-US" altLang="ko-KR" sz="900" b="0" i="0" dirty="0">
                        <a:solidFill>
                          <a:schemeClr val="tx1"/>
                        </a:solidFill>
                      </a:endParaRPr>
                    </a:p>
                  </a:txBody>
                  <a:tcPr marL="89283" marR="89283" marT="44592" marB="4459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0985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3573463"/>
            <a:ext cx="3024188" cy="95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6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788" y="4940300"/>
            <a:ext cx="2533650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789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597900" cy="5297487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ko-KR" altLang="en-US" dirty="0"/>
              <a:t>데이터 탐색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r>
              <a:rPr lang="ko-KR" altLang="en-US" dirty="0"/>
              <a:t>함수를 사용해 기술 통계 구하기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sz="1200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ko-KR" altLang="en-US" dirty="0"/>
              <a:t> </a:t>
            </a:r>
            <a:endParaRPr lang="en-US" altLang="ko-KR" dirty="0"/>
          </a:p>
          <a:p>
            <a:pPr marL="971550" lvl="3" indent="-342900">
              <a:buFont typeface="+mj-lt"/>
              <a:buAutoNum type="arabicPeriod" startAt="2"/>
              <a:defRPr/>
            </a:pPr>
            <a:endParaRPr lang="en-US" altLang="ko-KR" dirty="0"/>
          </a:p>
        </p:txBody>
      </p:sp>
      <p:sp>
        <p:nvSpPr>
          <p:cNvPr id="29699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[</a:t>
            </a:r>
            <a:r>
              <a:rPr lang="ko-KR" altLang="en-US" smtClean="0"/>
              <a:t>기술 통계 분석 </a:t>
            </a:r>
            <a:r>
              <a:rPr lang="en-US" altLang="ko-KR" smtClean="0"/>
              <a:t>+ </a:t>
            </a:r>
            <a:r>
              <a:rPr lang="ko-KR" altLang="en-US" smtClean="0"/>
              <a:t>그래프</a:t>
            </a:r>
            <a:r>
              <a:rPr lang="en-US" altLang="ko-KR" smtClean="0"/>
              <a:t>] </a:t>
            </a:r>
            <a:r>
              <a:rPr lang="ko-KR" altLang="en-US" smtClean="0"/>
              <a:t>와인 품질 예측하기</a:t>
            </a:r>
          </a:p>
        </p:txBody>
      </p:sp>
      <p:sp>
        <p:nvSpPr>
          <p:cNvPr id="29700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grpSp>
        <p:nvGrpSpPr>
          <p:cNvPr id="29701" name="그룹 5"/>
          <p:cNvGrpSpPr>
            <a:grpSpLocks/>
          </p:cNvGrpSpPr>
          <p:nvPr/>
        </p:nvGrpSpPr>
        <p:grpSpPr bwMode="auto">
          <a:xfrm>
            <a:off x="900113" y="1916113"/>
            <a:ext cx="5400675" cy="3816350"/>
            <a:chOff x="683568" y="2348879"/>
            <a:chExt cx="5400600" cy="4253546"/>
          </a:xfrm>
        </p:grpSpPr>
        <p:sp>
          <p:nvSpPr>
            <p:cNvPr id="7" name="직사각형 6"/>
            <p:cNvSpPr/>
            <p:nvPr/>
          </p:nvSpPr>
          <p:spPr>
            <a:xfrm>
              <a:off x="912165" y="2348879"/>
              <a:ext cx="4995793" cy="42535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703" name="내용 개체 틀 2"/>
            <p:cNvSpPr txBox="1">
              <a:spLocks/>
            </p:cNvSpPr>
            <p:nvPr/>
          </p:nvSpPr>
          <p:spPr bwMode="auto">
            <a:xfrm>
              <a:off x="683568" y="2348879"/>
              <a:ext cx="5400600" cy="4104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266700" indent="-266700" latinLnBrk="1">
                <a:spcBef>
                  <a:spcPct val="20000"/>
                </a:spcBef>
                <a:buFont typeface="Arial" panose="020B0604020202020204" pitchFamily="34" charset="0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2667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628650" indent="-180975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809625" indent="-180975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990600" indent="-180975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14478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19050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23622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28194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/>
                <a:t>01  &gt;&gt;&gt; wine.columns = wine.columns.str.replace(' ', '_')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/>
                <a:t>02  &gt;&gt;&gt; wine.head()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     type     fixed acidity     volatile acidity   ...   sulphates   alcohol   quality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0   red          7.4                    0.70          ...       0.56         9.4         5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1   red          7.8                    0.88          ...       0.68         9.8         5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2   red          7.8                    0.76          ...       0.65         9.8         5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3   red          11.2             </a:t>
              </a:r>
              <a:r>
                <a:rPr lang="es-ES" altLang="ko-KR" sz="800">
                  <a:solidFill>
                    <a:srgbClr val="258BCD"/>
                  </a:solidFill>
                </a:rPr>
                <a:t>   </a:t>
              </a:r>
              <a:r>
                <a:rPr lang="es-ES" altLang="ko-KR" sz="1000">
                  <a:solidFill>
                    <a:srgbClr val="258BCD"/>
                  </a:solidFill>
                </a:rPr>
                <a:t>   0.28          ...       0.58         9.8         6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4   red          7.4                    0.70          ...       0.56         9.4         5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[5 rows x 13 columns]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/>
                <a:t>03  &gt;&gt;&gt; wine.describe()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           fixed_acidity     volatile_acidity     ...       alcohol            quality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count   6497.000000      6497.000000      </a:t>
              </a:r>
              <a:r>
                <a:rPr lang="es-ES" altLang="ko-KR" sz="600">
                  <a:solidFill>
                    <a:srgbClr val="258BCD"/>
                  </a:solidFill>
                </a:rPr>
                <a:t> </a:t>
              </a:r>
              <a:r>
                <a:rPr lang="es-ES" altLang="ko-KR" sz="1000">
                  <a:solidFill>
                    <a:srgbClr val="258BCD"/>
                  </a:solidFill>
                </a:rPr>
                <a:t>...    6497.000000    6497.000000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mean     7.215307           0.339666         ...     10.491801      </a:t>
              </a:r>
              <a:r>
                <a:rPr lang="es-ES" altLang="ko-KR" sz="800">
                  <a:solidFill>
                    <a:srgbClr val="258BCD"/>
                  </a:solidFill>
                </a:rPr>
                <a:t>   </a:t>
              </a:r>
              <a:r>
                <a:rPr lang="es-ES" altLang="ko-KR" sz="1000">
                  <a:solidFill>
                    <a:srgbClr val="258BCD"/>
                  </a:solidFill>
                </a:rPr>
                <a:t>  5.818378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std        1.296434           </a:t>
              </a:r>
              <a:r>
                <a:rPr lang="es-ES" altLang="ko-KR" sz="300">
                  <a:solidFill>
                    <a:srgbClr val="258BCD"/>
                  </a:solidFill>
                </a:rPr>
                <a:t> </a:t>
              </a:r>
              <a:r>
                <a:rPr lang="es-ES" altLang="ko-KR" sz="1000">
                  <a:solidFill>
                    <a:srgbClr val="258BCD"/>
                  </a:solidFill>
                </a:rPr>
                <a:t>0.164636         ...     1.192712            0.873255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Min     </a:t>
              </a:r>
              <a:r>
                <a:rPr lang="es-ES" altLang="ko-KR" sz="900">
                  <a:solidFill>
                    <a:srgbClr val="258BCD"/>
                  </a:solidFill>
                </a:rPr>
                <a:t>  </a:t>
              </a:r>
              <a:r>
                <a:rPr lang="es-ES" altLang="ko-KR" sz="1000">
                  <a:solidFill>
                    <a:srgbClr val="258BCD"/>
                  </a:solidFill>
                </a:rPr>
                <a:t>3.800000         </a:t>
              </a:r>
              <a:r>
                <a:rPr lang="es-ES" altLang="ko-KR" sz="800">
                  <a:solidFill>
                    <a:srgbClr val="258BCD"/>
                  </a:solidFill>
                </a:rPr>
                <a:t>  </a:t>
              </a:r>
              <a:r>
                <a:rPr lang="es-ES" altLang="ko-KR" sz="1000">
                  <a:solidFill>
                    <a:srgbClr val="258BCD"/>
                  </a:solidFill>
                </a:rPr>
                <a:t> 0.080000         ...     8.000000           </a:t>
              </a:r>
              <a:r>
                <a:rPr lang="es-ES" altLang="ko-KR" sz="800">
                  <a:solidFill>
                    <a:srgbClr val="258BCD"/>
                  </a:solidFill>
                </a:rPr>
                <a:t> </a:t>
              </a:r>
              <a:r>
                <a:rPr lang="es-ES" altLang="ko-KR" sz="1000">
                  <a:solidFill>
                    <a:srgbClr val="258BCD"/>
                  </a:solidFill>
                </a:rPr>
                <a:t>3.000000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25%      6.400000         </a:t>
              </a:r>
              <a:r>
                <a:rPr lang="es-ES" altLang="ko-KR" sz="800">
                  <a:solidFill>
                    <a:srgbClr val="258BCD"/>
                  </a:solidFill>
                </a:rPr>
                <a:t>  </a:t>
              </a:r>
              <a:r>
                <a:rPr lang="es-ES" altLang="ko-KR" sz="1000">
                  <a:solidFill>
                    <a:srgbClr val="258BCD"/>
                  </a:solidFill>
                </a:rPr>
                <a:t> 0.230000         ...     9.500000            5.000000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50%      7.000000          </a:t>
              </a:r>
              <a:r>
                <a:rPr lang="es-ES" altLang="ko-KR" sz="700">
                  <a:solidFill>
                    <a:srgbClr val="258BCD"/>
                  </a:solidFill>
                </a:rPr>
                <a:t> </a:t>
              </a:r>
              <a:r>
                <a:rPr lang="es-ES" altLang="ko-KR" sz="1000">
                  <a:solidFill>
                    <a:srgbClr val="258BCD"/>
                  </a:solidFill>
                </a:rPr>
                <a:t> 0.290000         ...     10.300000          </a:t>
              </a:r>
              <a:r>
                <a:rPr lang="es-ES" altLang="ko-KR" sz="400">
                  <a:solidFill>
                    <a:srgbClr val="258BCD"/>
                  </a:solidFill>
                </a:rPr>
                <a:t> </a:t>
              </a:r>
              <a:r>
                <a:rPr lang="es-ES" altLang="ko-KR" sz="1000">
                  <a:solidFill>
                    <a:srgbClr val="258BCD"/>
                  </a:solidFill>
                </a:rPr>
                <a:t>6.000000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75%      7.700000         </a:t>
              </a:r>
              <a:r>
                <a:rPr lang="es-ES" altLang="ko-KR" sz="800">
                  <a:solidFill>
                    <a:srgbClr val="258BCD"/>
                  </a:solidFill>
                </a:rPr>
                <a:t>  </a:t>
              </a:r>
              <a:r>
                <a:rPr lang="es-ES" altLang="ko-KR" sz="1000">
                  <a:solidFill>
                    <a:srgbClr val="258BCD"/>
                  </a:solidFill>
                </a:rPr>
                <a:t> 0.400000         ...     11.300000          </a:t>
              </a:r>
              <a:r>
                <a:rPr lang="es-ES" altLang="ko-KR" sz="500">
                  <a:solidFill>
                    <a:srgbClr val="258BCD"/>
                  </a:solidFill>
                </a:rPr>
                <a:t> </a:t>
              </a:r>
              <a:r>
                <a:rPr lang="es-ES" altLang="ko-KR" sz="1000">
                  <a:solidFill>
                    <a:srgbClr val="258BCD"/>
                  </a:solidFill>
                </a:rPr>
                <a:t>6.000000 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max      15.900000        </a:t>
              </a:r>
              <a:r>
                <a:rPr lang="es-ES" altLang="ko-KR" sz="800">
                  <a:solidFill>
                    <a:srgbClr val="258BCD"/>
                  </a:solidFill>
                </a:rPr>
                <a:t> </a:t>
              </a:r>
              <a:r>
                <a:rPr lang="es-ES" altLang="ko-KR" sz="600">
                  <a:solidFill>
                    <a:srgbClr val="258BCD"/>
                  </a:solidFill>
                </a:rPr>
                <a:t> </a:t>
              </a:r>
              <a:r>
                <a:rPr lang="es-ES" altLang="ko-KR" sz="800">
                  <a:solidFill>
                    <a:srgbClr val="258BCD"/>
                  </a:solidFill>
                </a:rPr>
                <a:t> </a:t>
              </a:r>
              <a:r>
                <a:rPr lang="es-ES" altLang="ko-KR" sz="1000">
                  <a:solidFill>
                    <a:srgbClr val="258BCD"/>
                  </a:solidFill>
                </a:rPr>
                <a:t>1.580000         ...     14.900000         </a:t>
              </a:r>
              <a:r>
                <a:rPr lang="es-ES" altLang="ko-KR" sz="700">
                  <a:solidFill>
                    <a:srgbClr val="258BCD"/>
                  </a:solidFill>
                </a:rPr>
                <a:t>  </a:t>
              </a:r>
              <a:r>
                <a:rPr lang="es-ES" altLang="ko-KR" sz="100">
                  <a:solidFill>
                    <a:srgbClr val="258BCD"/>
                  </a:solidFill>
                </a:rPr>
                <a:t> </a:t>
              </a:r>
              <a:r>
                <a:rPr lang="es-ES" altLang="ko-KR" sz="1000">
                  <a:solidFill>
                    <a:srgbClr val="258BCD"/>
                  </a:solidFill>
                </a:rPr>
                <a:t>9.000000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endParaRPr lang="en-US" altLang="ko-KR" sz="1000">
                <a:solidFill>
                  <a:srgbClr val="258BCD"/>
                </a:solidFill>
              </a:endParaRP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[8 rows x 12 columns]</a:t>
              </a:r>
              <a:endParaRPr lang="es-ES" altLang="ko-KR" sz="1000">
                <a:solidFill>
                  <a:srgbClr val="258BCD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597900" cy="547211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ko-KR" altLang="en-US" dirty="0"/>
              <a:t>데이터 탐색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r>
              <a:rPr lang="ko-KR" altLang="en-US" dirty="0"/>
              <a:t>함수를 사용해 기술 통계 구하기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lvl="2">
              <a:defRPr/>
            </a:pPr>
            <a:r>
              <a:rPr lang="en-US" altLang="ko-KR" sz="1200" dirty="0"/>
              <a:t>[01~04</a:t>
            </a:r>
            <a:r>
              <a:rPr lang="ko-KR" altLang="en-US" sz="1200" dirty="0"/>
              <a:t>행</a:t>
            </a:r>
            <a:r>
              <a:rPr lang="en-US" altLang="ko-KR" sz="1200" dirty="0"/>
              <a:t>]  </a:t>
            </a:r>
            <a:r>
              <a:rPr lang="ko-KR" altLang="en-US" sz="1200" dirty="0" err="1"/>
              <a:t>열이름</a:t>
            </a:r>
            <a:r>
              <a:rPr lang="ko-KR" altLang="en-US" sz="1200" dirty="0"/>
              <a:t> 정렬하기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01</a:t>
            </a:r>
            <a:r>
              <a:rPr lang="ko-KR" altLang="en-US" dirty="0"/>
              <a:t>행 열 이름에 공백이 있으면 밑줄로 바꾼 뒤 한 단어로 연결</a:t>
            </a:r>
            <a:r>
              <a:rPr lang="en-US" altLang="ko-KR" dirty="0"/>
              <a:t> </a:t>
            </a:r>
          </a:p>
          <a:p>
            <a:pPr lvl="3">
              <a:defRPr/>
            </a:pPr>
            <a:r>
              <a:rPr lang="en-US" altLang="ko-KR" dirty="0"/>
              <a:t>02</a:t>
            </a:r>
            <a:r>
              <a:rPr lang="ko-KR" altLang="en-US" dirty="0"/>
              <a:t>행 변경된 열 이름을 확인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03</a:t>
            </a:r>
            <a:r>
              <a:rPr lang="ko-KR" altLang="en-US" dirty="0"/>
              <a:t>행 </a:t>
            </a:r>
            <a:r>
              <a:rPr lang="en-US" altLang="ko-KR" dirty="0"/>
              <a:t>describe() </a:t>
            </a:r>
            <a:r>
              <a:rPr lang="ko-KR" altLang="en-US" dirty="0"/>
              <a:t>함수를 사용하여 속성별 개수</a:t>
            </a:r>
            <a:r>
              <a:rPr lang="en-US" altLang="ko-KR" dirty="0"/>
              <a:t>, </a:t>
            </a:r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/>
              <a:t>표준편차</a:t>
            </a:r>
            <a:r>
              <a:rPr lang="en-US" altLang="ko-KR" dirty="0"/>
              <a:t>, </a:t>
            </a:r>
            <a:r>
              <a:rPr lang="ko-KR" altLang="en-US" dirty="0"/>
              <a:t>최소값</a:t>
            </a:r>
            <a:r>
              <a:rPr lang="en-US" altLang="ko-KR" dirty="0"/>
              <a:t>, </a:t>
            </a:r>
            <a:r>
              <a:rPr lang="ko-KR" altLang="en-US" dirty="0"/>
              <a:t>전체 데이터 백분율에 대한 </a:t>
            </a:r>
            <a:r>
              <a:rPr lang="en-US" altLang="ko-KR" dirty="0"/>
              <a:t>25</a:t>
            </a:r>
            <a:r>
              <a:rPr lang="ko-KR" altLang="en-US" dirty="0"/>
              <a:t>번째 백분위수</a:t>
            </a:r>
            <a:r>
              <a:rPr lang="en-US" altLang="ko-KR" dirty="0"/>
              <a:t>(25%), </a:t>
            </a: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/>
              <a:t>          </a:t>
            </a:r>
            <a:r>
              <a:rPr lang="ko-KR" altLang="en-US" dirty="0"/>
              <a:t>중앙값인 </a:t>
            </a:r>
            <a:r>
              <a:rPr lang="en-US" altLang="ko-KR" dirty="0"/>
              <a:t>50</a:t>
            </a:r>
            <a:r>
              <a:rPr lang="ko-KR" altLang="en-US" dirty="0"/>
              <a:t>번째 백분위수</a:t>
            </a:r>
            <a:r>
              <a:rPr lang="en-US" altLang="ko-KR" dirty="0"/>
              <a:t>(50%), 75</a:t>
            </a:r>
            <a:r>
              <a:rPr lang="ko-KR" altLang="en-US" dirty="0"/>
              <a:t>번째 백분위수</a:t>
            </a:r>
            <a:r>
              <a:rPr lang="en-US" altLang="ko-KR" dirty="0"/>
              <a:t>(75%) </a:t>
            </a:r>
            <a:r>
              <a:rPr lang="ko-KR" altLang="en-US" dirty="0"/>
              <a:t>그리고 </a:t>
            </a:r>
            <a:r>
              <a:rPr lang="en-US" altLang="ko-KR" dirty="0"/>
              <a:t>100</a:t>
            </a:r>
            <a:r>
              <a:rPr lang="ko-KR" altLang="en-US" dirty="0"/>
              <a:t>번째 </a:t>
            </a:r>
            <a:r>
              <a:rPr lang="ko-KR" altLang="en-US" dirty="0" err="1"/>
              <a:t>백분위수인</a:t>
            </a:r>
            <a:r>
              <a:rPr lang="ko-KR" altLang="en-US" dirty="0"/>
              <a:t> 최대값</a:t>
            </a:r>
            <a:r>
              <a:rPr lang="en-US" altLang="ko-KR" dirty="0"/>
              <a:t>max</a:t>
            </a:r>
            <a:r>
              <a:rPr lang="ko-KR" altLang="en-US" dirty="0"/>
              <a:t>을 출력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04</a:t>
            </a:r>
            <a:r>
              <a:rPr lang="ko-KR" altLang="en-US" dirty="0"/>
              <a:t>행 </a:t>
            </a:r>
            <a:r>
              <a:rPr lang="en-US" altLang="ko-KR" dirty="0" err="1"/>
              <a:t>wine.quality.unique</a:t>
            </a:r>
            <a:r>
              <a:rPr lang="en-US" altLang="ko-KR" dirty="0"/>
              <a:t>() </a:t>
            </a:r>
            <a:r>
              <a:rPr lang="ko-KR" altLang="en-US" dirty="0"/>
              <a:t>함수를 사용하여 </a:t>
            </a:r>
            <a:r>
              <a:rPr lang="en-US" altLang="ko-KR" dirty="0"/>
              <a:t>quality </a:t>
            </a:r>
            <a:r>
              <a:rPr lang="ko-KR" altLang="en-US" dirty="0"/>
              <a:t>속성값 중에서 유일한 값을 출력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/>
              <a:t>          </a:t>
            </a:r>
            <a:r>
              <a:rPr lang="ko-KR" altLang="en-US" dirty="0"/>
              <a:t>이를 통해 와인 품질 등급</a:t>
            </a:r>
            <a:r>
              <a:rPr lang="en-US" altLang="ko-KR" dirty="0"/>
              <a:t>quality</a:t>
            </a:r>
            <a:r>
              <a:rPr lang="ko-KR" altLang="en-US" dirty="0"/>
              <a:t>은 </a:t>
            </a:r>
            <a:r>
              <a:rPr lang="en-US" altLang="ko-KR" dirty="0"/>
              <a:t>3, 4, 5, 6, 7, 8, 9</a:t>
            </a:r>
            <a:r>
              <a:rPr lang="ko-KR" altLang="en-US" dirty="0"/>
              <a:t>의 </a:t>
            </a:r>
            <a:r>
              <a:rPr lang="en-US" altLang="ko-KR" dirty="0"/>
              <a:t>7</a:t>
            </a:r>
            <a:r>
              <a:rPr lang="ko-KR" altLang="en-US" dirty="0"/>
              <a:t>개 등급이 있다는 것을 알 수 있음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05</a:t>
            </a:r>
            <a:r>
              <a:rPr lang="ko-KR" altLang="en-US" dirty="0"/>
              <a:t>행 </a:t>
            </a:r>
            <a:r>
              <a:rPr lang="en-US" altLang="ko-KR" dirty="0" err="1"/>
              <a:t>quality.value_counts</a:t>
            </a:r>
            <a:r>
              <a:rPr lang="en-US" altLang="ko-KR" dirty="0"/>
              <a:t>() </a:t>
            </a:r>
            <a:r>
              <a:rPr lang="ko-KR" altLang="en-US" dirty="0"/>
              <a:t>함수는 </a:t>
            </a:r>
            <a:r>
              <a:rPr lang="en-US" altLang="ko-KR" dirty="0"/>
              <a:t>quality </a:t>
            </a:r>
            <a:r>
              <a:rPr lang="ko-KR" altLang="en-US" dirty="0"/>
              <a:t>속성값에 대한 빈도수를 보여줌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/>
              <a:t>           6</a:t>
            </a:r>
            <a:r>
              <a:rPr lang="ko-KR" altLang="en-US" dirty="0"/>
              <a:t>등급인 샘플이 </a:t>
            </a:r>
            <a:r>
              <a:rPr lang="en-US" altLang="ko-KR" dirty="0"/>
              <a:t>2,826</a:t>
            </a:r>
            <a:r>
              <a:rPr lang="ko-KR" altLang="en-US" dirty="0"/>
              <a:t>개로 가장 많고</a:t>
            </a:r>
            <a:r>
              <a:rPr lang="en-US" altLang="ko-KR" dirty="0"/>
              <a:t>, 9</a:t>
            </a:r>
            <a:r>
              <a:rPr lang="ko-KR" altLang="en-US" dirty="0"/>
              <a:t>등급인 샘플이 </a:t>
            </a:r>
            <a:r>
              <a:rPr lang="en-US" altLang="ko-KR" dirty="0"/>
              <a:t>5</a:t>
            </a:r>
            <a:r>
              <a:rPr lang="ko-KR" altLang="en-US" dirty="0"/>
              <a:t>개로 가장 적은 것을 알 수 있음</a:t>
            </a:r>
            <a:endParaRPr lang="en-US" altLang="ko-KR" dirty="0"/>
          </a:p>
        </p:txBody>
      </p:sp>
      <p:sp>
        <p:nvSpPr>
          <p:cNvPr id="31747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[</a:t>
            </a:r>
            <a:r>
              <a:rPr lang="ko-KR" altLang="en-US" smtClean="0"/>
              <a:t>기술 통계 분석 </a:t>
            </a:r>
            <a:r>
              <a:rPr lang="en-US" altLang="ko-KR" smtClean="0"/>
              <a:t>+ </a:t>
            </a:r>
            <a:r>
              <a:rPr lang="ko-KR" altLang="en-US" smtClean="0"/>
              <a:t>그래프</a:t>
            </a:r>
            <a:r>
              <a:rPr lang="en-US" altLang="ko-KR" smtClean="0"/>
              <a:t>] </a:t>
            </a:r>
            <a:r>
              <a:rPr lang="ko-KR" altLang="en-US" smtClean="0"/>
              <a:t>와인 품질 예측하기</a:t>
            </a:r>
          </a:p>
        </p:txBody>
      </p:sp>
      <p:sp>
        <p:nvSpPr>
          <p:cNvPr id="31748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grpSp>
        <p:nvGrpSpPr>
          <p:cNvPr id="31749" name="그룹 5"/>
          <p:cNvGrpSpPr>
            <a:grpSpLocks/>
          </p:cNvGrpSpPr>
          <p:nvPr/>
        </p:nvGrpSpPr>
        <p:grpSpPr bwMode="auto">
          <a:xfrm>
            <a:off x="900113" y="1916113"/>
            <a:ext cx="5400675" cy="2449512"/>
            <a:chOff x="683568" y="2348879"/>
            <a:chExt cx="5400600" cy="4493246"/>
          </a:xfrm>
        </p:grpSpPr>
        <p:sp>
          <p:nvSpPr>
            <p:cNvPr id="7" name="직사각형 6"/>
            <p:cNvSpPr/>
            <p:nvPr/>
          </p:nvSpPr>
          <p:spPr>
            <a:xfrm>
              <a:off x="912165" y="2348879"/>
              <a:ext cx="4995793" cy="44932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751" name="내용 개체 틀 2"/>
            <p:cNvSpPr txBox="1">
              <a:spLocks/>
            </p:cNvSpPr>
            <p:nvPr/>
          </p:nvSpPr>
          <p:spPr bwMode="auto">
            <a:xfrm>
              <a:off x="683568" y="2348879"/>
              <a:ext cx="5400600" cy="4104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266700" indent="-266700" latinLnBrk="1">
                <a:spcBef>
                  <a:spcPct val="20000"/>
                </a:spcBef>
                <a:buFont typeface="Arial" panose="020B0604020202020204" pitchFamily="34" charset="0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2667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628650" indent="-180975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809625" indent="-180975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990600" indent="-180975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14478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19050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23622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28194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/>
                <a:t>04 &gt;&gt;&gt; sorted(wine.quality.unique())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[3, 4, 5, 6, 7, 8, 9]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/>
                <a:t>05 &gt;&gt;&gt; wine.quality.value_counts()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6     2836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5     2138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7     1079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4    </a:t>
              </a:r>
              <a:r>
                <a:rPr lang="en-US" altLang="ko-KR" sz="900">
                  <a:solidFill>
                    <a:srgbClr val="258BCD"/>
                  </a:solidFill>
                </a:rPr>
                <a:t>  </a:t>
              </a:r>
              <a:r>
                <a:rPr lang="en-US" altLang="ko-KR" sz="1000">
                  <a:solidFill>
                    <a:srgbClr val="258BCD"/>
                  </a:solidFill>
                </a:rPr>
                <a:t> 216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8    </a:t>
              </a:r>
              <a:r>
                <a:rPr lang="en-US" altLang="ko-KR" sz="900">
                  <a:solidFill>
                    <a:srgbClr val="258BCD"/>
                  </a:solidFill>
                </a:rPr>
                <a:t>   </a:t>
              </a:r>
              <a:r>
                <a:rPr lang="en-US" altLang="ko-KR" sz="1000">
                  <a:solidFill>
                    <a:srgbClr val="258BCD"/>
                  </a:solidFill>
                </a:rPr>
                <a:t>193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3        30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9         5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Name: quality, dtype: int64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9         5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Name: quality, dtype: int64</a:t>
              </a:r>
              <a:endParaRPr lang="es-ES" altLang="ko-KR" sz="1000">
                <a:solidFill>
                  <a:srgbClr val="258BCD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59790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모델링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en-US" altLang="ko-KR" dirty="0"/>
              <a:t>describe() </a:t>
            </a:r>
            <a:r>
              <a:rPr lang="ko-KR" altLang="en-US" dirty="0"/>
              <a:t>함수로 그룹 비교하기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 dirty="0"/>
          </a:p>
          <a:p>
            <a:pPr lvl="3">
              <a:spcBef>
                <a:spcPts val="200"/>
              </a:spcBef>
              <a:spcAft>
                <a:spcPts val="200"/>
              </a:spcAft>
              <a:defRPr/>
            </a:pPr>
            <a:r>
              <a:rPr lang="en-US" altLang="ko-KR" dirty="0"/>
              <a:t>01</a:t>
            </a:r>
            <a:r>
              <a:rPr lang="ko-KR" altLang="en-US" dirty="0"/>
              <a:t>행 레드 와인과 화이트 와인을 구분하는 속성인 </a:t>
            </a:r>
            <a:r>
              <a:rPr lang="en-US" altLang="ko-KR" dirty="0"/>
              <a:t>type</a:t>
            </a:r>
            <a:r>
              <a:rPr lang="ko-KR" altLang="en-US" dirty="0"/>
              <a:t>을 기준으로 그룹을 나눈 뒤 그룹 안에서 </a:t>
            </a:r>
            <a:r>
              <a:rPr lang="en-US" altLang="ko-KR" dirty="0"/>
              <a:t>quality </a:t>
            </a:r>
            <a:r>
              <a:rPr lang="ko-KR" altLang="en-US" dirty="0"/>
              <a:t>속성을 기준으로</a:t>
            </a:r>
            <a:endParaRPr lang="en-US" altLang="ko-KR" dirty="0"/>
          </a:p>
          <a:p>
            <a:pPr marL="628650" lvl="3" inden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/>
            </a:pPr>
            <a:r>
              <a:rPr lang="en-US" altLang="ko-KR" dirty="0"/>
              <a:t>          </a:t>
            </a:r>
            <a:r>
              <a:rPr lang="ko-KR" altLang="en-US" dirty="0"/>
              <a:t>기술 통계를 구함</a:t>
            </a:r>
            <a:endParaRPr lang="en-US" altLang="ko-KR" dirty="0"/>
          </a:p>
          <a:p>
            <a:pPr lvl="3">
              <a:spcBef>
                <a:spcPts val="200"/>
              </a:spcBef>
              <a:spcAft>
                <a:spcPts val="200"/>
              </a:spcAft>
              <a:defRPr/>
            </a:pPr>
            <a:r>
              <a:rPr lang="en-US" altLang="ko-KR" dirty="0"/>
              <a:t>02~04</a:t>
            </a:r>
            <a:r>
              <a:rPr lang="ko-KR" altLang="en-US" dirty="0"/>
              <a:t>행 기술 통계 전부를 구할 때는 </a:t>
            </a:r>
            <a:r>
              <a:rPr lang="en-US" altLang="ko-KR" dirty="0"/>
              <a:t>describe() </a:t>
            </a:r>
            <a:r>
              <a:rPr lang="ko-KR" altLang="en-US" dirty="0"/>
              <a:t>함수를 사용하지만 </a:t>
            </a:r>
            <a:r>
              <a:rPr lang="en-US" altLang="ko-KR" dirty="0"/>
              <a:t>mean() </a:t>
            </a:r>
            <a:r>
              <a:rPr lang="ko-KR" altLang="en-US" dirty="0"/>
              <a:t>함수로 평균만 구하거나 </a:t>
            </a:r>
            <a:r>
              <a:rPr lang="en-US" altLang="ko-KR" dirty="0" err="1"/>
              <a:t>std</a:t>
            </a:r>
            <a:r>
              <a:rPr lang="en-US" altLang="ko-KR" dirty="0"/>
              <a:t>() </a:t>
            </a:r>
            <a:r>
              <a:rPr lang="ko-KR" altLang="en-US" dirty="0"/>
              <a:t>함수로 </a:t>
            </a:r>
            <a:endParaRPr lang="en-US" altLang="ko-KR" dirty="0"/>
          </a:p>
          <a:p>
            <a:pPr marL="628650" lvl="3" inden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/>
            </a:pPr>
            <a:r>
              <a:rPr lang="en-US" altLang="ko-KR" dirty="0"/>
              <a:t>                </a:t>
            </a:r>
            <a:r>
              <a:rPr lang="ko-KR" altLang="en-US" dirty="0"/>
              <a:t>표준편차만 따로 구할 수도 있음</a:t>
            </a:r>
            <a:r>
              <a:rPr lang="en-US" altLang="ko-KR" dirty="0"/>
              <a:t> </a:t>
            </a:r>
          </a:p>
          <a:p>
            <a:pPr marL="628650" lvl="3" indent="0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None/>
              <a:defRPr/>
            </a:pPr>
            <a:r>
              <a:rPr lang="en-US" altLang="ko-KR" dirty="0"/>
              <a:t>                mean() </a:t>
            </a:r>
            <a:r>
              <a:rPr lang="ko-KR" altLang="en-US" dirty="0"/>
              <a:t>함수와 </a:t>
            </a:r>
            <a:r>
              <a:rPr lang="en-US" altLang="ko-KR" dirty="0" err="1"/>
              <a:t>std</a:t>
            </a:r>
            <a:r>
              <a:rPr lang="en-US" altLang="ko-KR" dirty="0"/>
              <a:t>() </a:t>
            </a:r>
            <a:r>
              <a:rPr lang="ko-KR" altLang="en-US" dirty="0"/>
              <a:t>함수를 묶어서 한 번에 사용하려면 </a:t>
            </a:r>
            <a:r>
              <a:rPr lang="en-US" altLang="ko-KR" dirty="0"/>
              <a:t>04</a:t>
            </a:r>
            <a:r>
              <a:rPr lang="ko-KR" altLang="en-US" dirty="0"/>
              <a:t>행과 같이 </a:t>
            </a:r>
            <a:r>
              <a:rPr lang="en-US" altLang="ko-KR" dirty="0" err="1"/>
              <a:t>agg</a:t>
            </a:r>
            <a:r>
              <a:rPr lang="en-US" altLang="ko-KR" dirty="0"/>
              <a:t>() </a:t>
            </a:r>
            <a:r>
              <a:rPr lang="ko-KR" altLang="en-US" dirty="0"/>
              <a:t>함수를 사용</a:t>
            </a: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1128713" y="1916113"/>
            <a:ext cx="4994275" cy="36734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796" name="내용 개체 틀 2"/>
          <p:cNvSpPr txBox="1">
            <a:spLocks/>
          </p:cNvSpPr>
          <p:nvPr/>
        </p:nvSpPr>
        <p:spPr bwMode="auto">
          <a:xfrm>
            <a:off x="900113" y="1916113"/>
            <a:ext cx="5400675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/>
              <a:t>01 &gt;&gt;&gt; wine.groupby('type')['quality'].describe()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>
                <a:solidFill>
                  <a:srgbClr val="258BCD"/>
                </a:solidFill>
              </a:rPr>
              <a:t>               count      mean            std   min   25%   50%   75%   max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>
                <a:solidFill>
                  <a:srgbClr val="258BCD"/>
                </a:solidFill>
              </a:rPr>
              <a:t>    type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>
                <a:solidFill>
                  <a:srgbClr val="258BCD"/>
                </a:solidFill>
              </a:rPr>
              <a:t>    Red     1599.0    5.636023   0.807569  3.0    5.0     6.0    6.0     8.0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>
                <a:solidFill>
                  <a:srgbClr val="258BCD"/>
                </a:solidFill>
              </a:rPr>
              <a:t>    White  </a:t>
            </a:r>
            <a:r>
              <a:rPr lang="es-ES" altLang="ko-KR" sz="500">
                <a:solidFill>
                  <a:srgbClr val="258BCD"/>
                </a:solidFill>
              </a:rPr>
              <a:t> </a:t>
            </a:r>
            <a:r>
              <a:rPr lang="es-ES" altLang="ko-KR" sz="1000">
                <a:solidFill>
                  <a:srgbClr val="258BCD"/>
                </a:solidFill>
              </a:rPr>
              <a:t>4898.0    5.877909   0.885639  3.0    5.0     6.0    6.0     9.0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/>
              <a:t>02 &gt;&gt;&gt; wine.groupby('type')['quality'].mean()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>
                <a:solidFill>
                  <a:srgbClr val="258BCD"/>
                </a:solidFill>
              </a:rPr>
              <a:t>    type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>
                <a:solidFill>
                  <a:srgbClr val="258BCD"/>
                </a:solidFill>
              </a:rPr>
              <a:t>    red       </a:t>
            </a:r>
            <a:r>
              <a:rPr lang="es-ES" altLang="ko-KR" sz="700">
                <a:solidFill>
                  <a:srgbClr val="258BCD"/>
                </a:solidFill>
              </a:rPr>
              <a:t>  </a:t>
            </a:r>
            <a:r>
              <a:rPr lang="es-ES" altLang="ko-KR" sz="1000">
                <a:solidFill>
                  <a:srgbClr val="258BCD"/>
                </a:solidFill>
              </a:rPr>
              <a:t>5.636023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>
                <a:solidFill>
                  <a:srgbClr val="258BCD"/>
                </a:solidFill>
              </a:rPr>
              <a:t>    white    </a:t>
            </a:r>
            <a:r>
              <a:rPr lang="es-ES" altLang="ko-KR" sz="800">
                <a:solidFill>
                  <a:srgbClr val="258BCD"/>
                </a:solidFill>
              </a:rPr>
              <a:t>  </a:t>
            </a:r>
            <a:r>
              <a:rPr lang="es-ES" altLang="ko-KR" sz="1000">
                <a:solidFill>
                  <a:srgbClr val="258BCD"/>
                </a:solidFill>
              </a:rPr>
              <a:t>5.877909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>
                <a:solidFill>
                  <a:srgbClr val="258BCD"/>
                </a:solidFill>
              </a:rPr>
              <a:t>    Name: quality, dtype: float64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/>
              <a:t>03 &gt;&gt;&gt; wine.groupby('type')['quality'].std()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>
                <a:solidFill>
                  <a:srgbClr val="258BCD"/>
                </a:solidFill>
              </a:rPr>
              <a:t>    type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>
                <a:solidFill>
                  <a:srgbClr val="258BCD"/>
                </a:solidFill>
              </a:rPr>
              <a:t>    red      </a:t>
            </a:r>
            <a:r>
              <a:rPr lang="es-ES" altLang="ko-KR" sz="700">
                <a:solidFill>
                  <a:srgbClr val="258BCD"/>
                </a:solidFill>
              </a:rPr>
              <a:t>  </a:t>
            </a:r>
            <a:r>
              <a:rPr lang="es-ES" altLang="ko-KR" sz="1000">
                <a:solidFill>
                  <a:srgbClr val="258BCD"/>
                </a:solidFill>
              </a:rPr>
              <a:t> 0.807569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>
                <a:solidFill>
                  <a:srgbClr val="258BCD"/>
                </a:solidFill>
              </a:rPr>
              <a:t>    white </a:t>
            </a:r>
            <a:r>
              <a:rPr lang="es-ES" altLang="ko-KR" sz="800">
                <a:solidFill>
                  <a:srgbClr val="258BCD"/>
                </a:solidFill>
              </a:rPr>
              <a:t>     </a:t>
            </a:r>
            <a:r>
              <a:rPr lang="es-ES" altLang="ko-KR" sz="600">
                <a:solidFill>
                  <a:srgbClr val="258BCD"/>
                </a:solidFill>
              </a:rPr>
              <a:t> </a:t>
            </a:r>
            <a:r>
              <a:rPr lang="es-ES" altLang="ko-KR" sz="1000">
                <a:solidFill>
                  <a:srgbClr val="258BCD"/>
                </a:solidFill>
              </a:rPr>
              <a:t>0.885639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>
                <a:solidFill>
                  <a:srgbClr val="258BCD"/>
                </a:solidFill>
              </a:rPr>
              <a:t>    Name: quality, dtype: float64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/>
              <a:t>04 &gt;&gt;&gt; wine.groupby('type')['quality'].agg(['mean', 'std'])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>
                <a:solidFill>
                  <a:srgbClr val="258BCD"/>
                </a:solidFill>
              </a:rPr>
              <a:t>               </a:t>
            </a:r>
            <a:r>
              <a:rPr lang="en-US" altLang="ko-KR" sz="1000">
                <a:solidFill>
                  <a:srgbClr val="258BCD"/>
                </a:solidFill>
              </a:rPr>
              <a:t>mean           std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n-US" altLang="ko-KR" sz="1000">
                <a:solidFill>
                  <a:srgbClr val="258BCD"/>
                </a:solidFill>
              </a:rPr>
              <a:t>    type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n-US" altLang="ko-KR" sz="1000">
                <a:solidFill>
                  <a:srgbClr val="258BCD"/>
                </a:solidFill>
              </a:rPr>
              <a:t>    red</a:t>
            </a:r>
            <a:r>
              <a:rPr lang="es-ES" altLang="ko-KR" sz="1000">
                <a:solidFill>
                  <a:srgbClr val="258BCD"/>
                </a:solidFill>
              </a:rPr>
              <a:t>     </a:t>
            </a:r>
            <a:r>
              <a:rPr lang="en-US" altLang="ko-KR" sz="1000">
                <a:solidFill>
                  <a:srgbClr val="258BCD"/>
                </a:solidFill>
              </a:rPr>
              <a:t>5.636023     0.807569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n-US" altLang="ko-KR" sz="1000">
                <a:solidFill>
                  <a:srgbClr val="258BCD"/>
                </a:solidFill>
              </a:rPr>
              <a:t>    white  5.877909     0.885639</a:t>
            </a:r>
            <a:endParaRPr lang="es-ES" altLang="ko-KR" sz="1000">
              <a:solidFill>
                <a:srgbClr val="258BCD"/>
              </a:solidFill>
            </a:endParaRPr>
          </a:p>
        </p:txBody>
      </p:sp>
      <p:sp>
        <p:nvSpPr>
          <p:cNvPr id="33797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[</a:t>
            </a:r>
            <a:r>
              <a:rPr lang="ko-KR" altLang="en-US" smtClean="0"/>
              <a:t>기술 통계 분석 </a:t>
            </a:r>
            <a:r>
              <a:rPr lang="en-US" altLang="ko-KR" smtClean="0"/>
              <a:t>+ </a:t>
            </a:r>
            <a:r>
              <a:rPr lang="ko-KR" altLang="en-US" smtClean="0"/>
              <a:t>그래프</a:t>
            </a:r>
            <a:r>
              <a:rPr lang="en-US" altLang="ko-KR" smtClean="0"/>
              <a:t>] </a:t>
            </a:r>
            <a:r>
              <a:rPr lang="ko-KR" altLang="en-US" smtClean="0"/>
              <a:t>와인 품질 예측하기</a:t>
            </a:r>
          </a:p>
        </p:txBody>
      </p:sp>
      <p:sp>
        <p:nvSpPr>
          <p:cNvPr id="33798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096963" y="3748088"/>
            <a:ext cx="5419725" cy="22733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597900" cy="4433887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모델링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en-US" altLang="ko-KR" dirty="0"/>
              <a:t>t-</a:t>
            </a:r>
            <a:r>
              <a:rPr lang="ko-KR" altLang="en-US" dirty="0"/>
              <a:t>검정과 회귀 분석으로 그룹 비교하기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t-</a:t>
            </a:r>
            <a:r>
              <a:rPr lang="ko-KR" altLang="en-US" dirty="0"/>
              <a:t>검정을 위해서는 </a:t>
            </a:r>
            <a:r>
              <a:rPr lang="en-US" altLang="ko-KR" dirty="0" err="1"/>
              <a:t>scipy</a:t>
            </a:r>
            <a:r>
              <a:rPr lang="en-US" altLang="ko-KR" dirty="0"/>
              <a:t> </a:t>
            </a:r>
            <a:r>
              <a:rPr lang="ko-KR" altLang="en-US" dirty="0"/>
              <a:t>라이브러리 패키지를 사용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회귀 분석을 위해서는 </a:t>
            </a:r>
            <a:r>
              <a:rPr lang="en-US" altLang="ko-KR" dirty="0" err="1"/>
              <a:t>statsmodels</a:t>
            </a:r>
            <a:r>
              <a:rPr lang="en-US" altLang="ko-KR" dirty="0"/>
              <a:t> </a:t>
            </a:r>
            <a:r>
              <a:rPr lang="ko-KR" altLang="en-US" dirty="0"/>
              <a:t>라이브러리 패키지를 사용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명령 프롬프트 창에서 다음과 같이 입력하여 </a:t>
            </a:r>
            <a:r>
              <a:rPr lang="en-US" altLang="ko-KR" dirty="0" err="1"/>
              <a:t>statsmodels</a:t>
            </a:r>
            <a:r>
              <a:rPr lang="en-US" altLang="ko-KR" dirty="0"/>
              <a:t> </a:t>
            </a:r>
            <a:r>
              <a:rPr lang="ko-KR" altLang="en-US" dirty="0"/>
              <a:t>패키지를 설치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</p:txBody>
      </p:sp>
      <p:sp>
        <p:nvSpPr>
          <p:cNvPr id="35844" name="내용 개체 틀 2"/>
          <p:cNvSpPr txBox="1">
            <a:spLocks/>
          </p:cNvSpPr>
          <p:nvPr/>
        </p:nvSpPr>
        <p:spPr bwMode="auto">
          <a:xfrm>
            <a:off x="895350" y="3765550"/>
            <a:ext cx="6629400" cy="203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/>
              <a:t>01   &gt;&gt;&gt; from scipy import stats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/>
              <a:t>02   &gt;&gt;&gt; from statsmodels.formula.api import ols, glm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/>
              <a:t>03   &gt;&gt;&gt; red_wine_quality = wine.loc[wine['type'] == 'red', 'quality']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/>
              <a:t>04   &gt;&gt;&gt; white_wine_quality = wine.loc[wine['type'] == 'white', 'quality']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/>
              <a:t>05   &gt;&gt;&gt; stats.ttest_ind(red_wine_quality, white_wine_quality, equal_var = False)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>
                <a:solidFill>
                  <a:srgbClr val="258BCD"/>
                </a:solidFill>
              </a:rPr>
              <a:t>      Ttest_indResult(statistic = -10.149363059143164, pvalue = 8.168348870049682e-24)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/>
              <a:t>06   &gt;&gt;&gt; Rformula = 'quality ~ fixed_acidity + volatile_acidity + citric_acid +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/>
              <a:t>      residual_sugar + chlorides + free_sulfur_dioxide + total_sulfur_dioxide +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s-ES" altLang="ko-KR" sz="1000"/>
              <a:t>      density + pH + sulphates + alcohol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n-US" altLang="ko-KR" sz="1000"/>
              <a:t>07</a:t>
            </a:r>
            <a:r>
              <a:rPr lang="es-ES" altLang="ko-KR" sz="1000"/>
              <a:t>   </a:t>
            </a:r>
            <a:r>
              <a:rPr lang="en-US" altLang="ko-KR" sz="1000"/>
              <a:t>&gt;&gt;&gt; regression_result = ols(Rformula, data = wine).fit()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n-US" altLang="ko-KR" sz="1000"/>
              <a:t>08</a:t>
            </a:r>
            <a:r>
              <a:rPr lang="es-ES" altLang="ko-KR" sz="1000"/>
              <a:t>   </a:t>
            </a:r>
            <a:r>
              <a:rPr lang="en-US" altLang="ko-KR" sz="1000"/>
              <a:t>&gt;&gt;&gt; regression_result.summary()</a:t>
            </a:r>
          </a:p>
          <a:p>
            <a:pPr lvl="1">
              <a:spcBef>
                <a:spcPts val="10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endParaRPr lang="es-ES" altLang="ko-KR" sz="1000"/>
          </a:p>
        </p:txBody>
      </p:sp>
      <p:sp>
        <p:nvSpPr>
          <p:cNvPr id="35845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[</a:t>
            </a:r>
            <a:r>
              <a:rPr lang="ko-KR" altLang="en-US" smtClean="0"/>
              <a:t>기술 통계 분석 </a:t>
            </a:r>
            <a:r>
              <a:rPr lang="en-US" altLang="ko-KR" smtClean="0"/>
              <a:t>+ </a:t>
            </a:r>
            <a:r>
              <a:rPr lang="ko-KR" altLang="en-US" smtClean="0"/>
              <a:t>그래프</a:t>
            </a:r>
            <a:r>
              <a:rPr lang="en-US" altLang="ko-KR" smtClean="0"/>
              <a:t>] </a:t>
            </a:r>
            <a:r>
              <a:rPr lang="ko-KR" altLang="en-US" smtClean="0"/>
              <a:t>와인 품질 예측하기</a:t>
            </a:r>
          </a:p>
        </p:txBody>
      </p:sp>
      <p:sp>
        <p:nvSpPr>
          <p:cNvPr id="35846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pic>
        <p:nvPicPr>
          <p:cNvPr id="35847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2636838"/>
            <a:ext cx="360045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187450" y="1868488"/>
            <a:ext cx="4392613" cy="49450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597900" cy="4433887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모델링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en-US" altLang="ko-KR" dirty="0"/>
              <a:t>t-</a:t>
            </a:r>
            <a:r>
              <a:rPr lang="ko-KR" altLang="en-US" dirty="0"/>
              <a:t>검정과 회귀 분석으로 그룹 비교하기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</p:txBody>
      </p:sp>
      <p:sp>
        <p:nvSpPr>
          <p:cNvPr id="37891" name="내용 개체 틀 2"/>
          <p:cNvSpPr txBox="1">
            <a:spLocks/>
          </p:cNvSpPr>
          <p:nvPr/>
        </p:nvSpPr>
        <p:spPr bwMode="auto">
          <a:xfrm>
            <a:off x="900113" y="1844675"/>
            <a:ext cx="6629400" cy="464502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900" dirty="0">
                <a:solidFill>
                  <a:srgbClr val="258BCD"/>
                </a:solidFill>
              </a:rPr>
              <a:t>    &lt;class 'statsmodels.iolib.summary.Summary’&gt;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900" dirty="0">
                <a:solidFill>
                  <a:srgbClr val="258BCD"/>
                </a:solidFill>
              </a:rPr>
              <a:t>    """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900" dirty="0">
                <a:solidFill>
                  <a:srgbClr val="258BCD"/>
                </a:solidFill>
              </a:rPr>
              <a:t>    	                  OLS Regression Results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500" dirty="0">
                <a:solidFill>
                  <a:srgbClr val="258BCD"/>
                </a:solidFill>
              </a:rPr>
              <a:t>    ==========================================================================================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900" dirty="0">
                <a:solidFill>
                  <a:srgbClr val="258BCD"/>
                </a:solidFill>
              </a:rPr>
              <a:t>    Dep. Variable:                    quality     R-squared:                          0.292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900" dirty="0">
                <a:solidFill>
                  <a:srgbClr val="258BCD"/>
                </a:solidFill>
              </a:rPr>
              <a:t>    Model:                                 OLS     Adj. R-squared:                    0.291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900" dirty="0">
                <a:solidFill>
                  <a:srgbClr val="258BCD"/>
                </a:solidFill>
              </a:rPr>
              <a:t>    Method:                  Least Squares     F-statistic:                           243.3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900" dirty="0">
                <a:solidFill>
                  <a:srgbClr val="258BCD"/>
                </a:solidFill>
              </a:rPr>
              <a:t>    Date:                  Tue, 28 Apr 2020     Prob (F-statistic):                   0.00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900" dirty="0">
                <a:solidFill>
                  <a:srgbClr val="258BCD"/>
                </a:solidFill>
              </a:rPr>
              <a:t>    Time:                             16:19:39     Log-Likelihood:                 -7215.5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900" dirty="0">
                <a:solidFill>
                  <a:srgbClr val="258BCD"/>
                </a:solidFill>
              </a:rPr>
              <a:t>    No. Observations:                 6497     AIC:                            1.445e+04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900" dirty="0">
                <a:solidFill>
                  <a:srgbClr val="258BCD"/>
                </a:solidFill>
              </a:rPr>
              <a:t>    Df Residuals:                        6485    BIC:                             1.454e+04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900" dirty="0">
                <a:solidFill>
                  <a:srgbClr val="258BCD"/>
                </a:solidFill>
              </a:rPr>
              <a:t>    Df Model: 11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900" dirty="0">
                <a:solidFill>
                  <a:srgbClr val="258BCD"/>
                </a:solidFill>
              </a:rPr>
              <a:t>    Covariance Type:           nonrobust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500" dirty="0">
                <a:solidFill>
                  <a:srgbClr val="258BCD"/>
                </a:solidFill>
              </a:rPr>
              <a:t>    ====================================================</a:t>
            </a:r>
            <a:r>
              <a:rPr lang="es-ES" altLang="ko-KR" sz="600" dirty="0">
                <a:solidFill>
                  <a:srgbClr val="258BCD"/>
                </a:solidFill>
              </a:rPr>
              <a:t>================================</a:t>
            </a:r>
            <a:r>
              <a:rPr lang="es-ES" altLang="ko-KR" sz="1000" dirty="0">
                <a:solidFill>
                  <a:srgbClr val="258BCD"/>
                </a:solidFill>
              </a:rPr>
              <a:t>  </a:t>
            </a:r>
            <a:r>
              <a:rPr lang="es-ES" altLang="ko-KR" sz="900" dirty="0">
                <a:solidFill>
                  <a:srgbClr val="258BCD"/>
                </a:solidFill>
              </a:rPr>
              <a:t>                       </a:t>
            </a:r>
            <a:br>
              <a:rPr lang="es-ES" altLang="ko-KR" sz="900" dirty="0">
                <a:solidFill>
                  <a:srgbClr val="258BCD"/>
                </a:solidFill>
              </a:rPr>
            </a:br>
            <a:r>
              <a:rPr lang="es-ES" altLang="ko-KR" sz="900" dirty="0">
                <a:solidFill>
                  <a:srgbClr val="258BCD"/>
                </a:solidFill>
              </a:rPr>
              <a:t>                                    coef     std err      t       P&gt;|t|       [0.025     0.975]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900" dirty="0">
                <a:solidFill>
                  <a:srgbClr val="258BCD"/>
                </a:solidFill>
              </a:rPr>
              <a:t>    -------------------------------------------------------------------------------------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900" dirty="0">
                <a:solidFill>
                  <a:srgbClr val="258BCD"/>
                </a:solidFill>
              </a:rPr>
              <a:t>    Intercept                  55.7627    11.894   4.688   0.000       32.447   79.079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900" dirty="0">
                <a:solidFill>
                  <a:srgbClr val="258BCD"/>
                </a:solidFill>
              </a:rPr>
              <a:t>    fixed_acidity               0.0677    </a:t>
            </a:r>
            <a:r>
              <a:rPr lang="es-ES" altLang="ko-KR" sz="300" dirty="0">
                <a:solidFill>
                  <a:srgbClr val="258BCD"/>
                </a:solidFill>
              </a:rPr>
              <a:t> </a:t>
            </a:r>
            <a:r>
              <a:rPr lang="es-ES" altLang="ko-KR" sz="900" dirty="0">
                <a:solidFill>
                  <a:srgbClr val="258BCD"/>
                </a:solidFill>
              </a:rPr>
              <a:t>0.016    4.346    0.000       </a:t>
            </a:r>
            <a:r>
              <a:rPr lang="es-ES" altLang="ko-KR" sz="300" dirty="0">
                <a:solidFill>
                  <a:srgbClr val="258BCD"/>
                </a:solidFill>
              </a:rPr>
              <a:t> </a:t>
            </a:r>
            <a:r>
              <a:rPr lang="es-ES" altLang="ko-KR" sz="900" dirty="0">
                <a:solidFill>
                  <a:srgbClr val="258BCD"/>
                </a:solidFill>
              </a:rPr>
              <a:t>0.037     0.098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900" dirty="0">
                <a:solidFill>
                  <a:srgbClr val="258BCD"/>
                </a:solidFill>
              </a:rPr>
              <a:t>    volatile_acidity          -1.3279     0.077  -17.162   </a:t>
            </a:r>
            <a:r>
              <a:rPr lang="es-ES" altLang="ko-KR" sz="400" dirty="0">
                <a:solidFill>
                  <a:srgbClr val="258BCD"/>
                </a:solidFill>
              </a:rPr>
              <a:t> </a:t>
            </a:r>
            <a:r>
              <a:rPr lang="es-ES" altLang="ko-KR" sz="900" dirty="0">
                <a:solidFill>
                  <a:srgbClr val="258BCD"/>
                </a:solidFill>
              </a:rPr>
              <a:t>0.000      -1.480   - 1.176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900" dirty="0">
                <a:solidFill>
                  <a:srgbClr val="258BCD"/>
                </a:solidFill>
              </a:rPr>
              <a:t>    citric_acid                 -0.1097  </a:t>
            </a:r>
            <a:r>
              <a:rPr lang="es-ES" altLang="ko-KR" sz="700" dirty="0">
                <a:solidFill>
                  <a:srgbClr val="258BCD"/>
                </a:solidFill>
              </a:rPr>
              <a:t> </a:t>
            </a:r>
            <a:r>
              <a:rPr lang="es-ES" altLang="ko-KR" sz="600" dirty="0">
                <a:solidFill>
                  <a:srgbClr val="258BCD"/>
                </a:solidFill>
              </a:rPr>
              <a:t> </a:t>
            </a:r>
            <a:r>
              <a:rPr lang="es-ES" altLang="ko-KR" sz="700" dirty="0">
                <a:solidFill>
                  <a:srgbClr val="258BCD"/>
                </a:solidFill>
              </a:rPr>
              <a:t> </a:t>
            </a:r>
            <a:r>
              <a:rPr lang="es-ES" altLang="ko-KR" sz="900" dirty="0">
                <a:solidFill>
                  <a:srgbClr val="258BCD"/>
                </a:solidFill>
              </a:rPr>
              <a:t>0.080   -1.377    0.168      -0.266    </a:t>
            </a:r>
            <a:r>
              <a:rPr lang="es-ES" altLang="ko-KR" sz="700" dirty="0">
                <a:solidFill>
                  <a:srgbClr val="258BCD"/>
                </a:solidFill>
              </a:rPr>
              <a:t>  </a:t>
            </a:r>
            <a:r>
              <a:rPr lang="es-ES" altLang="ko-KR" sz="900" dirty="0">
                <a:solidFill>
                  <a:srgbClr val="258BCD"/>
                </a:solidFill>
              </a:rPr>
              <a:t>0.046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900" dirty="0">
                <a:solidFill>
                  <a:srgbClr val="258BCD"/>
                </a:solidFill>
              </a:rPr>
              <a:t>    residual_sugar            0.0436    </a:t>
            </a:r>
            <a:r>
              <a:rPr lang="es-ES" altLang="ko-KR" sz="700" dirty="0">
                <a:solidFill>
                  <a:srgbClr val="258BCD"/>
                </a:solidFill>
              </a:rPr>
              <a:t> </a:t>
            </a:r>
            <a:r>
              <a:rPr lang="es-ES" altLang="ko-KR" sz="900" dirty="0">
                <a:solidFill>
                  <a:srgbClr val="258BCD"/>
                </a:solidFill>
              </a:rPr>
              <a:t>0.005    8.449    0.000       0.033      0.054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900" dirty="0">
                <a:solidFill>
                  <a:srgbClr val="258BCD"/>
                </a:solidFill>
              </a:rPr>
              <a:t>    chlorides                </a:t>
            </a:r>
            <a:r>
              <a:rPr lang="es-ES" altLang="ko-KR" sz="600" dirty="0">
                <a:solidFill>
                  <a:srgbClr val="258BCD"/>
                </a:solidFill>
              </a:rPr>
              <a:t> </a:t>
            </a:r>
            <a:r>
              <a:rPr lang="es-ES" altLang="ko-KR" sz="900" dirty="0">
                <a:solidFill>
                  <a:srgbClr val="258BCD"/>
                </a:solidFill>
              </a:rPr>
              <a:t> -0.4837    </a:t>
            </a:r>
            <a:r>
              <a:rPr lang="es-ES" altLang="ko-KR" sz="500" dirty="0">
                <a:solidFill>
                  <a:srgbClr val="258BCD"/>
                </a:solidFill>
              </a:rPr>
              <a:t> </a:t>
            </a:r>
            <a:r>
              <a:rPr lang="es-ES" altLang="ko-KR" sz="900" dirty="0">
                <a:solidFill>
                  <a:srgbClr val="258BCD"/>
                </a:solidFill>
              </a:rPr>
              <a:t>0.333   -1.454    0.146     </a:t>
            </a:r>
            <a:r>
              <a:rPr lang="es-ES" altLang="ko-KR" sz="400" dirty="0">
                <a:solidFill>
                  <a:srgbClr val="258BCD"/>
                </a:solidFill>
              </a:rPr>
              <a:t> </a:t>
            </a:r>
            <a:r>
              <a:rPr lang="es-ES" altLang="ko-KR" sz="900" dirty="0">
                <a:solidFill>
                  <a:srgbClr val="258BCD"/>
                </a:solidFill>
              </a:rPr>
              <a:t>-1.136     </a:t>
            </a:r>
            <a:r>
              <a:rPr lang="es-ES" altLang="ko-KR" sz="500" dirty="0">
                <a:solidFill>
                  <a:srgbClr val="258BCD"/>
                </a:solidFill>
              </a:rPr>
              <a:t> </a:t>
            </a:r>
            <a:r>
              <a:rPr lang="es-ES" altLang="ko-KR" sz="900" dirty="0">
                <a:solidFill>
                  <a:srgbClr val="258BCD"/>
                </a:solidFill>
              </a:rPr>
              <a:t>0.168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900" dirty="0">
                <a:solidFill>
                  <a:srgbClr val="258BCD"/>
                </a:solidFill>
              </a:rPr>
              <a:t>    free_sulfur_dioxide     </a:t>
            </a:r>
            <a:r>
              <a:rPr lang="es-ES" altLang="ko-KR" sz="1200" dirty="0">
                <a:solidFill>
                  <a:srgbClr val="258BCD"/>
                </a:solidFill>
              </a:rPr>
              <a:t> </a:t>
            </a:r>
            <a:r>
              <a:rPr lang="es-ES" altLang="ko-KR" sz="900" dirty="0">
                <a:solidFill>
                  <a:srgbClr val="258BCD"/>
                </a:solidFill>
              </a:rPr>
              <a:t>0.0060     0.001    7.948    0.000       0.004      0.007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900" dirty="0">
                <a:solidFill>
                  <a:srgbClr val="258BCD"/>
                </a:solidFill>
              </a:rPr>
              <a:t>    total_sulfur_dioxide    -0.0025     0.000   -8.969    0.000    </a:t>
            </a:r>
            <a:r>
              <a:rPr lang="es-ES" altLang="ko-KR" sz="600" dirty="0">
                <a:solidFill>
                  <a:srgbClr val="258BCD"/>
                </a:solidFill>
              </a:rPr>
              <a:t>  </a:t>
            </a:r>
            <a:r>
              <a:rPr lang="es-ES" altLang="ko-KR" sz="900" dirty="0">
                <a:solidFill>
                  <a:srgbClr val="258BCD"/>
                </a:solidFill>
              </a:rPr>
              <a:t>-0.003     -0.002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900" dirty="0">
                <a:solidFill>
                  <a:srgbClr val="258BCD"/>
                </a:solidFill>
              </a:rPr>
              <a:t>    density             </a:t>
            </a:r>
            <a:r>
              <a:rPr lang="es-ES" altLang="ko-KR" sz="800" dirty="0">
                <a:solidFill>
                  <a:srgbClr val="258BCD"/>
                </a:solidFill>
              </a:rPr>
              <a:t>   </a:t>
            </a:r>
            <a:r>
              <a:rPr lang="es-ES" altLang="ko-KR" sz="700" dirty="0">
                <a:solidFill>
                  <a:srgbClr val="258BCD"/>
                </a:solidFill>
              </a:rPr>
              <a:t>  </a:t>
            </a:r>
            <a:r>
              <a:rPr lang="es-ES" altLang="ko-KR" sz="800" dirty="0">
                <a:solidFill>
                  <a:srgbClr val="258BCD"/>
                </a:solidFill>
              </a:rPr>
              <a:t> </a:t>
            </a:r>
            <a:r>
              <a:rPr lang="es-ES" altLang="ko-KR" sz="900" dirty="0">
                <a:solidFill>
                  <a:srgbClr val="258BCD"/>
                </a:solidFill>
              </a:rPr>
              <a:t>-54.9669</a:t>
            </a:r>
            <a:r>
              <a:rPr lang="es-ES" altLang="ko-KR" sz="700" dirty="0">
                <a:solidFill>
                  <a:srgbClr val="258BCD"/>
                </a:solidFill>
              </a:rPr>
              <a:t>    </a:t>
            </a:r>
            <a:r>
              <a:rPr lang="es-ES" altLang="ko-KR" sz="900" dirty="0">
                <a:solidFill>
                  <a:srgbClr val="258BCD"/>
                </a:solidFill>
              </a:rPr>
              <a:t>12.137</a:t>
            </a:r>
            <a:r>
              <a:rPr lang="es-ES" altLang="ko-KR" sz="600" dirty="0">
                <a:solidFill>
                  <a:srgbClr val="258BCD"/>
                </a:solidFill>
              </a:rPr>
              <a:t> </a:t>
            </a:r>
            <a:r>
              <a:rPr lang="es-ES" altLang="ko-KR" sz="900" dirty="0">
                <a:solidFill>
                  <a:srgbClr val="258BCD"/>
                </a:solidFill>
              </a:rPr>
              <a:t>   -4.529    0.000    -78.760  </a:t>
            </a:r>
            <a:r>
              <a:rPr lang="es-ES" altLang="ko-KR" sz="600" dirty="0">
                <a:solidFill>
                  <a:srgbClr val="258BCD"/>
                </a:solidFill>
              </a:rPr>
              <a:t>  </a:t>
            </a:r>
            <a:r>
              <a:rPr lang="es-ES" altLang="ko-KR" sz="900" dirty="0">
                <a:solidFill>
                  <a:srgbClr val="258BCD"/>
                </a:solidFill>
              </a:rPr>
              <a:t>-31.173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900" dirty="0">
                <a:solidFill>
                  <a:srgbClr val="258BCD"/>
                </a:solidFill>
              </a:rPr>
              <a:t>    pH                           0.4393    0.090    4.861     0.000   </a:t>
            </a:r>
            <a:r>
              <a:rPr lang="es-ES" altLang="ko-KR" sz="800" dirty="0">
                <a:solidFill>
                  <a:srgbClr val="258BCD"/>
                </a:solidFill>
              </a:rPr>
              <a:t>   </a:t>
            </a:r>
            <a:r>
              <a:rPr lang="es-ES" altLang="ko-KR" sz="900" dirty="0">
                <a:solidFill>
                  <a:srgbClr val="258BCD"/>
                </a:solidFill>
              </a:rPr>
              <a:t> 0.262      0.616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900" dirty="0">
                <a:solidFill>
                  <a:srgbClr val="258BCD"/>
                </a:solidFill>
              </a:rPr>
              <a:t>    sulphates               </a:t>
            </a:r>
            <a:r>
              <a:rPr lang="es-ES" altLang="ko-KR" sz="1000" dirty="0">
                <a:solidFill>
                  <a:srgbClr val="258BCD"/>
                </a:solidFill>
              </a:rPr>
              <a:t>  </a:t>
            </a:r>
            <a:r>
              <a:rPr lang="es-ES" altLang="ko-KR" sz="900" dirty="0">
                <a:solidFill>
                  <a:srgbClr val="258BCD"/>
                </a:solidFill>
              </a:rPr>
              <a:t> 0.7683    0.076    10.092    0.000      0.619      </a:t>
            </a:r>
            <a:r>
              <a:rPr lang="es-ES" altLang="ko-KR" sz="600" dirty="0">
                <a:solidFill>
                  <a:srgbClr val="258BCD"/>
                </a:solidFill>
              </a:rPr>
              <a:t> </a:t>
            </a:r>
            <a:r>
              <a:rPr lang="es-ES" altLang="ko-KR" sz="900" dirty="0">
                <a:solidFill>
                  <a:srgbClr val="258BCD"/>
                </a:solidFill>
              </a:rPr>
              <a:t>0.917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  <a:defRPr/>
            </a:pPr>
            <a:r>
              <a:rPr lang="es-ES" altLang="ko-KR" sz="900" dirty="0">
                <a:solidFill>
                  <a:srgbClr val="258BCD"/>
                </a:solidFill>
              </a:rPr>
              <a:t>    alcohol                  </a:t>
            </a:r>
            <a:r>
              <a:rPr lang="es-ES" altLang="ko-KR" sz="1050" dirty="0">
                <a:solidFill>
                  <a:srgbClr val="258BCD"/>
                </a:solidFill>
              </a:rPr>
              <a:t>  </a:t>
            </a:r>
            <a:r>
              <a:rPr lang="es-ES" altLang="ko-KR" sz="900" dirty="0">
                <a:solidFill>
                  <a:srgbClr val="258BCD"/>
                </a:solidFill>
              </a:rPr>
              <a:t> 0.2670    0.017    15.963    0.000      0.234      0.300  </a:t>
            </a:r>
          </a:p>
        </p:txBody>
      </p:sp>
      <p:sp>
        <p:nvSpPr>
          <p:cNvPr id="37893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[</a:t>
            </a:r>
            <a:r>
              <a:rPr lang="ko-KR" altLang="en-US" smtClean="0"/>
              <a:t>기술 통계 분석 </a:t>
            </a:r>
            <a:r>
              <a:rPr lang="en-US" altLang="ko-KR" smtClean="0"/>
              <a:t>+ </a:t>
            </a:r>
            <a:r>
              <a:rPr lang="ko-KR" altLang="en-US" smtClean="0"/>
              <a:t>그래프</a:t>
            </a:r>
            <a:r>
              <a:rPr lang="en-US" altLang="ko-KR" smtClean="0"/>
              <a:t>] </a:t>
            </a:r>
            <a:r>
              <a:rPr lang="ko-KR" altLang="en-US" smtClean="0"/>
              <a:t>와인 품질 예측하기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ko-KR" altLang="en-US" dirty="0" smtClean="0"/>
              <a:t>데이터 분석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082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597900" cy="4433887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모델링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en-US" altLang="ko-KR" dirty="0"/>
              <a:t>t-</a:t>
            </a:r>
            <a:r>
              <a:rPr lang="ko-KR" altLang="en-US" dirty="0"/>
              <a:t>검정과 회귀 분석으로 그룹 비교하기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</p:txBody>
      </p:sp>
      <p:grpSp>
        <p:nvGrpSpPr>
          <p:cNvPr id="39939" name="그룹 1"/>
          <p:cNvGrpSpPr>
            <a:grpSpLocks/>
          </p:cNvGrpSpPr>
          <p:nvPr/>
        </p:nvGrpSpPr>
        <p:grpSpPr bwMode="auto">
          <a:xfrm>
            <a:off x="684213" y="2039938"/>
            <a:ext cx="5616575" cy="2376487"/>
            <a:chOff x="899591" y="1844825"/>
            <a:chExt cx="5337451" cy="2376264"/>
          </a:xfrm>
        </p:grpSpPr>
        <p:sp>
          <p:nvSpPr>
            <p:cNvPr id="10" name="직사각형 9"/>
            <p:cNvSpPr/>
            <p:nvPr/>
          </p:nvSpPr>
          <p:spPr>
            <a:xfrm>
              <a:off x="1187734" y="1844825"/>
              <a:ext cx="4463968" cy="23762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942" name="내용 개체 틀 2"/>
            <p:cNvSpPr txBox="1">
              <a:spLocks/>
            </p:cNvSpPr>
            <p:nvPr/>
          </p:nvSpPr>
          <p:spPr bwMode="auto">
            <a:xfrm>
              <a:off x="899591" y="1844825"/>
              <a:ext cx="5337451" cy="2088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266700" indent="-266700" latinLnBrk="1">
                <a:spcBef>
                  <a:spcPct val="20000"/>
                </a:spcBef>
                <a:buFont typeface="Arial" panose="020B0604020202020204" pitchFamily="34" charset="0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2667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628650" indent="-180975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809625" indent="-180975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990600" indent="-180975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14478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19050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23622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28194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Omnibus:                         144.075     Durbin-Watson:              1.646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Prob(Omnibus):                    0.000     Jarque-Bera (JB):          324.712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Skew:                                -0.006     Prob(JB):                   3.09e-71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urtosis:                               4.095     Cond. No.                2.49e+05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==============================================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 i="1">
                  <a:solidFill>
                    <a:srgbClr val="258BCD"/>
                  </a:solidFill>
                </a:rPr>
                <a:t>    Warnings: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 i="1">
                  <a:solidFill>
                    <a:srgbClr val="258BCD"/>
                  </a:solidFill>
                </a:rPr>
                <a:t>    [1] Errors assume that the covariance matrix of the errors is correctly 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 i="1">
                  <a:solidFill>
                    <a:srgbClr val="258BCD"/>
                  </a:solidFill>
                </a:rPr>
                <a:t>    specified.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 i="1">
                  <a:solidFill>
                    <a:srgbClr val="258BCD"/>
                  </a:solidFill>
                </a:rPr>
                <a:t>    [2] The condition number is large, 2.49e+05. This might indicate that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 i="1">
                  <a:solidFill>
                    <a:srgbClr val="258BCD"/>
                  </a:solidFill>
                </a:rPr>
                <a:t>    there are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 i="1">
                  <a:solidFill>
                    <a:srgbClr val="258BCD"/>
                  </a:solidFill>
                </a:rPr>
                <a:t>    strong multicollinearity or other numerical problems.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 i="1">
                  <a:solidFill>
                    <a:srgbClr val="258BCD"/>
                  </a:solidFill>
                </a:rPr>
                <a:t>    """</a:t>
              </a:r>
              <a:endParaRPr lang="es-ES" altLang="ko-KR" sz="1000" i="1">
                <a:solidFill>
                  <a:srgbClr val="258BCD"/>
                </a:solidFill>
              </a:endParaRPr>
            </a:p>
          </p:txBody>
        </p:sp>
      </p:grpSp>
      <p:sp>
        <p:nvSpPr>
          <p:cNvPr id="39940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[</a:t>
            </a:r>
            <a:r>
              <a:rPr lang="ko-KR" altLang="en-US" smtClean="0"/>
              <a:t>기술 통계 분석 </a:t>
            </a:r>
            <a:r>
              <a:rPr lang="en-US" altLang="ko-KR" smtClean="0"/>
              <a:t>+ </a:t>
            </a:r>
            <a:r>
              <a:rPr lang="ko-KR" altLang="en-US" smtClean="0"/>
              <a:t>그래프</a:t>
            </a:r>
            <a:r>
              <a:rPr lang="en-US" altLang="ko-KR" smtClean="0"/>
              <a:t>] </a:t>
            </a:r>
            <a:r>
              <a:rPr lang="ko-KR" altLang="en-US" smtClean="0"/>
              <a:t>와인 품질 예측하기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597900" cy="4433887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모델링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en-US" altLang="ko-KR" dirty="0"/>
              <a:t>t-</a:t>
            </a:r>
            <a:r>
              <a:rPr lang="ko-KR" altLang="en-US" dirty="0"/>
              <a:t>검정과 회귀 분석으로 그룹 비교하기</a:t>
            </a:r>
            <a:endParaRPr lang="en-US" altLang="ko-KR" dirty="0"/>
          </a:p>
          <a:p>
            <a:pPr lvl="2">
              <a:defRPr/>
            </a:pPr>
            <a:r>
              <a:rPr lang="en-US" altLang="ko-KR" sz="1400" dirty="0"/>
              <a:t>01~02</a:t>
            </a:r>
            <a:r>
              <a:rPr lang="ko-KR" altLang="en-US" sz="1400" dirty="0"/>
              <a:t>행 </a:t>
            </a:r>
            <a:endParaRPr lang="en-US" altLang="ko-KR" sz="1400" dirty="0"/>
          </a:p>
          <a:p>
            <a:pPr lvl="3">
              <a:defRPr/>
            </a:pPr>
            <a:r>
              <a:rPr lang="en-US" altLang="ko-KR" sz="1200" dirty="0"/>
              <a:t>t-</a:t>
            </a:r>
            <a:r>
              <a:rPr lang="ko-KR" altLang="en-US" sz="1200" dirty="0"/>
              <a:t>검정에 필요한 </a:t>
            </a:r>
            <a:r>
              <a:rPr lang="en-US" altLang="ko-KR" sz="1200" dirty="0" err="1"/>
              <a:t>scipy</a:t>
            </a:r>
            <a:r>
              <a:rPr lang="en-US" altLang="ko-KR" sz="1200" dirty="0"/>
              <a:t> </a:t>
            </a:r>
            <a:r>
              <a:rPr lang="ko-KR" altLang="en-US" sz="1200" dirty="0"/>
              <a:t>패키지의 </a:t>
            </a:r>
            <a:r>
              <a:rPr lang="en-US" altLang="ko-KR" sz="1200" dirty="0"/>
              <a:t>stats </a:t>
            </a:r>
            <a:r>
              <a:rPr lang="ko-KR" altLang="en-US" sz="1200" dirty="0"/>
              <a:t>함수와 회귀 분석에 필요한 </a:t>
            </a:r>
            <a:r>
              <a:rPr lang="en-US" altLang="ko-KR" sz="1200" dirty="0" err="1"/>
              <a:t>statsmodels.formula.api</a:t>
            </a:r>
            <a:r>
              <a:rPr lang="en-US" altLang="ko-KR" sz="1200" dirty="0"/>
              <a:t> </a:t>
            </a:r>
            <a:r>
              <a:rPr lang="ko-KR" altLang="en-US" sz="1200" dirty="0"/>
              <a:t>패키지의 </a:t>
            </a:r>
            <a:r>
              <a:rPr lang="en-US" altLang="ko-KR" sz="1200" dirty="0" err="1"/>
              <a:t>ols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glm</a:t>
            </a:r>
            <a:r>
              <a:rPr lang="en-US" altLang="ko-KR" sz="1200" dirty="0"/>
              <a:t> </a:t>
            </a:r>
            <a:br>
              <a:rPr lang="en-US" altLang="ko-KR" sz="1200" dirty="0"/>
            </a:br>
            <a:r>
              <a:rPr lang="ko-KR" altLang="en-US" sz="1200" dirty="0"/>
              <a:t>함수를 로드</a:t>
            </a:r>
            <a:endParaRPr lang="en-US" altLang="ko-KR" sz="1200" dirty="0"/>
          </a:p>
          <a:p>
            <a:pPr lvl="2">
              <a:defRPr/>
            </a:pPr>
            <a:r>
              <a:rPr lang="en-US" altLang="ko-KR" sz="1400" dirty="0"/>
              <a:t>[03~04</a:t>
            </a:r>
            <a:r>
              <a:rPr lang="ko-KR" altLang="en-US" sz="1400" dirty="0"/>
              <a:t>행</a:t>
            </a:r>
            <a:r>
              <a:rPr lang="en-US" altLang="ko-KR" sz="1400" dirty="0"/>
              <a:t>] </a:t>
            </a:r>
            <a:r>
              <a:rPr lang="ko-KR" altLang="en-US" sz="1400" dirty="0"/>
              <a:t>그룹 분리하기</a:t>
            </a:r>
          </a:p>
          <a:p>
            <a:pPr lvl="3">
              <a:defRPr/>
            </a:pPr>
            <a:r>
              <a:rPr lang="en-US" altLang="ko-KR" sz="1200" dirty="0"/>
              <a:t>03</a:t>
            </a:r>
            <a:r>
              <a:rPr lang="ko-KR" altLang="en-US" sz="1200" dirty="0"/>
              <a:t>행 레드 와인 샘플의 </a:t>
            </a:r>
            <a:r>
              <a:rPr lang="en-US" altLang="ko-KR" sz="1200" dirty="0"/>
              <a:t>quality </a:t>
            </a:r>
            <a:r>
              <a:rPr lang="ko-KR" altLang="en-US" sz="1200" dirty="0"/>
              <a:t>값만 찾아서 </a:t>
            </a:r>
            <a:r>
              <a:rPr lang="en-US" altLang="ko-KR" sz="1200" dirty="0" err="1"/>
              <a:t>red_wine</a:t>
            </a:r>
            <a:r>
              <a:rPr lang="ko-KR" altLang="en-US" sz="1200" dirty="0"/>
              <a:t>에 저장</a:t>
            </a:r>
            <a:endParaRPr lang="en-US" altLang="ko-KR" sz="1200" dirty="0"/>
          </a:p>
          <a:p>
            <a:pPr lvl="3">
              <a:defRPr/>
            </a:pPr>
            <a:r>
              <a:rPr lang="en-US" altLang="ko-KR" sz="1200" dirty="0"/>
              <a:t>04</a:t>
            </a:r>
            <a:r>
              <a:rPr lang="ko-KR" altLang="en-US" sz="1200" dirty="0"/>
              <a:t>행 화이트 와인 샘플의 </a:t>
            </a:r>
            <a:r>
              <a:rPr lang="en-US" altLang="ko-KR" sz="1200" dirty="0"/>
              <a:t>quality </a:t>
            </a:r>
            <a:r>
              <a:rPr lang="ko-KR" altLang="en-US" sz="1200" dirty="0"/>
              <a:t>값만 찾아서 </a:t>
            </a:r>
            <a:r>
              <a:rPr lang="en-US" altLang="ko-KR" sz="1200" dirty="0" err="1"/>
              <a:t>white_wine</a:t>
            </a:r>
            <a:r>
              <a:rPr lang="ko-KR" altLang="en-US" sz="1200" dirty="0"/>
              <a:t>에 저장</a:t>
            </a:r>
            <a:r>
              <a:rPr lang="en-US" altLang="ko-KR" sz="1200" dirty="0"/>
              <a:t> </a:t>
            </a:r>
          </a:p>
          <a:p>
            <a:pPr lvl="3">
              <a:defRPr/>
            </a:pPr>
            <a:r>
              <a:rPr lang="en-US" altLang="ko-KR" sz="1200" dirty="0"/>
              <a:t>05</a:t>
            </a:r>
            <a:r>
              <a:rPr lang="ko-KR" altLang="en-US" sz="1200" dirty="0"/>
              <a:t>행 </a:t>
            </a:r>
            <a:r>
              <a:rPr lang="en-US" altLang="ko-KR" sz="1200" dirty="0" err="1"/>
              <a:t>scipy</a:t>
            </a:r>
            <a:r>
              <a:rPr lang="en-US" altLang="ko-KR" sz="1200" dirty="0"/>
              <a:t> </a:t>
            </a:r>
            <a:r>
              <a:rPr lang="ko-KR" altLang="en-US" sz="1200" dirty="0"/>
              <a:t>패키지의 </a:t>
            </a:r>
            <a:r>
              <a:rPr lang="en-US" altLang="ko-KR" sz="1200" dirty="0" err="1"/>
              <a:t>stats.ttest_ind</a:t>
            </a:r>
            <a:r>
              <a:rPr lang="en-US" altLang="ko-KR" sz="1200" dirty="0"/>
              <a:t>() </a:t>
            </a:r>
            <a:r>
              <a:rPr lang="ko-KR" altLang="en-US" sz="1200" dirty="0"/>
              <a:t>함수를 사용하여 </a:t>
            </a:r>
            <a:r>
              <a:rPr lang="en-US" altLang="ko-KR" sz="1200" dirty="0"/>
              <a:t>t-</a:t>
            </a:r>
            <a:r>
              <a:rPr lang="ko-KR" altLang="en-US" sz="1200" dirty="0"/>
              <a:t>검정을 하고 두 그룹 간 차이를 확인</a:t>
            </a:r>
            <a:endParaRPr lang="en-US" altLang="ko-KR" sz="1200" dirty="0"/>
          </a:p>
          <a:p>
            <a:pPr lvl="2">
              <a:defRPr/>
            </a:pPr>
            <a:r>
              <a:rPr lang="en-US" altLang="ko-KR" sz="1400" dirty="0"/>
              <a:t>[06~08</a:t>
            </a:r>
            <a:r>
              <a:rPr lang="ko-KR" altLang="en-US" sz="1400" dirty="0"/>
              <a:t>행</a:t>
            </a:r>
            <a:r>
              <a:rPr lang="en-US" altLang="ko-KR" sz="1400" dirty="0"/>
              <a:t>] </a:t>
            </a:r>
            <a:r>
              <a:rPr lang="ko-KR" altLang="en-US" sz="1400" dirty="0"/>
              <a:t>선형 회귀 분석 수행하기</a:t>
            </a:r>
          </a:p>
          <a:p>
            <a:pPr lvl="3">
              <a:defRPr/>
            </a:pPr>
            <a:r>
              <a:rPr lang="en-US" altLang="ko-KR" sz="1200" dirty="0"/>
              <a:t>06</a:t>
            </a:r>
            <a:r>
              <a:rPr lang="ko-KR" altLang="en-US" sz="1200" dirty="0"/>
              <a:t>행 선형 회귀 </a:t>
            </a:r>
            <a:r>
              <a:rPr lang="ko-KR" altLang="en-US" sz="1200" dirty="0" err="1"/>
              <a:t>분석식의</a:t>
            </a:r>
            <a:r>
              <a:rPr lang="ko-KR" altLang="en-US" sz="1200" dirty="0"/>
              <a:t> 종속 변수</a:t>
            </a:r>
            <a:r>
              <a:rPr lang="en-US" altLang="ko-KR" sz="1200" dirty="0"/>
              <a:t>(y)</a:t>
            </a:r>
            <a:r>
              <a:rPr lang="ko-KR" altLang="en-US" sz="1200" dirty="0"/>
              <a:t>와 독립 변수</a:t>
            </a:r>
            <a:r>
              <a:rPr lang="en-US" altLang="ko-KR" sz="1200" dirty="0"/>
              <a:t>(x1~x10)</a:t>
            </a:r>
            <a:r>
              <a:rPr lang="ko-KR" altLang="en-US" sz="1200" dirty="0"/>
              <a:t>를 구성</a:t>
            </a:r>
            <a:endParaRPr lang="en-US" altLang="ko-KR" sz="1200" dirty="0"/>
          </a:p>
          <a:p>
            <a:pPr lvl="3">
              <a:defRPr/>
            </a:pPr>
            <a:r>
              <a:rPr lang="en-US" altLang="ko-KR" sz="1200" dirty="0"/>
              <a:t>07</a:t>
            </a:r>
            <a:r>
              <a:rPr lang="ko-KR" altLang="en-US" sz="1200" dirty="0"/>
              <a:t>행 선형 회귀 모델 중에서 </a:t>
            </a:r>
            <a:r>
              <a:rPr lang="en-US" altLang="ko-KR" sz="1200" dirty="0" err="1"/>
              <a:t>OLSOrdinary</a:t>
            </a:r>
            <a:r>
              <a:rPr lang="en-US" altLang="ko-KR" sz="1200" dirty="0"/>
              <a:t> Least Squares </a:t>
            </a:r>
            <a:r>
              <a:rPr lang="ko-KR" altLang="en-US" sz="1200" dirty="0"/>
              <a:t>모델을 사용</a:t>
            </a:r>
            <a:endParaRPr lang="en-US" altLang="ko-KR" sz="1200" dirty="0"/>
          </a:p>
          <a:p>
            <a:pPr lvl="3">
              <a:defRPr/>
            </a:pPr>
            <a:r>
              <a:rPr lang="en-US" altLang="ko-KR" sz="1200" dirty="0"/>
              <a:t>08</a:t>
            </a:r>
            <a:r>
              <a:rPr lang="ko-KR" altLang="en-US" sz="1200" dirty="0"/>
              <a:t>행 선형 회귀 분석과 관련된 </a:t>
            </a:r>
            <a:r>
              <a:rPr lang="ko-KR" altLang="en-US" sz="1200" dirty="0" err="1"/>
              <a:t>통계값을</a:t>
            </a:r>
            <a:r>
              <a:rPr lang="ko-KR" altLang="en-US" sz="1200" dirty="0"/>
              <a:t> 출력</a:t>
            </a:r>
            <a:endParaRPr lang="en-US" altLang="ko-KR" sz="1200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</p:txBody>
      </p:sp>
      <p:sp>
        <p:nvSpPr>
          <p:cNvPr id="41987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[</a:t>
            </a:r>
            <a:r>
              <a:rPr lang="ko-KR" altLang="en-US" smtClean="0"/>
              <a:t>기술 통계 분석 </a:t>
            </a:r>
            <a:r>
              <a:rPr lang="en-US" altLang="ko-KR" smtClean="0"/>
              <a:t>+ </a:t>
            </a:r>
            <a:r>
              <a:rPr lang="ko-KR" altLang="en-US" smtClean="0"/>
              <a:t>그래프</a:t>
            </a:r>
            <a:r>
              <a:rPr lang="en-US" altLang="ko-KR" smtClean="0"/>
              <a:t>] </a:t>
            </a:r>
            <a:r>
              <a:rPr lang="ko-KR" altLang="en-US" smtClean="0"/>
              <a:t>와인 품질 예측하기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597900" cy="4433887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모델링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r>
              <a:rPr lang="ko-KR" altLang="en-US" dirty="0"/>
              <a:t>회귀 분석 모델로 새로운 샘플의 품질 등급 예측하기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</p:txBody>
      </p:sp>
      <p:sp>
        <p:nvSpPr>
          <p:cNvPr id="44035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[</a:t>
            </a:r>
            <a:r>
              <a:rPr lang="ko-KR" altLang="en-US" smtClean="0"/>
              <a:t>기술 통계 분석 </a:t>
            </a:r>
            <a:r>
              <a:rPr lang="en-US" altLang="ko-KR" smtClean="0"/>
              <a:t>+ </a:t>
            </a:r>
            <a:r>
              <a:rPr lang="ko-KR" altLang="en-US" smtClean="0"/>
              <a:t>그래프</a:t>
            </a:r>
            <a:r>
              <a:rPr lang="en-US" altLang="ko-KR" smtClean="0"/>
              <a:t>] </a:t>
            </a:r>
            <a:r>
              <a:rPr lang="ko-KR" altLang="en-US" smtClean="0"/>
              <a:t>와인 품질 예측하기</a:t>
            </a:r>
          </a:p>
        </p:txBody>
      </p:sp>
      <p:grpSp>
        <p:nvGrpSpPr>
          <p:cNvPr id="44036" name="그룹 3"/>
          <p:cNvGrpSpPr>
            <a:grpSpLocks/>
          </p:cNvGrpSpPr>
          <p:nvPr/>
        </p:nvGrpSpPr>
        <p:grpSpPr bwMode="auto">
          <a:xfrm>
            <a:off x="684213" y="2039938"/>
            <a:ext cx="4679950" cy="3333750"/>
            <a:chOff x="899592" y="1844825"/>
            <a:chExt cx="4752528" cy="2376264"/>
          </a:xfrm>
        </p:grpSpPr>
        <p:sp>
          <p:nvSpPr>
            <p:cNvPr id="5" name="직사각형 4"/>
            <p:cNvSpPr/>
            <p:nvPr/>
          </p:nvSpPr>
          <p:spPr>
            <a:xfrm>
              <a:off x="1188161" y="1844825"/>
              <a:ext cx="4463959" cy="23762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038" name="내용 개체 틀 2"/>
            <p:cNvSpPr txBox="1">
              <a:spLocks/>
            </p:cNvSpPr>
            <p:nvPr/>
          </p:nvSpPr>
          <p:spPr bwMode="auto">
            <a:xfrm>
              <a:off x="899592" y="1844825"/>
              <a:ext cx="4752528" cy="2088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266700" indent="-266700" latinLnBrk="1">
                <a:spcBef>
                  <a:spcPct val="20000"/>
                </a:spcBef>
                <a:buFont typeface="Arial" panose="020B0604020202020204" pitchFamily="34" charset="0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2667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628650" indent="-180975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809625" indent="-180975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990600" indent="-180975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14478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19050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23622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28194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/>
                <a:t>01 &gt;&gt;&gt; sample1 = wine[wine.columns.difference(['quality', 'type'])]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/>
                <a:t>02 &gt;&gt;&gt; sample1 = sample1[0:5][:]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/>
                <a:t>03 &gt;&gt;&gt; sample1_predict = regression_result.predict(sample1)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/>
                <a:t>04 &gt;&gt;&gt; sample1_predict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0    4.997607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1    4.924993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2    5.034663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3    5.680333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4    4.997607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dtype: float64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/>
                <a:t>05 &gt;&gt;&gt; wine[0:5]['quality’]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0    5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1    5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2    5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3    6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4    5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Name: quality, dtype: int64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597900" cy="4433887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모델링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r>
              <a:rPr lang="ko-KR" altLang="en-US" dirty="0"/>
              <a:t>회귀 분석 모델로 새로운 샘플의 품질 등급 예측하기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</p:txBody>
      </p:sp>
      <p:sp>
        <p:nvSpPr>
          <p:cNvPr id="46083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[</a:t>
            </a:r>
            <a:r>
              <a:rPr lang="ko-KR" altLang="en-US" smtClean="0"/>
              <a:t>기술 통계 분석 </a:t>
            </a:r>
            <a:r>
              <a:rPr lang="en-US" altLang="ko-KR" smtClean="0"/>
              <a:t>+ </a:t>
            </a:r>
            <a:r>
              <a:rPr lang="ko-KR" altLang="en-US" smtClean="0"/>
              <a:t>그래프</a:t>
            </a:r>
            <a:r>
              <a:rPr lang="en-US" altLang="ko-KR" smtClean="0"/>
              <a:t>] </a:t>
            </a:r>
            <a:r>
              <a:rPr lang="ko-KR" altLang="en-US" smtClean="0"/>
              <a:t>와인 품질 예측하기</a:t>
            </a:r>
          </a:p>
        </p:txBody>
      </p:sp>
      <p:grpSp>
        <p:nvGrpSpPr>
          <p:cNvPr id="46084" name="그룹 3"/>
          <p:cNvGrpSpPr>
            <a:grpSpLocks/>
          </p:cNvGrpSpPr>
          <p:nvPr/>
        </p:nvGrpSpPr>
        <p:grpSpPr bwMode="auto">
          <a:xfrm>
            <a:off x="684213" y="2039938"/>
            <a:ext cx="4679950" cy="3117850"/>
            <a:chOff x="899592" y="1844825"/>
            <a:chExt cx="4752528" cy="2376264"/>
          </a:xfrm>
        </p:grpSpPr>
        <p:sp>
          <p:nvSpPr>
            <p:cNvPr id="5" name="직사각형 4"/>
            <p:cNvSpPr/>
            <p:nvPr/>
          </p:nvSpPr>
          <p:spPr>
            <a:xfrm>
              <a:off x="1188161" y="1844825"/>
              <a:ext cx="4463959" cy="23762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086" name="내용 개체 틀 2"/>
            <p:cNvSpPr txBox="1">
              <a:spLocks/>
            </p:cNvSpPr>
            <p:nvPr/>
          </p:nvSpPr>
          <p:spPr bwMode="auto">
            <a:xfrm>
              <a:off x="899592" y="1844825"/>
              <a:ext cx="4752528" cy="2088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266700" indent="-266700" latinLnBrk="1">
                <a:spcBef>
                  <a:spcPct val="20000"/>
                </a:spcBef>
                <a:buFont typeface="Arial" panose="020B0604020202020204" pitchFamily="34" charset="0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2667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628650" indent="-180975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809625" indent="-180975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990600" indent="-180975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14478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19050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23622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28194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/>
                <a:t>06 &gt;&gt;&gt; data = {"fixed_acidity" : [8.5, 8.1], "volatile_acidity":[0.8, 0.5],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/>
                <a:t>"citric_acid":[0.3, 0.4], "residual_sugar":[6.1, 5.8], "chlorides":[0.055,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/>
                <a:t>0.04], "free_sulfur_dioxide":[30.0, 31.0], "total_sulfur_dioxide":[98.0,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/>
                <a:t>99], "density":[0.996, 0.91], "pH":[3.25, 3.01], "sulphates":[0.4, 0.35],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/>
                <a:t>"alcohol":[9.0, 0.88]}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/>
                <a:t>07 &gt;&gt;&gt; sample2 = pd.DataFrame(data, columns= sample1.columns)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/>
                <a:t>08 &gt;&gt;&gt; sample2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     alcohol chlorides </a:t>
              </a:r>
              <a:r>
                <a:rPr lang="en-US" altLang="ko-KR" sz="1000"/>
                <a:t>...</a:t>
              </a:r>
              <a:r>
                <a:rPr lang="en-US" altLang="ko-KR" sz="1000">
                  <a:solidFill>
                    <a:srgbClr val="258BCD"/>
                  </a:solidFill>
                </a:rPr>
                <a:t>    total_sulfur_dioxide    volatile_acidity</a:t>
              </a:r>
              <a:endParaRPr lang="es-ES" altLang="ko-KR" sz="1000">
                <a:solidFill>
                  <a:srgbClr val="258BCD"/>
                </a:solidFill>
              </a:endParaRP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0     9.00      0.055   ...             98.0                      0.8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1     0.88      0.040   ...             99.0                      0.5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[2 rows x 11 columns]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/>
                <a:t>09 &gt;&gt;&gt; sample2_predict = regression_result.predict(sample2)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/>
                <a:t>10 &gt;&gt;&gt; sample2_predict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-0   4.809094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1    7.582129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dtype: float64</a:t>
              </a:r>
              <a:endParaRPr lang="es-ES" altLang="ko-KR" sz="1000">
                <a:solidFill>
                  <a:srgbClr val="258BCD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597900" cy="4433887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모델링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r>
              <a:rPr lang="ko-KR" altLang="en-US" dirty="0"/>
              <a:t>회귀 분석 모델로 새로운 샘플의 품질 등급 예측하기</a:t>
            </a:r>
            <a:endParaRPr lang="en-US" altLang="ko-KR" dirty="0"/>
          </a:p>
          <a:p>
            <a:pPr lvl="2">
              <a:defRPr/>
            </a:pPr>
            <a:r>
              <a:rPr lang="en-US" altLang="ko-KR" sz="1400" dirty="0"/>
              <a:t>[01~02</a:t>
            </a:r>
            <a:r>
              <a:rPr lang="ko-KR" altLang="en-US" sz="1400" dirty="0"/>
              <a:t>행</a:t>
            </a:r>
            <a:r>
              <a:rPr lang="en-US" altLang="ko-KR" sz="1400" dirty="0"/>
              <a:t>] </a:t>
            </a:r>
            <a:r>
              <a:rPr lang="ko-KR" altLang="en-US" sz="1400" dirty="0"/>
              <a:t>예측에 사용할 첫 번째 샘플 데이터 만들기</a:t>
            </a:r>
          </a:p>
          <a:p>
            <a:pPr lvl="3">
              <a:defRPr/>
            </a:pPr>
            <a:r>
              <a:rPr lang="en-US" altLang="ko-KR" dirty="0"/>
              <a:t>01</a:t>
            </a:r>
            <a:r>
              <a:rPr lang="ko-KR" altLang="en-US" dirty="0"/>
              <a:t>행 </a:t>
            </a:r>
            <a:r>
              <a:rPr lang="en-US" altLang="ko-KR" dirty="0"/>
              <a:t>wine</a:t>
            </a:r>
            <a:r>
              <a:rPr lang="ko-KR" altLang="en-US" dirty="0"/>
              <a:t>에서 </a:t>
            </a:r>
            <a:r>
              <a:rPr lang="en-US" altLang="ko-KR" dirty="0"/>
              <a:t>quality</a:t>
            </a:r>
            <a:r>
              <a:rPr lang="ko-KR" altLang="en-US" dirty="0"/>
              <a:t>와 </a:t>
            </a:r>
            <a:r>
              <a:rPr lang="en-US" altLang="ko-KR" dirty="0"/>
              <a:t>type </a:t>
            </a:r>
            <a:r>
              <a:rPr lang="ko-KR" altLang="en-US" dirty="0"/>
              <a:t>열은 제외하고</a:t>
            </a:r>
            <a:r>
              <a:rPr lang="en-US" altLang="ko-KR" dirty="0"/>
              <a:t>, </a:t>
            </a:r>
            <a:r>
              <a:rPr lang="ko-KR" altLang="en-US" dirty="0"/>
              <a:t>회귀 분석 모델에 사용할 독립 변수만 추출하여 </a:t>
            </a:r>
            <a:r>
              <a:rPr lang="en-US" altLang="ko-KR" dirty="0"/>
              <a:t>sample1</a:t>
            </a:r>
            <a:r>
              <a:rPr lang="ko-KR" altLang="en-US" dirty="0"/>
              <a:t>에 저장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02</a:t>
            </a:r>
            <a:r>
              <a:rPr lang="ko-KR" altLang="en-US" dirty="0"/>
              <a:t>행 </a:t>
            </a:r>
            <a:r>
              <a:rPr lang="en-US" altLang="ko-KR" dirty="0"/>
              <a:t>sample1</a:t>
            </a:r>
            <a:r>
              <a:rPr lang="ko-KR" altLang="en-US" dirty="0"/>
              <a:t>에 있는 샘플 중에서 </a:t>
            </a:r>
            <a:r>
              <a:rPr lang="en-US" altLang="ko-KR" dirty="0"/>
              <a:t>0</a:t>
            </a:r>
            <a:r>
              <a:rPr lang="ko-KR" altLang="en-US" dirty="0"/>
              <a:t>번</a:t>
            </a:r>
            <a:r>
              <a:rPr lang="en-US" altLang="ko-KR" dirty="0"/>
              <a:t>~4</a:t>
            </a:r>
            <a:r>
              <a:rPr lang="ko-KR" altLang="en-US" dirty="0"/>
              <a:t>번 </a:t>
            </a:r>
            <a:r>
              <a:rPr lang="en-US" altLang="ko-KR" dirty="0"/>
              <a:t>5</a:t>
            </a:r>
            <a:r>
              <a:rPr lang="ko-KR" altLang="en-US" dirty="0"/>
              <a:t>개 샘플만 추출하고</a:t>
            </a:r>
            <a:r>
              <a:rPr lang="en-US" altLang="ko-KR" dirty="0"/>
              <a:t>, sample1</a:t>
            </a:r>
            <a:r>
              <a:rPr lang="ko-KR" altLang="en-US" dirty="0"/>
              <a:t>에 다시 저장하여 예측에 사용할 샘플을 제작</a:t>
            </a: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2">
              <a:defRPr/>
            </a:pPr>
            <a:r>
              <a:rPr lang="en-US" altLang="ko-KR" sz="1400" dirty="0"/>
              <a:t>[03~05</a:t>
            </a:r>
            <a:r>
              <a:rPr lang="ko-KR" altLang="en-US" sz="1400" dirty="0"/>
              <a:t>행</a:t>
            </a:r>
            <a:r>
              <a:rPr lang="en-US" altLang="ko-KR" sz="1400" dirty="0"/>
              <a:t>] </a:t>
            </a:r>
            <a:r>
              <a:rPr lang="ko-KR" altLang="en-US" sz="1400" dirty="0"/>
              <a:t>첫 번째 샘플의 </a:t>
            </a:r>
            <a:r>
              <a:rPr lang="en-US" altLang="ko-KR" sz="1400" dirty="0"/>
              <a:t>quality </a:t>
            </a:r>
            <a:r>
              <a:rPr lang="ko-KR" altLang="en-US" sz="1400" dirty="0"/>
              <a:t>예측하기</a:t>
            </a:r>
          </a:p>
          <a:p>
            <a:pPr lvl="3">
              <a:defRPr/>
            </a:pPr>
            <a:r>
              <a:rPr lang="en-US" altLang="ko-KR" dirty="0"/>
              <a:t>03</a:t>
            </a:r>
            <a:r>
              <a:rPr lang="ko-KR" altLang="en-US" dirty="0"/>
              <a:t>행 샘플 데이터를 회귀 분석 모델 </a:t>
            </a:r>
            <a:r>
              <a:rPr lang="en-US" altLang="ko-KR" dirty="0" err="1"/>
              <a:t>regression_result</a:t>
            </a:r>
            <a:r>
              <a:rPr lang="ko-KR" altLang="en-US" dirty="0"/>
              <a:t>의 예측 함수 </a:t>
            </a:r>
            <a:r>
              <a:rPr lang="en-US" altLang="ko-KR" dirty="0"/>
              <a:t>predict()</a:t>
            </a:r>
            <a:r>
              <a:rPr lang="ko-KR" altLang="en-US" dirty="0"/>
              <a:t>에 적용하여 수행한 뒤 결과 </a:t>
            </a:r>
            <a:r>
              <a:rPr lang="ko-KR" altLang="en-US" dirty="0" err="1"/>
              <a:t>예측값을</a:t>
            </a:r>
            <a:r>
              <a:rPr lang="ko-KR" altLang="en-US" dirty="0"/>
              <a:t>   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sample1_predict</a:t>
            </a:r>
            <a:r>
              <a:rPr lang="ko-KR" altLang="en-US" dirty="0"/>
              <a:t>에 저장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04</a:t>
            </a:r>
            <a:r>
              <a:rPr lang="ko-KR" altLang="en-US" dirty="0"/>
              <a:t>행 </a:t>
            </a:r>
            <a:r>
              <a:rPr lang="en-US" altLang="ko-KR" dirty="0"/>
              <a:t>sample1_predict</a:t>
            </a:r>
            <a:r>
              <a:rPr lang="ko-KR" altLang="en-US" dirty="0"/>
              <a:t>를 출력하여 예측한 </a:t>
            </a:r>
            <a:r>
              <a:rPr lang="en-US" altLang="ko-KR" dirty="0"/>
              <a:t>quality</a:t>
            </a:r>
            <a:r>
              <a:rPr lang="ko-KR" altLang="en-US" dirty="0"/>
              <a:t>를 확인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05</a:t>
            </a:r>
            <a:r>
              <a:rPr lang="ko-KR" altLang="en-US" dirty="0"/>
              <a:t>행 </a:t>
            </a:r>
            <a:r>
              <a:rPr lang="en-US" altLang="ko-KR" dirty="0"/>
              <a:t>wine</a:t>
            </a:r>
            <a:r>
              <a:rPr lang="ko-KR" altLang="en-US" dirty="0"/>
              <a:t>에서 </a:t>
            </a:r>
            <a:r>
              <a:rPr lang="en-US" altLang="ko-KR" dirty="0"/>
              <a:t>0</a:t>
            </a:r>
            <a:r>
              <a:rPr lang="ko-KR" altLang="en-US" dirty="0"/>
              <a:t>번부터 </a:t>
            </a:r>
            <a:r>
              <a:rPr lang="en-US" altLang="ko-KR" dirty="0"/>
              <a:t>4</a:t>
            </a:r>
            <a:r>
              <a:rPr lang="ko-KR" altLang="en-US" dirty="0"/>
              <a:t>번까지 샘플의 </a:t>
            </a:r>
            <a:r>
              <a:rPr lang="en-US" altLang="ko-KR" dirty="0"/>
              <a:t>quality </a:t>
            </a:r>
            <a:r>
              <a:rPr lang="ko-KR" altLang="en-US" dirty="0"/>
              <a:t>값을 출력하여 </a:t>
            </a:r>
            <a:r>
              <a:rPr lang="en-US" altLang="ko-KR" dirty="0"/>
              <a:t>sample1_predict</a:t>
            </a:r>
            <a:r>
              <a:rPr lang="ko-KR" altLang="en-US" dirty="0"/>
              <a:t>이 맞게 예측되었는지 확인</a:t>
            </a: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2">
              <a:defRPr/>
            </a:pPr>
            <a:r>
              <a:rPr lang="en-US" altLang="ko-KR" sz="1400" dirty="0"/>
              <a:t>[06~08</a:t>
            </a:r>
            <a:r>
              <a:rPr lang="ko-KR" altLang="en-US" sz="1400" dirty="0"/>
              <a:t>행</a:t>
            </a:r>
            <a:r>
              <a:rPr lang="en-US" altLang="ko-KR" sz="1400" dirty="0"/>
              <a:t>] </a:t>
            </a:r>
            <a:r>
              <a:rPr lang="ko-KR" altLang="en-US" sz="1400" dirty="0"/>
              <a:t>예측에 사용할 두 번째 샘플 데이터 만들기</a:t>
            </a:r>
          </a:p>
          <a:p>
            <a:pPr lvl="3">
              <a:defRPr/>
            </a:pPr>
            <a:r>
              <a:rPr lang="en-US" altLang="ko-KR" dirty="0"/>
              <a:t>06</a:t>
            </a:r>
            <a:r>
              <a:rPr lang="ko-KR" altLang="en-US" dirty="0"/>
              <a:t>행 </a:t>
            </a:r>
            <a:r>
              <a:rPr lang="ko-KR" altLang="en-US" dirty="0" err="1"/>
              <a:t>회귀식에</a:t>
            </a:r>
            <a:r>
              <a:rPr lang="ko-KR" altLang="en-US" dirty="0"/>
              <a:t> 사용한 독립 변수에 대입할 임의의 값을 </a:t>
            </a:r>
            <a:r>
              <a:rPr lang="ko-KR" altLang="en-US" dirty="0" err="1"/>
              <a:t>딕셔너리</a:t>
            </a:r>
            <a:r>
              <a:rPr lang="ko-KR" altLang="en-US" dirty="0"/>
              <a:t> 형태로 제작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07</a:t>
            </a:r>
            <a:r>
              <a:rPr lang="ko-KR" altLang="en-US" dirty="0"/>
              <a:t>행 </a:t>
            </a:r>
            <a:r>
              <a:rPr lang="ko-KR" altLang="en-US" dirty="0" err="1"/>
              <a:t>딕셔너리</a:t>
            </a:r>
            <a:r>
              <a:rPr lang="ko-KR" altLang="en-US" dirty="0"/>
              <a:t> 형태의 값과 </a:t>
            </a:r>
            <a:r>
              <a:rPr lang="en-US" altLang="ko-KR" dirty="0"/>
              <a:t>sample1</a:t>
            </a:r>
            <a:r>
              <a:rPr lang="ko-KR" altLang="en-US" dirty="0"/>
              <a:t>의 열 이름만 뽑아 데이터프레임으로 묶은 </a:t>
            </a:r>
            <a:r>
              <a:rPr lang="en-US" altLang="ko-KR" dirty="0"/>
              <a:t>sample2</a:t>
            </a:r>
            <a:r>
              <a:rPr lang="ko-KR" altLang="en-US" dirty="0"/>
              <a:t>를 제작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08</a:t>
            </a:r>
            <a:r>
              <a:rPr lang="ko-KR" altLang="en-US" dirty="0"/>
              <a:t>행 </a:t>
            </a:r>
            <a:r>
              <a:rPr lang="en-US" altLang="ko-KR" dirty="0"/>
              <a:t>sample2</a:t>
            </a:r>
            <a:r>
              <a:rPr lang="ko-KR" altLang="en-US" dirty="0"/>
              <a:t>를 출력하여 제대로 구성되었는지 확인</a:t>
            </a: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2">
              <a:defRPr/>
            </a:pPr>
            <a:r>
              <a:rPr lang="en-US" altLang="ko-KR" sz="1400" dirty="0"/>
              <a:t>[09~10</a:t>
            </a:r>
            <a:r>
              <a:rPr lang="ko-KR" altLang="en-US" sz="1400" dirty="0"/>
              <a:t>행</a:t>
            </a:r>
            <a:r>
              <a:rPr lang="en-US" altLang="ko-KR" sz="1400" dirty="0"/>
              <a:t>] </a:t>
            </a:r>
            <a:r>
              <a:rPr lang="ko-KR" altLang="en-US" sz="1400" dirty="0"/>
              <a:t>두 번째 샘플의 </a:t>
            </a:r>
            <a:r>
              <a:rPr lang="en-US" altLang="ko-KR" sz="1400" dirty="0"/>
              <a:t>quality </a:t>
            </a:r>
            <a:r>
              <a:rPr lang="ko-KR" altLang="en-US" sz="1400" dirty="0"/>
              <a:t>예측하기</a:t>
            </a:r>
          </a:p>
          <a:p>
            <a:pPr lvl="3">
              <a:defRPr/>
            </a:pPr>
            <a:r>
              <a:rPr lang="en-US" altLang="ko-KR" dirty="0"/>
              <a:t>09</a:t>
            </a:r>
            <a:r>
              <a:rPr lang="ko-KR" altLang="en-US" dirty="0"/>
              <a:t>행 샘플 데이터를 회귀 분석 모델 </a:t>
            </a:r>
            <a:r>
              <a:rPr lang="en-US" altLang="ko-KR" dirty="0" err="1"/>
              <a:t>regression_result</a:t>
            </a:r>
            <a:r>
              <a:rPr lang="ko-KR" altLang="en-US" dirty="0"/>
              <a:t>의 예측 함수 </a:t>
            </a:r>
            <a:r>
              <a:rPr lang="en-US" altLang="ko-KR" dirty="0"/>
              <a:t>predict()</a:t>
            </a:r>
            <a:r>
              <a:rPr lang="ko-KR" altLang="en-US" dirty="0"/>
              <a:t>에 적용하여 수행한 뒤 결과 </a:t>
            </a:r>
            <a:r>
              <a:rPr lang="ko-KR" altLang="en-US" dirty="0" err="1"/>
              <a:t>예측값을</a:t>
            </a:r>
            <a:r>
              <a:rPr lang="ko-KR" altLang="en-US" dirty="0"/>
              <a:t>  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       sample2_predict</a:t>
            </a:r>
            <a:r>
              <a:rPr lang="ko-KR" altLang="en-US" dirty="0"/>
              <a:t>에 저장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10</a:t>
            </a:r>
            <a:r>
              <a:rPr lang="ko-KR" altLang="en-US" dirty="0"/>
              <a:t>행 </a:t>
            </a:r>
            <a:r>
              <a:rPr lang="en-US" altLang="ko-KR" dirty="0"/>
              <a:t>sample2_predict</a:t>
            </a:r>
            <a:r>
              <a:rPr lang="ko-KR" altLang="en-US" dirty="0"/>
              <a:t>를 출력하여 예측한 </a:t>
            </a:r>
            <a:r>
              <a:rPr lang="en-US" altLang="ko-KR" dirty="0"/>
              <a:t>quality</a:t>
            </a:r>
            <a:r>
              <a:rPr lang="ko-KR" altLang="en-US" dirty="0"/>
              <a:t>를 확인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</p:txBody>
      </p:sp>
      <p:sp>
        <p:nvSpPr>
          <p:cNvPr id="48131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[</a:t>
            </a:r>
            <a:r>
              <a:rPr lang="ko-KR" altLang="en-US" smtClean="0"/>
              <a:t>기술 통계 분석 </a:t>
            </a:r>
            <a:r>
              <a:rPr lang="en-US" altLang="ko-KR" smtClean="0"/>
              <a:t>+ </a:t>
            </a:r>
            <a:r>
              <a:rPr lang="ko-KR" altLang="en-US" smtClean="0"/>
              <a:t>그래프</a:t>
            </a:r>
            <a:r>
              <a:rPr lang="en-US" altLang="ko-KR" smtClean="0"/>
              <a:t>] </a:t>
            </a:r>
            <a:r>
              <a:rPr lang="ko-KR" altLang="en-US" smtClean="0"/>
              <a:t>와인 품질 예측하기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597900" cy="4433887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결과 시각화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ko-KR" altLang="en-US" dirty="0"/>
              <a:t>와인 유형에 따른 품질 등급 히스토그램 그리기</a:t>
            </a: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r>
              <a:rPr lang="ko-KR" altLang="en-US" dirty="0"/>
              <a:t>명령 프롬프트 창에서 다음 명령을 입력하여 </a:t>
            </a:r>
            <a:r>
              <a:rPr lang="en-US" altLang="ko-KR" dirty="0" err="1"/>
              <a:t>seaborn</a:t>
            </a:r>
            <a:r>
              <a:rPr lang="en-US" altLang="ko-KR" dirty="0"/>
              <a:t> </a:t>
            </a:r>
            <a:r>
              <a:rPr lang="ko-KR" altLang="en-US" dirty="0"/>
              <a:t>라이브러리 패키지를 설치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ko-KR" altLang="en-US" sz="1600" dirty="0"/>
              <a:t>  그 후 </a:t>
            </a:r>
            <a:r>
              <a:rPr lang="ko-KR" altLang="en-US" sz="1600" dirty="0" err="1"/>
              <a:t>파이썬</a:t>
            </a:r>
            <a:r>
              <a:rPr lang="ko-KR" altLang="en-US" sz="1600" dirty="0"/>
              <a:t> 셸 창으로 돌아와 </a:t>
            </a:r>
            <a:r>
              <a:rPr lang="ko-KR" altLang="en-US" sz="1600" dirty="0" err="1"/>
              <a:t>임포트</a:t>
            </a:r>
            <a:endParaRPr lang="en-US" altLang="ko-KR" sz="160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endParaRPr lang="en-US" altLang="ko-KR" dirty="0"/>
          </a:p>
          <a:p>
            <a:pPr marL="676275" lvl="2" indent="-228600">
              <a:buFont typeface="+mj-lt"/>
              <a:buAutoNum type="arabicPeriod"/>
              <a:defRPr/>
            </a:pPr>
            <a:r>
              <a:rPr lang="ko-KR" altLang="en-US" dirty="0"/>
              <a:t> </a:t>
            </a:r>
            <a:r>
              <a:rPr lang="ko-KR" altLang="en-US" dirty="0" err="1"/>
              <a:t>파이썬</a:t>
            </a:r>
            <a:r>
              <a:rPr lang="ko-KR" altLang="en-US" dirty="0"/>
              <a:t> 셸 창에 명령을 입력</a:t>
            </a: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</p:txBody>
      </p:sp>
      <p:sp>
        <p:nvSpPr>
          <p:cNvPr id="50179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[</a:t>
            </a:r>
            <a:r>
              <a:rPr lang="ko-KR" altLang="en-US" smtClean="0"/>
              <a:t>기술 통계 분석 </a:t>
            </a:r>
            <a:r>
              <a:rPr lang="en-US" altLang="ko-KR" smtClean="0"/>
              <a:t>+ </a:t>
            </a:r>
            <a:r>
              <a:rPr lang="ko-KR" altLang="en-US" smtClean="0"/>
              <a:t>그래프</a:t>
            </a:r>
            <a:r>
              <a:rPr lang="en-US" altLang="ko-KR" smtClean="0"/>
              <a:t>] </a:t>
            </a:r>
            <a:r>
              <a:rPr lang="ko-KR" altLang="en-US" smtClean="0"/>
              <a:t>와인 품질 예측하기</a:t>
            </a:r>
          </a:p>
        </p:txBody>
      </p:sp>
      <p:pic>
        <p:nvPicPr>
          <p:cNvPr id="50180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565400"/>
            <a:ext cx="3168650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0181" name="그룹 4"/>
          <p:cNvGrpSpPr>
            <a:grpSpLocks/>
          </p:cNvGrpSpPr>
          <p:nvPr/>
        </p:nvGrpSpPr>
        <p:grpSpPr bwMode="auto">
          <a:xfrm>
            <a:off x="827088" y="3876675"/>
            <a:ext cx="5040312" cy="2592388"/>
            <a:chOff x="757792" y="1857862"/>
            <a:chExt cx="5118107" cy="2251197"/>
          </a:xfrm>
        </p:grpSpPr>
        <p:sp>
          <p:nvSpPr>
            <p:cNvPr id="6" name="직사각형 5"/>
            <p:cNvSpPr/>
            <p:nvPr/>
          </p:nvSpPr>
          <p:spPr>
            <a:xfrm>
              <a:off x="1046340" y="1857862"/>
              <a:ext cx="4757019" cy="225119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0183" name="내용 개체 틀 2"/>
            <p:cNvSpPr txBox="1">
              <a:spLocks/>
            </p:cNvSpPr>
            <p:nvPr/>
          </p:nvSpPr>
          <p:spPr bwMode="auto">
            <a:xfrm>
              <a:off x="757792" y="1857862"/>
              <a:ext cx="5118107" cy="2088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266700" indent="-266700" latinLnBrk="1">
                <a:spcBef>
                  <a:spcPct val="20000"/>
                </a:spcBef>
                <a:buFont typeface="Arial" panose="020B0604020202020204" pitchFamily="34" charset="0"/>
                <a:buBlip>
                  <a:blip r:embed="rId4"/>
                </a:buBlip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2667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628650" indent="-180975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809625" indent="-180975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990600" indent="-180975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14478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19050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23622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28194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/>
                <a:t>01   &gt;&gt;&gt; import matplotlib.pyplot as plt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/>
                <a:t>02   &gt;&gt;&gt; import seaborn as sns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/>
                <a:t>03   &gt;&gt;&gt; sns.set_style('dark')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/>
                <a:t>04   &gt;&gt;&gt; sns.distplot(red_wine_quality, kde = True, color = "red", label = 'red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/>
                <a:t>      wine')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 &lt;matplotlib.axes._subplots.AxesSubplot object at 0x000001C843F36348&gt;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/>
                <a:t>05   &gt;&gt;&gt; sns.distplot(white_wine_quality, kde = True, label = 'white wine')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 &lt;matplotlib.axes._subplots.AxesSubplot object at 0x000001C843F36348&gt;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/>
                <a:t>06   &gt;&gt;&gt; plt.title("Quality of Wine Type")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  Text(0.5, 1.0, 'Quality of Wine Type')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/>
                <a:t>07   &gt;&gt;&gt; plt.legend()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>
                  <a:solidFill>
                    <a:srgbClr val="258BCD"/>
                  </a:solidFill>
                </a:rPr>
                <a:t>     &lt;matplotlib.legend.Legend object at 0x0000014F20DFA548&gt;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/>
                <a:t>08   &gt;&gt;&gt; plt.show()</a:t>
              </a:r>
              <a:endParaRPr lang="es-ES" altLang="ko-KR" sz="1000">
                <a:solidFill>
                  <a:srgbClr val="258BCD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597900" cy="4433887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결과 시각화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ko-KR" altLang="en-US" dirty="0"/>
              <a:t>와인 유형에 따른 품질 등급 히스토그램 그리기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r>
              <a:rPr lang="ko-KR" altLang="en-US" dirty="0" err="1"/>
              <a:t>파이썬</a:t>
            </a:r>
            <a:r>
              <a:rPr lang="ko-KR" altLang="en-US" dirty="0"/>
              <a:t> 셸 창에 명령을 입력</a:t>
            </a:r>
            <a:endParaRPr lang="en-US" altLang="ko-KR" dirty="0"/>
          </a:p>
          <a:p>
            <a:pPr lvl="3">
              <a:defRPr/>
            </a:pPr>
            <a:r>
              <a:rPr lang="en-US" altLang="ko-KR" sz="1200" dirty="0"/>
              <a:t>01~02</a:t>
            </a:r>
            <a:r>
              <a:rPr lang="ko-KR" altLang="en-US" sz="1200" dirty="0"/>
              <a:t>행 시각화에 필요한 패키지를 로드</a:t>
            </a:r>
            <a:endParaRPr lang="en-US" altLang="ko-KR" sz="1200" dirty="0"/>
          </a:p>
          <a:p>
            <a:pPr lvl="2">
              <a:defRPr/>
            </a:pPr>
            <a:r>
              <a:rPr lang="en-US" altLang="ko-KR" sz="1400" dirty="0"/>
              <a:t>[03~08</a:t>
            </a:r>
            <a:r>
              <a:rPr lang="ko-KR" altLang="en-US" sz="1400" dirty="0"/>
              <a:t>행</a:t>
            </a:r>
            <a:r>
              <a:rPr lang="en-US" altLang="ko-KR" sz="1400" dirty="0"/>
              <a:t>] </a:t>
            </a:r>
            <a:r>
              <a:rPr lang="ko-KR" altLang="en-US" sz="1400" dirty="0"/>
              <a:t>커널 밀도 추정</a:t>
            </a:r>
            <a:r>
              <a:rPr lang="en-US" altLang="ko-KR" sz="1400" dirty="0"/>
              <a:t>(</a:t>
            </a:r>
            <a:r>
              <a:rPr lang="en-US" altLang="ko-KR" sz="1400" dirty="0" err="1"/>
              <a:t>kde</a:t>
            </a:r>
            <a:r>
              <a:rPr lang="en-US" altLang="ko-KR" sz="1400" dirty="0"/>
              <a:t>)</a:t>
            </a:r>
            <a:r>
              <a:rPr lang="ko-KR" altLang="en-US" sz="1400" dirty="0"/>
              <a:t>을 적용한 히스토그램 그리기</a:t>
            </a:r>
          </a:p>
          <a:p>
            <a:pPr lvl="3">
              <a:defRPr/>
            </a:pPr>
            <a:r>
              <a:rPr lang="en-US" altLang="ko-KR" dirty="0"/>
              <a:t>03</a:t>
            </a:r>
            <a:r>
              <a:rPr lang="ko-KR" altLang="en-US" dirty="0"/>
              <a:t>행 히스토그램 차트의 배경색 스타일을 설정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04</a:t>
            </a:r>
            <a:r>
              <a:rPr lang="ko-KR" altLang="en-US" dirty="0"/>
              <a:t>행 레드 와인에 대한 </a:t>
            </a:r>
            <a:r>
              <a:rPr lang="en-US" altLang="ko-KR" dirty="0" err="1"/>
              <a:t>distplot</a:t>
            </a:r>
            <a:r>
              <a:rPr lang="en-US" altLang="ko-KR" dirty="0"/>
              <a:t> </a:t>
            </a:r>
            <a:r>
              <a:rPr lang="ko-KR" altLang="en-US" dirty="0"/>
              <a:t>객체를 생성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05</a:t>
            </a:r>
            <a:r>
              <a:rPr lang="ko-KR" altLang="en-US" dirty="0"/>
              <a:t>행 화이트 와인에 대한 </a:t>
            </a:r>
            <a:r>
              <a:rPr lang="en-US" altLang="ko-KR" dirty="0" err="1"/>
              <a:t>distplot</a:t>
            </a:r>
            <a:r>
              <a:rPr lang="en-US" altLang="ko-KR" dirty="0"/>
              <a:t> </a:t>
            </a:r>
            <a:r>
              <a:rPr lang="ko-KR" altLang="en-US" dirty="0"/>
              <a:t>객체를 생성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06</a:t>
            </a:r>
            <a:r>
              <a:rPr lang="ko-KR" altLang="en-US" dirty="0"/>
              <a:t>행 차트 제목을 설정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07</a:t>
            </a:r>
            <a:r>
              <a:rPr lang="ko-KR" altLang="en-US" dirty="0"/>
              <a:t>행 차트 범례를 설정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08</a:t>
            </a:r>
            <a:r>
              <a:rPr lang="ko-KR" altLang="en-US" dirty="0"/>
              <a:t>행 설정한 내용대로 차트를 표시</a:t>
            </a:r>
            <a:r>
              <a:rPr lang="en-US" altLang="ko-KR" dirty="0"/>
              <a:t> </a:t>
            </a:r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2">
              <a:defRPr/>
            </a:pPr>
            <a:r>
              <a:rPr lang="en-US" altLang="ko-KR" dirty="0"/>
              <a:t>x</a:t>
            </a:r>
            <a:r>
              <a:rPr lang="ko-KR" altLang="en-US" dirty="0"/>
              <a:t>축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qualit</a:t>
            </a:r>
            <a:endParaRPr lang="en-US" altLang="ko-KR" dirty="0"/>
          </a:p>
          <a:p>
            <a:pPr lvl="2">
              <a:defRPr/>
            </a:pPr>
            <a:r>
              <a:rPr lang="en-US" altLang="ko-KR" dirty="0"/>
              <a:t>y</a:t>
            </a:r>
            <a:r>
              <a:rPr lang="ko-KR" altLang="en-US" dirty="0"/>
              <a:t>축</a:t>
            </a:r>
            <a:r>
              <a:rPr lang="en-US" altLang="ko-KR" dirty="0"/>
              <a:t>:</a:t>
            </a:r>
            <a:r>
              <a:rPr lang="ko-KR" altLang="en-US" dirty="0"/>
              <a:t> 확률 밀도 </a:t>
            </a:r>
            <a:r>
              <a:rPr lang="ko-KR" altLang="en-US" dirty="0" err="1"/>
              <a:t>함수값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</p:txBody>
      </p:sp>
      <p:sp>
        <p:nvSpPr>
          <p:cNvPr id="52227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[</a:t>
            </a:r>
            <a:r>
              <a:rPr lang="ko-KR" altLang="en-US" smtClean="0"/>
              <a:t>기술 통계 분석 </a:t>
            </a:r>
            <a:r>
              <a:rPr lang="en-US" altLang="ko-KR" smtClean="0"/>
              <a:t>+ </a:t>
            </a:r>
            <a:r>
              <a:rPr lang="ko-KR" altLang="en-US" smtClean="0"/>
              <a:t>그래프</a:t>
            </a:r>
            <a:r>
              <a:rPr lang="en-US" altLang="ko-KR" smtClean="0"/>
              <a:t>] </a:t>
            </a:r>
            <a:r>
              <a:rPr lang="ko-KR" altLang="en-US" smtClean="0"/>
              <a:t>와인 품질 예측하기</a:t>
            </a:r>
          </a:p>
        </p:txBody>
      </p:sp>
      <p:pic>
        <p:nvPicPr>
          <p:cNvPr id="52228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3284538"/>
            <a:ext cx="3455988" cy="319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597900" cy="4433887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결과 시각화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ko-KR" altLang="en-US" dirty="0"/>
              <a:t>부분 회귀 플롯으로 시각화하기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독립 변수가 </a:t>
            </a:r>
            <a:r>
              <a:rPr lang="en-US" altLang="ko-KR" dirty="0"/>
              <a:t>2</a:t>
            </a:r>
            <a:r>
              <a:rPr lang="ko-KR" altLang="en-US" dirty="0"/>
              <a:t>개 이상인 경우에는 부분 회귀 플롯을 사용하여 하나의 독립 변수가 종속 변수에 미치는 영향력을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시각화 함으로써 결과를 분석할 수 있음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</p:txBody>
      </p:sp>
      <p:sp>
        <p:nvSpPr>
          <p:cNvPr id="54275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[</a:t>
            </a:r>
            <a:r>
              <a:rPr lang="ko-KR" altLang="en-US" smtClean="0"/>
              <a:t>기술 통계 분석 </a:t>
            </a:r>
            <a:r>
              <a:rPr lang="en-US" altLang="ko-KR" smtClean="0"/>
              <a:t>+ </a:t>
            </a:r>
            <a:r>
              <a:rPr lang="ko-KR" altLang="en-US" smtClean="0"/>
              <a:t>그래프</a:t>
            </a:r>
            <a:r>
              <a:rPr lang="en-US" altLang="ko-KR" smtClean="0"/>
              <a:t>] </a:t>
            </a:r>
            <a:r>
              <a:rPr lang="ko-KR" altLang="en-US" smtClean="0"/>
              <a:t>와인 품질 예측하기</a:t>
            </a:r>
          </a:p>
        </p:txBody>
      </p:sp>
      <p:grpSp>
        <p:nvGrpSpPr>
          <p:cNvPr id="54276" name="그룹 5"/>
          <p:cNvGrpSpPr>
            <a:grpSpLocks/>
          </p:cNvGrpSpPr>
          <p:nvPr/>
        </p:nvGrpSpPr>
        <p:grpSpPr bwMode="auto">
          <a:xfrm>
            <a:off x="827088" y="2492375"/>
            <a:ext cx="7489825" cy="1800225"/>
            <a:chOff x="865796" y="1857862"/>
            <a:chExt cx="5118107" cy="2251197"/>
          </a:xfrm>
        </p:grpSpPr>
        <p:sp>
          <p:nvSpPr>
            <p:cNvPr id="7" name="직사각형 6"/>
            <p:cNvSpPr/>
            <p:nvPr/>
          </p:nvSpPr>
          <p:spPr>
            <a:xfrm>
              <a:off x="1045874" y="1857862"/>
              <a:ext cx="4757952" cy="225119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4278" name="내용 개체 틀 2"/>
            <p:cNvSpPr txBox="1">
              <a:spLocks/>
            </p:cNvSpPr>
            <p:nvPr/>
          </p:nvSpPr>
          <p:spPr bwMode="auto">
            <a:xfrm>
              <a:off x="865796" y="1939343"/>
              <a:ext cx="5118107" cy="2088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266700" indent="-266700" latinLnBrk="1">
                <a:spcBef>
                  <a:spcPct val="20000"/>
                </a:spcBef>
                <a:buFont typeface="Arial" panose="020B0604020202020204" pitchFamily="34" charset="0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2667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628650" indent="-180975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809625" indent="-180975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990600" indent="-180975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14478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19050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23622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28194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/>
                <a:t>01   &gt;&gt;&gt; import statsmodels.api as sm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/>
                <a:t>02   &gt;&gt;&gt; others = list(set(wine.columns).difference(set(["quality", "fixed_acidity"])))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/>
                <a:t>03   &gt;&gt;&gt; p, resids = sm.graphics.plot_partregress("quality", "fixed_acidity", others, data = wine, ret_coords = True)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/>
                <a:t>04   &gt;&gt;&gt; plt.show()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/>
                <a:t>05   &gt;&gt;&gt; fig = plt.figure(figsize = (8, 13))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/>
                <a:t>06   &gt;&gt;&gt; sm.graphics.plot_partregress_grid(regression_result, fig = fig)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/>
                <a:t>      </a:t>
              </a:r>
              <a:r>
                <a:rPr lang="es-ES" altLang="ko-KR" sz="1000">
                  <a:solidFill>
                    <a:srgbClr val="258BCD"/>
                  </a:solidFill>
                </a:rPr>
                <a:t>&lt;Figure size 800x1300 with 12 Axes&gt;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/>
                <a:t>07   &gt;&gt;&gt; plt.show()</a:t>
              </a:r>
              <a:endParaRPr lang="es-ES" altLang="ko-KR" sz="1000">
                <a:solidFill>
                  <a:srgbClr val="258BCD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597900" cy="4433887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결과 시각화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ko-KR" altLang="en-US" dirty="0"/>
              <a:t>부분 회귀 플롯으로 시각화하기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01</a:t>
            </a:r>
            <a:r>
              <a:rPr lang="ko-KR" altLang="en-US" dirty="0"/>
              <a:t>행 부분 회귀 계산을 위해 </a:t>
            </a:r>
            <a:r>
              <a:rPr lang="en-US" altLang="ko-KR" dirty="0" err="1"/>
              <a:t>statsmodels.api</a:t>
            </a:r>
            <a:r>
              <a:rPr lang="ko-KR" altLang="en-US" dirty="0" err="1"/>
              <a:t>를</a:t>
            </a:r>
            <a:r>
              <a:rPr lang="ko-KR" altLang="en-US" dirty="0"/>
              <a:t> 로드</a:t>
            </a:r>
            <a:endParaRPr lang="en-US" altLang="ko-KR" dirty="0"/>
          </a:p>
          <a:p>
            <a:pPr lvl="2">
              <a:defRPr/>
            </a:pPr>
            <a:r>
              <a:rPr lang="en-US" altLang="ko-KR" sz="1400" dirty="0"/>
              <a:t>[02~04</a:t>
            </a:r>
            <a:r>
              <a:rPr lang="ko-KR" altLang="en-US" sz="1400" dirty="0"/>
              <a:t>행</a:t>
            </a:r>
            <a:r>
              <a:rPr lang="en-US" altLang="ko-KR" sz="1400" dirty="0"/>
              <a:t>] </a:t>
            </a:r>
            <a:r>
              <a:rPr lang="en-US" altLang="ko-KR" sz="1400" dirty="0" err="1"/>
              <a:t>fixed_acidity</a:t>
            </a:r>
            <a:r>
              <a:rPr lang="ko-KR" altLang="en-US" sz="1400" dirty="0"/>
              <a:t>가 종속 변수 </a:t>
            </a:r>
            <a:r>
              <a:rPr lang="en-US" altLang="ko-KR" sz="1400" dirty="0"/>
              <a:t>quality</a:t>
            </a:r>
            <a:r>
              <a:rPr lang="ko-KR" altLang="en-US" sz="1400" dirty="0"/>
              <a:t>에 미치는 영향력을 시각화하기</a:t>
            </a:r>
          </a:p>
          <a:p>
            <a:pPr lvl="3">
              <a:defRPr/>
            </a:pPr>
            <a:r>
              <a:rPr lang="en-US" altLang="ko-KR" dirty="0"/>
              <a:t>02</a:t>
            </a:r>
            <a:r>
              <a:rPr lang="ko-KR" altLang="en-US" dirty="0"/>
              <a:t>행 부분 회귀에 사용한 독립 변수와 종속 변수를 제외한 나머지 변수 이름을 리스트 </a:t>
            </a:r>
            <a:r>
              <a:rPr lang="en-US" altLang="ko-KR" dirty="0"/>
              <a:t>others</a:t>
            </a:r>
            <a:r>
              <a:rPr lang="ko-KR" altLang="en-US" dirty="0"/>
              <a:t>로 추출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03</a:t>
            </a:r>
            <a:r>
              <a:rPr lang="ko-KR" altLang="en-US" dirty="0"/>
              <a:t>행 나머지 변수는 고정하고 </a:t>
            </a:r>
            <a:r>
              <a:rPr lang="en-US" altLang="ko-KR" dirty="0" err="1"/>
              <a:t>fixed_acidity</a:t>
            </a:r>
            <a:r>
              <a:rPr lang="ko-KR" altLang="en-US" dirty="0"/>
              <a:t>가 종속 변수 </a:t>
            </a:r>
            <a:r>
              <a:rPr lang="en-US" altLang="ko-KR" dirty="0"/>
              <a:t>quality</a:t>
            </a:r>
            <a:r>
              <a:rPr lang="ko-KR" altLang="en-US" dirty="0"/>
              <a:t>에 미치는 영향에 </a:t>
            </a:r>
            <a:r>
              <a:rPr lang="ko-KR" altLang="en-US" dirty="0" err="1"/>
              <a:t>부분회귀를</a:t>
            </a:r>
            <a:r>
              <a:rPr lang="ko-KR" altLang="en-US" dirty="0"/>
              <a:t> 수행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04</a:t>
            </a:r>
            <a:r>
              <a:rPr lang="ko-KR" altLang="en-US" dirty="0"/>
              <a:t>행 부분 회귀의 결과를 플롯으로 시각화하여 나타냄</a:t>
            </a: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</p:txBody>
      </p:sp>
      <p:sp>
        <p:nvSpPr>
          <p:cNvPr id="56323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[</a:t>
            </a:r>
            <a:r>
              <a:rPr lang="ko-KR" altLang="en-US" smtClean="0"/>
              <a:t>기술 통계 분석 </a:t>
            </a:r>
            <a:r>
              <a:rPr lang="en-US" altLang="ko-KR" smtClean="0"/>
              <a:t>+ </a:t>
            </a:r>
            <a:r>
              <a:rPr lang="ko-KR" altLang="en-US" smtClean="0"/>
              <a:t>그래프</a:t>
            </a:r>
            <a:r>
              <a:rPr lang="en-US" altLang="ko-KR" smtClean="0"/>
              <a:t>] </a:t>
            </a:r>
            <a:r>
              <a:rPr lang="ko-KR" altLang="en-US" smtClean="0"/>
              <a:t>와인 품질 예측하기</a:t>
            </a:r>
          </a:p>
        </p:txBody>
      </p:sp>
      <p:pic>
        <p:nvPicPr>
          <p:cNvPr id="5632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3573463"/>
            <a:ext cx="3216275" cy="281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597900" cy="4433887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결과 시각화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ko-KR" altLang="en-US" dirty="0"/>
              <a:t>부분 회귀 플롯으로 시각화하기</a:t>
            </a:r>
            <a:endParaRPr lang="en-US" altLang="ko-KR" dirty="0"/>
          </a:p>
          <a:p>
            <a:pPr lvl="2">
              <a:defRPr/>
            </a:pPr>
            <a:r>
              <a:rPr lang="en-US" altLang="ko-KR" sz="1400" dirty="0"/>
              <a:t>[05~07</a:t>
            </a:r>
            <a:r>
              <a:rPr lang="ko-KR" altLang="en-US" sz="1400" dirty="0"/>
              <a:t>행</a:t>
            </a:r>
            <a:r>
              <a:rPr lang="en-US" altLang="ko-KR" sz="1400" dirty="0"/>
              <a:t>] </a:t>
            </a:r>
            <a:r>
              <a:rPr lang="ko-KR" altLang="en-US" sz="1400" dirty="0"/>
              <a:t>각 독립 변수가 종속 변수 </a:t>
            </a:r>
            <a:r>
              <a:rPr lang="en-US" altLang="ko-KR" sz="1400" dirty="0"/>
              <a:t>quality</a:t>
            </a:r>
            <a:r>
              <a:rPr lang="ko-KR" altLang="en-US" sz="1400" dirty="0"/>
              <a:t>에 미치는 영향력을 시각화하기</a:t>
            </a:r>
          </a:p>
          <a:p>
            <a:pPr lvl="3">
              <a:defRPr/>
            </a:pPr>
            <a:r>
              <a:rPr lang="en-US" altLang="ko-KR" dirty="0"/>
              <a:t>05</a:t>
            </a:r>
            <a:r>
              <a:rPr lang="ko-KR" altLang="en-US" dirty="0"/>
              <a:t>행 차트의 크기를 지정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06</a:t>
            </a:r>
            <a:r>
              <a:rPr lang="ko-KR" altLang="en-US" dirty="0"/>
              <a:t>행 다중 선형 회귀 분석 결과를 가지고 있는 </a:t>
            </a:r>
            <a:r>
              <a:rPr lang="en-US" altLang="ko-KR" dirty="0" err="1"/>
              <a:t>regression_result</a:t>
            </a:r>
            <a:r>
              <a:rPr lang="ko-KR" altLang="en-US" dirty="0"/>
              <a:t>를 이용해 각 독립 변수의 부분 회귀 플롯을 구함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07</a:t>
            </a:r>
            <a:r>
              <a:rPr lang="ko-KR" altLang="en-US" dirty="0"/>
              <a:t>행 부분 회귀 결과를 플롯으로 시각화하여 나타냄</a:t>
            </a:r>
            <a:endParaRPr lang="en-US" altLang="ko-KR" dirty="0"/>
          </a:p>
        </p:txBody>
      </p:sp>
      <p:sp>
        <p:nvSpPr>
          <p:cNvPr id="58371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[</a:t>
            </a:r>
            <a:r>
              <a:rPr lang="ko-KR" altLang="en-US" smtClean="0"/>
              <a:t>기술 통계 분석 </a:t>
            </a:r>
            <a:r>
              <a:rPr lang="en-US" altLang="ko-KR" smtClean="0"/>
              <a:t>+ </a:t>
            </a:r>
            <a:r>
              <a:rPr lang="ko-KR" altLang="en-US" smtClean="0"/>
              <a:t>그래프</a:t>
            </a:r>
            <a:r>
              <a:rPr lang="en-US" altLang="ko-KR" smtClean="0"/>
              <a:t>] </a:t>
            </a:r>
            <a:r>
              <a:rPr lang="ko-KR" altLang="en-US" smtClean="0"/>
              <a:t>와인 품질 예측하기</a:t>
            </a:r>
          </a:p>
        </p:txBody>
      </p:sp>
      <p:pic>
        <p:nvPicPr>
          <p:cNvPr id="5837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5" y="2924175"/>
            <a:ext cx="2755900" cy="378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[</a:t>
            </a:r>
            <a:r>
              <a:rPr lang="ko-KR" altLang="en-US" smtClean="0"/>
              <a:t>기술 통계 분석 </a:t>
            </a:r>
            <a:r>
              <a:rPr lang="en-US" altLang="ko-KR" smtClean="0"/>
              <a:t>+ </a:t>
            </a:r>
            <a:r>
              <a:rPr lang="ko-KR" altLang="en-US" smtClean="0"/>
              <a:t>그래프</a:t>
            </a:r>
            <a:r>
              <a:rPr lang="en-US" altLang="ko-KR" smtClean="0"/>
              <a:t>] </a:t>
            </a:r>
            <a:r>
              <a:rPr lang="ko-KR" altLang="en-US" smtClean="0"/>
              <a:t>와인 품질 예측하기</a:t>
            </a:r>
          </a:p>
        </p:txBody>
      </p:sp>
      <p:sp>
        <p:nvSpPr>
          <p:cNvPr id="13315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 </a:t>
            </a:r>
            <a:r>
              <a:rPr lang="ko-KR" altLang="en-US" dirty="0" err="1"/>
              <a:t>미리보기</a:t>
            </a:r>
            <a:endParaRPr lang="en-US" altLang="ko-KR" dirty="0"/>
          </a:p>
        </p:txBody>
      </p:sp>
      <p:pic>
        <p:nvPicPr>
          <p:cNvPr id="13317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1738313"/>
            <a:ext cx="4486275" cy="474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597900" cy="4433887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 </a:t>
            </a:r>
            <a:r>
              <a:rPr lang="ko-KR" altLang="en-US" dirty="0" err="1"/>
              <a:t>미리보기</a:t>
            </a:r>
            <a:endParaRPr lang="en-US" altLang="ko-KR" dirty="0"/>
          </a:p>
        </p:txBody>
      </p:sp>
      <p:sp>
        <p:nvSpPr>
          <p:cNvPr id="60419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777163" cy="547688"/>
          </a:xfrm>
        </p:spPr>
        <p:txBody>
          <a:bodyPr/>
          <a:lstStyle/>
          <a:p>
            <a:r>
              <a:rPr lang="en-US" altLang="ko-KR" smtClean="0"/>
              <a:t>02. [</a:t>
            </a:r>
            <a:r>
              <a:rPr lang="ko-KR" altLang="en-US" smtClean="0"/>
              <a:t>상관 분석 </a:t>
            </a:r>
            <a:r>
              <a:rPr lang="en-US" altLang="ko-KR" smtClean="0"/>
              <a:t>+ </a:t>
            </a:r>
            <a:r>
              <a:rPr lang="ko-KR" altLang="en-US" smtClean="0"/>
              <a:t>히트맵</a:t>
            </a:r>
            <a:r>
              <a:rPr lang="en-US" altLang="ko-KR" smtClean="0"/>
              <a:t>] </a:t>
            </a:r>
            <a:r>
              <a:rPr lang="ko-KR" altLang="en-US" smtClean="0"/>
              <a:t>타이타닉호 생존율 분석하기</a:t>
            </a:r>
          </a:p>
        </p:txBody>
      </p:sp>
      <p:pic>
        <p:nvPicPr>
          <p:cNvPr id="60420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1628775"/>
            <a:ext cx="4537075" cy="509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597900" cy="4433887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 </a:t>
            </a:r>
            <a:r>
              <a:rPr lang="ko-KR" altLang="en-US" dirty="0" err="1"/>
              <a:t>미리보기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타이타닉호의 생존자와 관련된 변수의 상관관계를 찾아봄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생존과 가장 상관도가 높은 변수는 무엇인지 분석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상관 분석을 위해 </a:t>
            </a:r>
            <a:r>
              <a:rPr lang="ko-KR" altLang="en-US" dirty="0" err="1"/>
              <a:t>피어슨</a:t>
            </a:r>
            <a:r>
              <a:rPr lang="ko-KR" altLang="en-US" dirty="0"/>
              <a:t> 상관 계수를 사용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변수 간의 상관관계는 시각화하여 분석</a:t>
            </a:r>
            <a:endParaRPr lang="en-US" altLang="ko-KR" dirty="0"/>
          </a:p>
        </p:txBody>
      </p:sp>
      <p:sp>
        <p:nvSpPr>
          <p:cNvPr id="62467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777163" cy="547688"/>
          </a:xfrm>
        </p:spPr>
        <p:txBody>
          <a:bodyPr/>
          <a:lstStyle/>
          <a:p>
            <a:r>
              <a:rPr lang="en-US" altLang="ko-KR" smtClean="0"/>
              <a:t>02. [</a:t>
            </a:r>
            <a:r>
              <a:rPr lang="ko-KR" altLang="en-US" smtClean="0"/>
              <a:t>상관 분석 </a:t>
            </a:r>
            <a:r>
              <a:rPr lang="en-US" altLang="ko-KR" smtClean="0"/>
              <a:t>+ </a:t>
            </a:r>
            <a:r>
              <a:rPr lang="ko-KR" altLang="en-US" smtClean="0"/>
              <a:t>히트맵</a:t>
            </a:r>
            <a:r>
              <a:rPr lang="en-US" altLang="ko-KR" smtClean="0"/>
              <a:t>] </a:t>
            </a:r>
            <a:r>
              <a:rPr lang="ko-KR" altLang="en-US" smtClean="0"/>
              <a:t>타이타닉호 생존율 분석하기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597900" cy="4433887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핵심 개념 이해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상관 분석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두 변수가 어떤 선형적 관계에 있는지를 분석하는 방법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두 변수는 서로 독립적이거나 상관된 관계일 수 있는데</a:t>
            </a:r>
            <a:r>
              <a:rPr lang="en-US" altLang="ko-KR" dirty="0"/>
              <a:t>, </a:t>
            </a:r>
            <a:r>
              <a:rPr lang="ko-KR" altLang="en-US" dirty="0"/>
              <a:t>두 변수의 관계의 강도를 상관관계 </a:t>
            </a:r>
            <a:r>
              <a:rPr lang="ko-KR" altLang="en-US" dirty="0" err="1"/>
              <a:t>라고함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상관 분석에서는 상관관계의 정도를 나타내는 단위로 </a:t>
            </a:r>
            <a:r>
              <a:rPr lang="ko-KR" altLang="en-US" dirty="0" err="1"/>
              <a:t>모상관</a:t>
            </a:r>
            <a:r>
              <a:rPr lang="ko-KR" altLang="en-US" dirty="0"/>
              <a:t> 계수 </a:t>
            </a:r>
            <a:r>
              <a:rPr lang="en-US" altLang="ko-KR" dirty="0"/>
              <a:t>ρ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상관 계수는 두 변수가 연관된 정도를 나타낼 뿐 인과 관계를 설명하지 않으므로 정확한 </a:t>
            </a:r>
            <a:r>
              <a:rPr lang="ko-KR" altLang="en-US" dirty="0" err="1"/>
              <a:t>예측치를</a:t>
            </a:r>
            <a:r>
              <a:rPr lang="ko-KR" altLang="en-US" dirty="0"/>
              <a:t> 계산할 수는 없음</a:t>
            </a:r>
            <a:endParaRPr lang="en-US" altLang="ko-KR" dirty="0"/>
          </a:p>
          <a:p>
            <a:pPr lvl="3">
              <a:defRPr/>
            </a:pPr>
            <a:endParaRPr lang="en-US" altLang="ko-KR" sz="300" dirty="0"/>
          </a:p>
          <a:p>
            <a:pPr lvl="2">
              <a:defRPr/>
            </a:pPr>
            <a:r>
              <a:rPr lang="ko-KR" altLang="en-US" dirty="0"/>
              <a:t>단순 상관 분석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두 변수가 어느 정도 강한 관계에 있는지 측정</a:t>
            </a:r>
            <a:r>
              <a:rPr lang="en-US" altLang="ko-KR" dirty="0"/>
              <a:t> </a:t>
            </a:r>
          </a:p>
          <a:p>
            <a:pPr lvl="2">
              <a:defRPr/>
            </a:pPr>
            <a:r>
              <a:rPr lang="ko-KR" altLang="en-US" dirty="0"/>
              <a:t>다중 상관 분석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세 개 이상의 변수 간 관계의 강도를 측정</a:t>
            </a:r>
            <a:endParaRPr lang="en-US" altLang="ko-KR" dirty="0"/>
          </a:p>
          <a:p>
            <a:pPr lvl="3">
              <a:defRPr/>
            </a:pPr>
            <a:r>
              <a:rPr lang="ko-KR" altLang="en-US" dirty="0" err="1"/>
              <a:t>편상관</a:t>
            </a:r>
            <a:r>
              <a:rPr lang="ko-KR" altLang="en-US" dirty="0"/>
              <a:t> 분석</a:t>
            </a:r>
            <a:r>
              <a:rPr lang="en-US" altLang="ko-KR" dirty="0"/>
              <a:t>: </a:t>
            </a:r>
            <a:r>
              <a:rPr lang="ko-KR" altLang="en-US" dirty="0"/>
              <a:t>다른 변수와의 관계를 고정하고 두 변수 간 관계의 강도를 나타내는 것</a:t>
            </a:r>
            <a:endParaRPr lang="en-US" altLang="ko-KR" dirty="0"/>
          </a:p>
          <a:p>
            <a:pPr lvl="3">
              <a:defRPr/>
            </a:pPr>
            <a:endParaRPr lang="en-US" altLang="ko-KR" sz="500" dirty="0"/>
          </a:p>
          <a:p>
            <a:pPr lvl="1">
              <a:defRPr/>
            </a:pPr>
            <a:r>
              <a:rPr lang="ko-KR" altLang="en-US" dirty="0"/>
              <a:t>상관 계수 </a:t>
            </a:r>
            <a:r>
              <a:rPr lang="en-US" altLang="ko-KR" dirty="0"/>
              <a:t>ρ</a:t>
            </a:r>
          </a:p>
          <a:p>
            <a:pPr lvl="3">
              <a:defRPr/>
            </a:pPr>
            <a:r>
              <a:rPr lang="ko-KR" altLang="en-US" dirty="0"/>
              <a:t>변수 간 관계의 정도</a:t>
            </a:r>
            <a:r>
              <a:rPr lang="en-US" altLang="ko-KR" dirty="0"/>
              <a:t>(0~1)</a:t>
            </a:r>
            <a:r>
              <a:rPr lang="ko-KR" altLang="en-US" dirty="0"/>
              <a:t>와 방향</a:t>
            </a:r>
            <a:r>
              <a:rPr lang="en-US" altLang="ko-KR" dirty="0"/>
              <a:t>(+, -)</a:t>
            </a:r>
            <a:r>
              <a:rPr lang="ko-KR" altLang="en-US" dirty="0"/>
              <a:t>을 하나의 수치로 요약해주는 지수로 </a:t>
            </a:r>
            <a:r>
              <a:rPr lang="en-US" altLang="ko-KR" dirty="0"/>
              <a:t>-1</a:t>
            </a:r>
            <a:r>
              <a:rPr lang="ko-KR" altLang="en-US" dirty="0"/>
              <a:t>에서 </a:t>
            </a:r>
            <a:r>
              <a:rPr lang="en-US" altLang="ko-KR" dirty="0"/>
              <a:t>+1 </a:t>
            </a:r>
            <a:r>
              <a:rPr lang="ko-KR" altLang="en-US" dirty="0"/>
              <a:t>사이의 값을 가짐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상관 계수가 </a:t>
            </a:r>
            <a:r>
              <a:rPr lang="en-US" altLang="ko-KR" dirty="0"/>
              <a:t>+</a:t>
            </a:r>
            <a:r>
              <a:rPr lang="ko-KR" altLang="en-US" dirty="0"/>
              <a:t>이면 양의 상관관계이며 한 변수가 증가하면 다른 변수도 증가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상관 계수가 </a:t>
            </a:r>
            <a:r>
              <a:rPr lang="en-US" altLang="ko-KR" dirty="0"/>
              <a:t>–</a:t>
            </a:r>
            <a:r>
              <a:rPr lang="ko-KR" altLang="en-US" dirty="0"/>
              <a:t>이면 음의 상관관계이며 한 변수가 증가할 때 다른 변수는 감소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0.0 ~ 0.2: </a:t>
            </a:r>
            <a:r>
              <a:rPr lang="ko-KR" altLang="en-US" dirty="0"/>
              <a:t>상관관계가 거의 없음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0.2 ~ 0.4: </a:t>
            </a:r>
            <a:r>
              <a:rPr lang="ko-KR" altLang="en-US" dirty="0"/>
              <a:t>약한 상관관계가 있음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0.4 ~ 0.6: </a:t>
            </a:r>
            <a:r>
              <a:rPr lang="ko-KR" altLang="en-US" dirty="0"/>
              <a:t>상관관계가 있음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0.6 ~ 0.8: </a:t>
            </a:r>
            <a:r>
              <a:rPr lang="ko-KR" altLang="en-US" dirty="0"/>
              <a:t>강한 상관관계가 있음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0.8 ~ 1.0: </a:t>
            </a:r>
            <a:r>
              <a:rPr lang="ko-KR" altLang="en-US" dirty="0"/>
              <a:t>매우 강한 상관관계가 있음</a:t>
            </a:r>
            <a:r>
              <a:rPr lang="en-US" altLang="ko-KR" dirty="0"/>
              <a:t> </a:t>
            </a:r>
          </a:p>
          <a:p>
            <a:pPr lvl="3">
              <a:defRPr/>
            </a:pPr>
            <a:endParaRPr lang="en-US" altLang="ko-KR" dirty="0"/>
          </a:p>
        </p:txBody>
      </p:sp>
      <p:sp>
        <p:nvSpPr>
          <p:cNvPr id="64515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777163" cy="547688"/>
          </a:xfrm>
        </p:spPr>
        <p:txBody>
          <a:bodyPr/>
          <a:lstStyle/>
          <a:p>
            <a:r>
              <a:rPr lang="en-US" altLang="ko-KR" smtClean="0"/>
              <a:t>02. [</a:t>
            </a:r>
            <a:r>
              <a:rPr lang="ko-KR" altLang="en-US" smtClean="0"/>
              <a:t>상관 분석 </a:t>
            </a:r>
            <a:r>
              <a:rPr lang="en-US" altLang="ko-KR" smtClean="0"/>
              <a:t>+ </a:t>
            </a:r>
            <a:r>
              <a:rPr lang="ko-KR" altLang="en-US" smtClean="0"/>
              <a:t>히트맵</a:t>
            </a:r>
            <a:r>
              <a:rPr lang="en-US" altLang="ko-KR" smtClean="0"/>
              <a:t>] </a:t>
            </a:r>
            <a:r>
              <a:rPr lang="ko-KR" altLang="en-US" smtClean="0"/>
              <a:t>타이타닉호 생존율 분석하기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597900" cy="4433887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수집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3">
              <a:defRPr/>
            </a:pPr>
            <a:r>
              <a:rPr lang="en-US" altLang="ko-KR" dirty="0"/>
              <a:t>01</a:t>
            </a:r>
            <a:r>
              <a:rPr lang="ko-KR" altLang="en-US" dirty="0"/>
              <a:t>행 </a:t>
            </a:r>
            <a:r>
              <a:rPr lang="en-US" altLang="ko-KR" dirty="0" err="1"/>
              <a:t>seaborn</a:t>
            </a:r>
            <a:r>
              <a:rPr lang="en-US" altLang="ko-KR" dirty="0"/>
              <a:t> </a:t>
            </a:r>
            <a:r>
              <a:rPr lang="ko-KR" altLang="en-US" dirty="0"/>
              <a:t>패키지를 로드</a:t>
            </a:r>
            <a:r>
              <a:rPr lang="en-US" altLang="ko-KR" dirty="0"/>
              <a:t> </a:t>
            </a:r>
          </a:p>
          <a:p>
            <a:pPr lvl="3">
              <a:defRPr/>
            </a:pPr>
            <a:r>
              <a:rPr lang="en-US" altLang="ko-KR" dirty="0"/>
              <a:t>03</a:t>
            </a:r>
            <a:r>
              <a:rPr lang="ko-KR" altLang="en-US" dirty="0"/>
              <a:t>행 </a:t>
            </a:r>
            <a:r>
              <a:rPr lang="en-US" altLang="ko-KR" dirty="0"/>
              <a:t>titanic </a:t>
            </a:r>
            <a:r>
              <a:rPr lang="ko-KR" altLang="en-US" dirty="0"/>
              <a:t>데이터를 로드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04</a:t>
            </a:r>
            <a:r>
              <a:rPr lang="ko-KR" altLang="en-US" dirty="0"/>
              <a:t>행 데이터를 </a:t>
            </a:r>
            <a:r>
              <a:rPr lang="en-US" altLang="ko-KR" dirty="0"/>
              <a:t>CSV </a:t>
            </a:r>
            <a:r>
              <a:rPr lang="ko-KR" altLang="en-US" dirty="0"/>
              <a:t>파일로 저장</a:t>
            </a: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데이터 준비</a:t>
            </a: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r>
              <a:rPr lang="ko-KR" altLang="en-US" dirty="0"/>
              <a:t>저장한 </a:t>
            </a:r>
            <a:r>
              <a:rPr lang="en-US" altLang="ko-KR" dirty="0"/>
              <a:t>titanic.csv </a:t>
            </a:r>
            <a:r>
              <a:rPr lang="ko-KR" altLang="en-US" dirty="0"/>
              <a:t>파일을 열어서 데이터 정리 작업이 필요한지 확인</a:t>
            </a:r>
            <a:endParaRPr lang="en-US" altLang="ko-KR" dirty="0"/>
          </a:p>
        </p:txBody>
      </p:sp>
      <p:sp>
        <p:nvSpPr>
          <p:cNvPr id="66563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777163" cy="547688"/>
          </a:xfrm>
        </p:spPr>
        <p:txBody>
          <a:bodyPr/>
          <a:lstStyle/>
          <a:p>
            <a:r>
              <a:rPr lang="en-US" altLang="ko-KR" smtClean="0"/>
              <a:t>02. [</a:t>
            </a:r>
            <a:r>
              <a:rPr lang="ko-KR" altLang="en-US" smtClean="0"/>
              <a:t>상관 분석 </a:t>
            </a:r>
            <a:r>
              <a:rPr lang="en-US" altLang="ko-KR" smtClean="0"/>
              <a:t>+ </a:t>
            </a:r>
            <a:r>
              <a:rPr lang="ko-KR" altLang="en-US" smtClean="0"/>
              <a:t>히트맵</a:t>
            </a:r>
            <a:r>
              <a:rPr lang="en-US" altLang="ko-KR" smtClean="0"/>
              <a:t>] </a:t>
            </a:r>
            <a:r>
              <a:rPr lang="ko-KR" altLang="en-US" smtClean="0"/>
              <a:t>타이타닉호 생존율 분석하기</a:t>
            </a:r>
          </a:p>
        </p:txBody>
      </p:sp>
      <p:grpSp>
        <p:nvGrpSpPr>
          <p:cNvPr id="66564" name="그룹 3"/>
          <p:cNvGrpSpPr>
            <a:grpSpLocks/>
          </p:cNvGrpSpPr>
          <p:nvPr/>
        </p:nvGrpSpPr>
        <p:grpSpPr bwMode="auto">
          <a:xfrm>
            <a:off x="611188" y="1557338"/>
            <a:ext cx="5329237" cy="863600"/>
            <a:chOff x="757792" y="1857862"/>
            <a:chExt cx="5410570" cy="964799"/>
          </a:xfrm>
        </p:grpSpPr>
        <p:sp>
          <p:nvSpPr>
            <p:cNvPr id="5" name="직사각형 4"/>
            <p:cNvSpPr/>
            <p:nvPr/>
          </p:nvSpPr>
          <p:spPr>
            <a:xfrm>
              <a:off x="1046291" y="1857862"/>
              <a:ext cx="5122071" cy="9647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6567" name="내용 개체 틀 2"/>
            <p:cNvSpPr txBox="1">
              <a:spLocks/>
            </p:cNvSpPr>
            <p:nvPr/>
          </p:nvSpPr>
          <p:spPr bwMode="auto">
            <a:xfrm>
              <a:off x="757792" y="1857863"/>
              <a:ext cx="5410570" cy="964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266700" indent="-266700" latinLnBrk="1">
                <a:spcBef>
                  <a:spcPct val="20000"/>
                </a:spcBef>
                <a:buFont typeface="Arial" panose="020B0604020202020204" pitchFamily="34" charset="0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2667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628650" indent="-180975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809625" indent="-180975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990600" indent="-180975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14478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19050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23622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28194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/>
                <a:t>01   &gt;&gt;&gt; import seaborn as sns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/>
                <a:t>02   &gt;&gt;&gt; import pandas as pd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/>
                <a:t>03   &gt;&gt;&gt; titanic = sns.load_dataset("titanic")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/>
                <a:t>04   &gt;&gt;&gt; titanic.to_csv('C:/Users/kmj/My_Python/7</a:t>
              </a:r>
              <a:r>
                <a:rPr lang="ko-KR" altLang="en-US" sz="1000"/>
                <a:t>장</a:t>
              </a:r>
              <a:r>
                <a:rPr lang="en-US" altLang="ko-KR" sz="1000"/>
                <a:t>_</a:t>
              </a:r>
              <a:r>
                <a:rPr lang="es-ES" altLang="ko-KR" sz="1000"/>
                <a:t>data/titanic.csv', index = False)</a:t>
              </a:r>
              <a:endParaRPr lang="es-ES" altLang="ko-KR" sz="1000">
                <a:solidFill>
                  <a:srgbClr val="258BCD"/>
                </a:solidFill>
              </a:endParaRPr>
            </a:p>
          </p:txBody>
        </p:sp>
      </p:grpSp>
      <p:pic>
        <p:nvPicPr>
          <p:cNvPr id="66565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4076700"/>
            <a:ext cx="4895850" cy="17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597900" cy="4433887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준비</a:t>
            </a:r>
            <a:endParaRPr lang="en-US" altLang="ko-KR" dirty="0"/>
          </a:p>
        </p:txBody>
      </p:sp>
      <p:sp>
        <p:nvSpPr>
          <p:cNvPr id="68611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777163" cy="547688"/>
          </a:xfrm>
        </p:spPr>
        <p:txBody>
          <a:bodyPr/>
          <a:lstStyle/>
          <a:p>
            <a:r>
              <a:rPr lang="en-US" altLang="ko-KR" smtClean="0"/>
              <a:t>02. [</a:t>
            </a:r>
            <a:r>
              <a:rPr lang="ko-KR" altLang="en-US" smtClean="0"/>
              <a:t>상관 분석 </a:t>
            </a:r>
            <a:r>
              <a:rPr lang="en-US" altLang="ko-KR" smtClean="0"/>
              <a:t>+ </a:t>
            </a:r>
            <a:r>
              <a:rPr lang="ko-KR" altLang="en-US" smtClean="0"/>
              <a:t>히트맵</a:t>
            </a:r>
            <a:r>
              <a:rPr lang="en-US" altLang="ko-KR" smtClean="0"/>
              <a:t>] </a:t>
            </a:r>
            <a:r>
              <a:rPr lang="ko-KR" altLang="en-US" smtClean="0"/>
              <a:t>타이타닉호 생존율 분석하기</a:t>
            </a:r>
          </a:p>
        </p:txBody>
      </p:sp>
      <p:grpSp>
        <p:nvGrpSpPr>
          <p:cNvPr id="68612" name="그룹 9"/>
          <p:cNvGrpSpPr>
            <a:grpSpLocks/>
          </p:cNvGrpSpPr>
          <p:nvPr/>
        </p:nvGrpSpPr>
        <p:grpSpPr bwMode="auto">
          <a:xfrm>
            <a:off x="107950" y="1628775"/>
            <a:ext cx="5327650" cy="4895850"/>
            <a:chOff x="757792" y="1857862"/>
            <a:chExt cx="6673036" cy="1058167"/>
          </a:xfrm>
        </p:grpSpPr>
        <p:sp>
          <p:nvSpPr>
            <p:cNvPr id="11" name="직사각형 10"/>
            <p:cNvSpPr/>
            <p:nvPr/>
          </p:nvSpPr>
          <p:spPr>
            <a:xfrm>
              <a:off x="1046109" y="1857862"/>
              <a:ext cx="6024821" cy="10581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8616" name="내용 개체 틀 2"/>
            <p:cNvSpPr txBox="1">
              <a:spLocks/>
            </p:cNvSpPr>
            <p:nvPr/>
          </p:nvSpPr>
          <p:spPr bwMode="auto">
            <a:xfrm>
              <a:off x="757792" y="1857863"/>
              <a:ext cx="6673036" cy="964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266700" indent="-266700" latinLnBrk="1">
                <a:spcBef>
                  <a:spcPct val="20000"/>
                </a:spcBef>
                <a:buFont typeface="Arial" panose="020B0604020202020204" pitchFamily="34" charset="0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2667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628650" indent="-180975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809625" indent="-180975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990600" indent="-180975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14478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19050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23622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28194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/>
                <a:t>01   &gt;&gt;&gt; titanic.isnull().sum()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  survived            0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  pclass             </a:t>
              </a:r>
              <a:r>
                <a:rPr lang="en-US" altLang="ko-KR" sz="800">
                  <a:solidFill>
                    <a:srgbClr val="258BCD"/>
                  </a:solidFill>
                </a:rPr>
                <a:t> </a:t>
              </a:r>
              <a:r>
                <a:rPr lang="en-US" altLang="ko-KR" sz="1000">
                  <a:solidFill>
                    <a:srgbClr val="258BCD"/>
                  </a:solidFill>
                </a:rPr>
                <a:t> 0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  sex              </a:t>
              </a:r>
              <a:r>
                <a:rPr lang="en-US" altLang="ko-KR" sz="900">
                  <a:solidFill>
                    <a:srgbClr val="258BCD"/>
                  </a:solidFill>
                </a:rPr>
                <a:t>    </a:t>
              </a:r>
              <a:r>
                <a:rPr lang="en-US" altLang="ko-KR" sz="1000">
                  <a:solidFill>
                    <a:srgbClr val="258BCD"/>
                  </a:solidFill>
                </a:rPr>
                <a:t> 0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  age              </a:t>
              </a:r>
              <a:r>
                <a:rPr lang="en-US" altLang="ko-KR" sz="800">
                  <a:solidFill>
                    <a:srgbClr val="258BCD"/>
                  </a:solidFill>
                </a:rPr>
                <a:t>  </a:t>
              </a:r>
              <a:r>
                <a:rPr lang="en-US" altLang="ko-KR" sz="1000">
                  <a:solidFill>
                    <a:srgbClr val="258BCD"/>
                  </a:solidFill>
                </a:rPr>
                <a:t>  177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  sibsp                0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  parch          </a:t>
              </a:r>
              <a:r>
                <a:rPr lang="en-US" altLang="ko-KR" sz="800">
                  <a:solidFill>
                    <a:srgbClr val="258BCD"/>
                  </a:solidFill>
                </a:rPr>
                <a:t>   </a:t>
              </a:r>
              <a:r>
                <a:rPr lang="en-US" altLang="ko-KR" sz="1000">
                  <a:solidFill>
                    <a:srgbClr val="258BCD"/>
                  </a:solidFill>
                </a:rPr>
                <a:t>   0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  fare                </a:t>
              </a:r>
              <a:r>
                <a:rPr lang="en-US" altLang="ko-KR" sz="700">
                  <a:solidFill>
                    <a:srgbClr val="258BCD"/>
                  </a:solidFill>
                </a:rPr>
                <a:t> </a:t>
              </a:r>
              <a:r>
                <a:rPr lang="en-US" altLang="ko-KR" sz="1000">
                  <a:solidFill>
                    <a:srgbClr val="258BCD"/>
                  </a:solidFill>
                </a:rPr>
                <a:t> 0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  embarked      </a:t>
              </a:r>
              <a:r>
                <a:rPr lang="en-US" altLang="ko-KR" sz="800">
                  <a:solidFill>
                    <a:srgbClr val="258BCD"/>
                  </a:solidFill>
                </a:rPr>
                <a:t>  </a:t>
              </a:r>
              <a:r>
                <a:rPr lang="en-US" altLang="ko-KR" sz="1000">
                  <a:solidFill>
                    <a:srgbClr val="258BCD"/>
                  </a:solidFill>
                </a:rPr>
                <a:t>  2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  class              </a:t>
              </a:r>
              <a:r>
                <a:rPr lang="en-US" altLang="ko-KR" sz="700">
                  <a:solidFill>
                    <a:srgbClr val="258BCD"/>
                  </a:solidFill>
                </a:rPr>
                <a:t>  </a:t>
              </a:r>
              <a:r>
                <a:rPr lang="en-US" altLang="ko-KR" sz="1000">
                  <a:solidFill>
                    <a:srgbClr val="258BCD"/>
                  </a:solidFill>
                </a:rPr>
                <a:t> 0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 </a:t>
              </a:r>
              <a:r>
                <a:rPr lang="en-US" altLang="ko-KR" sz="1000"/>
                <a:t> </a:t>
              </a:r>
              <a:r>
                <a:rPr lang="en-US" altLang="ko-KR" sz="1000">
                  <a:solidFill>
                    <a:srgbClr val="258BCD"/>
                  </a:solidFill>
                </a:rPr>
                <a:t>who                 0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  adult_male     </a:t>
              </a:r>
              <a:r>
                <a:rPr lang="en-US" altLang="ko-KR" sz="800">
                  <a:solidFill>
                    <a:srgbClr val="258BCD"/>
                  </a:solidFill>
                </a:rPr>
                <a:t>   </a:t>
              </a:r>
              <a:r>
                <a:rPr lang="en-US" altLang="ko-KR" sz="1000">
                  <a:solidFill>
                    <a:srgbClr val="258BCD"/>
                  </a:solidFill>
                </a:rPr>
                <a:t> 0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  deck              </a:t>
              </a:r>
              <a:r>
                <a:rPr lang="en-US" altLang="ko-KR" sz="500">
                  <a:solidFill>
                    <a:srgbClr val="258BCD"/>
                  </a:solidFill>
                </a:rPr>
                <a:t> </a:t>
              </a:r>
              <a:r>
                <a:rPr lang="en-US" altLang="ko-KR" sz="1000">
                  <a:solidFill>
                    <a:srgbClr val="258BCD"/>
                  </a:solidFill>
                </a:rPr>
                <a:t>  688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  embark_town   </a:t>
              </a:r>
              <a:r>
                <a:rPr lang="en-US" altLang="ko-KR" sz="700">
                  <a:solidFill>
                    <a:srgbClr val="258BCD"/>
                  </a:solidFill>
                </a:rPr>
                <a:t>  </a:t>
              </a:r>
              <a:r>
                <a:rPr lang="en-US" altLang="ko-KR" sz="1000">
                  <a:solidFill>
                    <a:srgbClr val="258BCD"/>
                  </a:solidFill>
                </a:rPr>
                <a:t> 2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  alive            </a:t>
              </a:r>
              <a:r>
                <a:rPr lang="en-US" altLang="ko-KR" sz="900">
                  <a:solidFill>
                    <a:srgbClr val="258BCD"/>
                  </a:solidFill>
                </a:rPr>
                <a:t>  </a:t>
              </a:r>
              <a:r>
                <a:rPr lang="en-US" altLang="ko-KR" sz="1000">
                  <a:solidFill>
                    <a:srgbClr val="258BCD"/>
                  </a:solidFill>
                </a:rPr>
                <a:t>   0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  alone          </a:t>
              </a:r>
              <a:r>
                <a:rPr lang="en-US" altLang="ko-KR" sz="700">
                  <a:solidFill>
                    <a:srgbClr val="258BCD"/>
                  </a:solidFill>
                </a:rPr>
                <a:t>  </a:t>
              </a:r>
              <a:r>
                <a:rPr lang="en-US" altLang="ko-KR" sz="900">
                  <a:solidFill>
                    <a:srgbClr val="258BCD"/>
                  </a:solidFill>
                </a:rPr>
                <a:t> </a:t>
              </a:r>
              <a:r>
                <a:rPr lang="en-US" altLang="ko-KR" sz="1000">
                  <a:solidFill>
                    <a:srgbClr val="258BCD"/>
                  </a:solidFill>
                </a:rPr>
                <a:t>   0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  </a:t>
              </a:r>
              <a:r>
                <a:rPr lang="es-ES" altLang="ko-KR" sz="1000">
                  <a:solidFill>
                    <a:srgbClr val="258BCD"/>
                  </a:solidFill>
                </a:rPr>
                <a:t>dtype  :  int64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/>
                <a:t>02   &gt;&gt;&gt; titanic['age'] = titanic['age'].fillna(titanic['age'].median())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/>
                <a:t>03   &gt;&gt;&gt; titanic['embarked'].value_counts()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  </a:t>
              </a:r>
              <a:r>
                <a:rPr lang="es-ES" altLang="ko-KR" sz="1000">
                  <a:solidFill>
                    <a:srgbClr val="258BCD"/>
                  </a:solidFill>
                </a:rPr>
                <a:t>S     644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  </a:t>
              </a:r>
              <a:r>
                <a:rPr lang="es-ES" altLang="ko-KR" sz="1000">
                  <a:solidFill>
                    <a:srgbClr val="258BCD"/>
                  </a:solidFill>
                </a:rPr>
                <a:t>C     168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  </a:t>
              </a:r>
              <a:r>
                <a:rPr lang="es-ES" altLang="ko-KR" sz="1000">
                  <a:solidFill>
                    <a:srgbClr val="258BCD"/>
                  </a:solidFill>
                </a:rPr>
                <a:t>Q     77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  </a:t>
              </a:r>
              <a:r>
                <a:rPr lang="es-ES" altLang="ko-KR" sz="1000">
                  <a:solidFill>
                    <a:srgbClr val="258BCD"/>
                  </a:solidFill>
                </a:rPr>
                <a:t>Name  :  embarked, dtype: int64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/>
                <a:t>06   &gt;&gt;&gt; titanic['embark_town'] = titanic['embark_town'].fillna('Southampton')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/>
                <a:t>07   &gt;&gt;&gt; titanic['deck'].value_counts()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endParaRPr lang="es-ES" altLang="ko-KR" sz="1000">
                <a:solidFill>
                  <a:srgbClr val="258BCD"/>
                </a:solidFill>
              </a:endParaRP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endParaRPr lang="es-ES" altLang="ko-KR" sz="1000">
                <a:solidFill>
                  <a:srgbClr val="258BCD"/>
                </a:solidFill>
              </a:endParaRP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endParaRPr lang="es-ES" altLang="ko-KR" sz="1000">
                <a:solidFill>
                  <a:srgbClr val="258BCD"/>
                </a:solidFill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5411788" y="1611313"/>
            <a:ext cx="3240087" cy="51689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8614" name="내용 개체 틀 2"/>
          <p:cNvSpPr txBox="1">
            <a:spLocks/>
          </p:cNvSpPr>
          <p:nvPr/>
        </p:nvSpPr>
        <p:spPr bwMode="auto">
          <a:xfrm>
            <a:off x="5122863" y="1581150"/>
            <a:ext cx="4913312" cy="304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3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26670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n-US" altLang="ko-KR" sz="1000">
                <a:solidFill>
                  <a:srgbClr val="258BCD"/>
                </a:solidFill>
              </a:rPr>
              <a:t>      C     59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n-US" altLang="ko-KR" sz="1000">
                <a:solidFill>
                  <a:srgbClr val="258BCD"/>
                </a:solidFill>
              </a:rPr>
              <a:t>      B     47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n-US" altLang="ko-KR" sz="1000">
                <a:solidFill>
                  <a:srgbClr val="258BCD"/>
                </a:solidFill>
              </a:rPr>
              <a:t>      D     33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n-US" altLang="ko-KR" sz="1000">
                <a:solidFill>
                  <a:srgbClr val="258BCD"/>
                </a:solidFill>
              </a:rPr>
              <a:t>      E     32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n-US" altLang="ko-KR" sz="1000">
                <a:solidFill>
                  <a:srgbClr val="258BCD"/>
                </a:solidFill>
              </a:rPr>
              <a:t>      A     15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n-US" altLang="ko-KR" sz="1000">
                <a:solidFill>
                  <a:srgbClr val="258BCD"/>
                </a:solidFill>
              </a:rPr>
              <a:t>      F     13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n-US" altLang="ko-KR" sz="1000">
                <a:solidFill>
                  <a:srgbClr val="258BCD"/>
                </a:solidFill>
              </a:rPr>
              <a:t>      G     4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n-US" altLang="ko-KR" sz="1000">
                <a:solidFill>
                  <a:srgbClr val="258BCD"/>
                </a:solidFill>
              </a:rPr>
              <a:t>      Name: deck, dtype: int64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n-US" altLang="ko-KR" sz="1000"/>
              <a:t>08   &gt;&gt;&gt; titanic['deck'] = titanic['deck'].fillna('C')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n-US" altLang="ko-KR" sz="1000"/>
              <a:t>09   &gt;&gt;&gt; titanic.isnull().sum()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n-US" altLang="ko-KR" sz="1000">
                <a:solidFill>
                  <a:srgbClr val="258BCD"/>
                </a:solidFill>
              </a:rPr>
              <a:t>      survived            0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n-US" altLang="ko-KR" sz="1000">
                <a:solidFill>
                  <a:srgbClr val="258BCD"/>
                </a:solidFill>
              </a:rPr>
              <a:t>      pclass           </a:t>
            </a:r>
            <a:r>
              <a:rPr lang="en-US" altLang="ko-KR" sz="900">
                <a:solidFill>
                  <a:srgbClr val="258BCD"/>
                </a:solidFill>
              </a:rPr>
              <a:t>   </a:t>
            </a:r>
            <a:r>
              <a:rPr lang="en-US" altLang="ko-KR" sz="1000">
                <a:solidFill>
                  <a:srgbClr val="258BCD"/>
                </a:solidFill>
              </a:rPr>
              <a:t> 0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n-US" altLang="ko-KR" sz="1000">
                <a:solidFill>
                  <a:srgbClr val="258BCD"/>
                </a:solidFill>
              </a:rPr>
              <a:t>      sex                </a:t>
            </a:r>
            <a:r>
              <a:rPr lang="en-US" altLang="ko-KR" sz="700">
                <a:solidFill>
                  <a:srgbClr val="258BCD"/>
                </a:solidFill>
              </a:rPr>
              <a:t>  </a:t>
            </a:r>
            <a:r>
              <a:rPr lang="en-US" altLang="ko-KR" sz="1000">
                <a:solidFill>
                  <a:srgbClr val="258BCD"/>
                </a:solidFill>
              </a:rPr>
              <a:t> 0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n-US" altLang="ko-KR" sz="1000">
                <a:solidFill>
                  <a:srgbClr val="258BCD"/>
                </a:solidFill>
              </a:rPr>
              <a:t>      age               </a:t>
            </a:r>
            <a:r>
              <a:rPr lang="en-US" altLang="ko-KR" sz="900">
                <a:solidFill>
                  <a:srgbClr val="258BCD"/>
                </a:solidFill>
              </a:rPr>
              <a:t>  </a:t>
            </a:r>
            <a:r>
              <a:rPr lang="en-US" altLang="ko-KR" sz="1000">
                <a:solidFill>
                  <a:srgbClr val="258BCD"/>
                </a:solidFill>
              </a:rPr>
              <a:t> 0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n-US" altLang="ko-KR" sz="1000">
                <a:solidFill>
                  <a:srgbClr val="258BCD"/>
                </a:solidFill>
              </a:rPr>
              <a:t>      sibsp           </a:t>
            </a:r>
            <a:r>
              <a:rPr lang="en-US" altLang="ko-KR" sz="900">
                <a:solidFill>
                  <a:srgbClr val="258BCD"/>
                </a:solidFill>
              </a:rPr>
              <a:t> </a:t>
            </a:r>
            <a:r>
              <a:rPr lang="en-US" altLang="ko-KR" sz="700">
                <a:solidFill>
                  <a:srgbClr val="258BCD"/>
                </a:solidFill>
              </a:rPr>
              <a:t> </a:t>
            </a:r>
            <a:r>
              <a:rPr lang="en-US" altLang="ko-KR" sz="800">
                <a:solidFill>
                  <a:srgbClr val="258BCD"/>
                </a:solidFill>
              </a:rPr>
              <a:t>  </a:t>
            </a:r>
            <a:r>
              <a:rPr lang="en-US" altLang="ko-KR" sz="600">
                <a:solidFill>
                  <a:srgbClr val="258BCD"/>
                </a:solidFill>
              </a:rPr>
              <a:t> </a:t>
            </a:r>
            <a:r>
              <a:rPr lang="en-US" altLang="ko-KR" sz="1000">
                <a:solidFill>
                  <a:srgbClr val="258BCD"/>
                </a:solidFill>
              </a:rPr>
              <a:t> 0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n-US" altLang="ko-KR" sz="1000">
                <a:solidFill>
                  <a:srgbClr val="258BCD"/>
                </a:solidFill>
              </a:rPr>
              <a:t>      parch             </a:t>
            </a:r>
            <a:r>
              <a:rPr lang="en-US" altLang="ko-KR" sz="700">
                <a:solidFill>
                  <a:srgbClr val="258BCD"/>
                </a:solidFill>
              </a:rPr>
              <a:t>  </a:t>
            </a:r>
            <a:r>
              <a:rPr lang="en-US" altLang="ko-KR" sz="1000">
                <a:solidFill>
                  <a:srgbClr val="258BCD"/>
                </a:solidFill>
              </a:rPr>
              <a:t> 0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n-US" altLang="ko-KR" sz="1000">
                <a:solidFill>
                  <a:srgbClr val="258BCD"/>
                </a:solidFill>
              </a:rPr>
              <a:t>      fare              </a:t>
            </a:r>
            <a:r>
              <a:rPr lang="en-US" altLang="ko-KR" sz="900">
                <a:solidFill>
                  <a:srgbClr val="258BCD"/>
                </a:solidFill>
              </a:rPr>
              <a:t>   </a:t>
            </a:r>
            <a:r>
              <a:rPr lang="en-US" altLang="ko-KR" sz="1000">
                <a:solidFill>
                  <a:srgbClr val="258BCD"/>
                </a:solidFill>
              </a:rPr>
              <a:t> 0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n-US" altLang="ko-KR" sz="1000">
                <a:solidFill>
                  <a:srgbClr val="258BCD"/>
                </a:solidFill>
              </a:rPr>
              <a:t>      embarked       </a:t>
            </a:r>
            <a:r>
              <a:rPr lang="en-US" altLang="ko-KR" sz="800">
                <a:solidFill>
                  <a:srgbClr val="258BCD"/>
                </a:solidFill>
              </a:rPr>
              <a:t>  </a:t>
            </a:r>
            <a:r>
              <a:rPr lang="en-US" altLang="ko-KR" sz="1000">
                <a:solidFill>
                  <a:srgbClr val="258BCD"/>
                </a:solidFill>
              </a:rPr>
              <a:t> 0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n-US" altLang="ko-KR" sz="1000">
                <a:solidFill>
                  <a:srgbClr val="258BCD"/>
                </a:solidFill>
              </a:rPr>
              <a:t>      class           </a:t>
            </a:r>
            <a:r>
              <a:rPr lang="en-US" altLang="ko-KR" sz="800">
                <a:solidFill>
                  <a:srgbClr val="258BCD"/>
                </a:solidFill>
              </a:rPr>
              <a:t>    </a:t>
            </a:r>
            <a:r>
              <a:rPr lang="en-US" altLang="ko-KR" sz="1000">
                <a:solidFill>
                  <a:srgbClr val="258BCD"/>
                </a:solidFill>
              </a:rPr>
              <a:t>  0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n-US" altLang="ko-KR" sz="1000">
                <a:solidFill>
                  <a:srgbClr val="258BCD"/>
                </a:solidFill>
              </a:rPr>
              <a:t>      who                 0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n-US" altLang="ko-KR" sz="1000">
                <a:solidFill>
                  <a:srgbClr val="258BCD"/>
                </a:solidFill>
              </a:rPr>
              <a:t>      adult_male    </a:t>
            </a:r>
            <a:r>
              <a:rPr lang="en-US" altLang="ko-KR" sz="800">
                <a:solidFill>
                  <a:srgbClr val="258BCD"/>
                </a:solidFill>
              </a:rPr>
              <a:t>    </a:t>
            </a:r>
            <a:r>
              <a:rPr lang="en-US" altLang="ko-KR" sz="1000">
                <a:solidFill>
                  <a:srgbClr val="258BCD"/>
                </a:solidFill>
              </a:rPr>
              <a:t> 0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n-US" altLang="ko-KR" sz="1000">
                <a:solidFill>
                  <a:srgbClr val="258BCD"/>
                </a:solidFill>
              </a:rPr>
              <a:t>      deck             </a:t>
            </a:r>
            <a:r>
              <a:rPr lang="en-US" altLang="ko-KR" sz="800">
                <a:solidFill>
                  <a:srgbClr val="258BCD"/>
                </a:solidFill>
              </a:rPr>
              <a:t>   </a:t>
            </a:r>
            <a:r>
              <a:rPr lang="en-US" altLang="ko-KR" sz="1000">
                <a:solidFill>
                  <a:srgbClr val="258BCD"/>
                </a:solidFill>
              </a:rPr>
              <a:t> 0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n-US" altLang="ko-KR" sz="1000">
                <a:solidFill>
                  <a:srgbClr val="258BCD"/>
                </a:solidFill>
              </a:rPr>
              <a:t>      embark_town</a:t>
            </a:r>
            <a:r>
              <a:rPr lang="en-US" altLang="ko-KR" sz="800">
                <a:solidFill>
                  <a:srgbClr val="258BCD"/>
                </a:solidFill>
              </a:rPr>
              <a:t>  </a:t>
            </a:r>
            <a:r>
              <a:rPr lang="en-US" altLang="ko-KR" sz="700">
                <a:solidFill>
                  <a:srgbClr val="258BCD"/>
                </a:solidFill>
              </a:rPr>
              <a:t>  </a:t>
            </a:r>
            <a:r>
              <a:rPr lang="en-US" altLang="ko-KR" sz="900">
                <a:solidFill>
                  <a:srgbClr val="258BCD"/>
                </a:solidFill>
              </a:rPr>
              <a:t> </a:t>
            </a:r>
            <a:r>
              <a:rPr lang="en-US" altLang="ko-KR" sz="1000">
                <a:solidFill>
                  <a:srgbClr val="258BCD"/>
                </a:solidFill>
              </a:rPr>
              <a:t> 0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n-US" altLang="ko-KR" sz="1000">
                <a:solidFill>
                  <a:srgbClr val="258BCD"/>
                </a:solidFill>
              </a:rPr>
              <a:t>      alive          </a:t>
            </a:r>
            <a:r>
              <a:rPr lang="en-US" altLang="ko-KR" sz="900">
                <a:solidFill>
                  <a:srgbClr val="258BCD"/>
                </a:solidFill>
              </a:rPr>
              <a:t>    </a:t>
            </a:r>
            <a:r>
              <a:rPr lang="en-US" altLang="ko-KR" sz="1000">
                <a:solidFill>
                  <a:srgbClr val="258BCD"/>
                </a:solidFill>
              </a:rPr>
              <a:t>   0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n-US" altLang="ko-KR" sz="1000">
                <a:solidFill>
                  <a:srgbClr val="258BCD"/>
                </a:solidFill>
              </a:rPr>
              <a:t>      alone         </a:t>
            </a:r>
            <a:r>
              <a:rPr lang="en-US" altLang="ko-KR" sz="800">
                <a:solidFill>
                  <a:srgbClr val="258BCD"/>
                </a:solidFill>
              </a:rPr>
              <a:t>    </a:t>
            </a:r>
            <a:r>
              <a:rPr lang="en-US" altLang="ko-KR" sz="1000">
                <a:solidFill>
                  <a:srgbClr val="258BCD"/>
                </a:solidFill>
              </a:rPr>
              <a:t>   0</a:t>
            </a:r>
          </a:p>
          <a:p>
            <a:pPr lvl="1">
              <a:spcBef>
                <a:spcPts val="150"/>
              </a:spcBef>
              <a:spcAft>
                <a:spcPts val="100"/>
              </a:spcAft>
              <a:buClr>
                <a:srgbClr val="595959"/>
              </a:buClr>
              <a:buFont typeface="Arial" panose="020B0604020202020204" pitchFamily="34" charset="0"/>
              <a:buNone/>
            </a:pPr>
            <a:r>
              <a:rPr lang="en-US" altLang="ko-KR" sz="1000">
                <a:solidFill>
                  <a:srgbClr val="258BCD"/>
                </a:solidFill>
              </a:rPr>
              <a:t>      dtype: int64</a:t>
            </a:r>
            <a:endParaRPr lang="es-ES" altLang="ko-KR" sz="1000">
              <a:solidFill>
                <a:srgbClr val="258BCD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69338" cy="4433887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탐색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ko-KR" altLang="en-US" dirty="0"/>
              <a:t>데이터의 기본 정보 탐색하기</a:t>
            </a:r>
            <a:endParaRPr lang="en-US" altLang="ko-KR" dirty="0"/>
          </a:p>
        </p:txBody>
      </p:sp>
      <p:sp>
        <p:nvSpPr>
          <p:cNvPr id="70659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777163" cy="547688"/>
          </a:xfrm>
        </p:spPr>
        <p:txBody>
          <a:bodyPr/>
          <a:lstStyle/>
          <a:p>
            <a:r>
              <a:rPr lang="en-US" altLang="ko-KR" smtClean="0"/>
              <a:t>02. [</a:t>
            </a:r>
            <a:r>
              <a:rPr lang="ko-KR" altLang="en-US" smtClean="0"/>
              <a:t>상관 분석 </a:t>
            </a:r>
            <a:r>
              <a:rPr lang="en-US" altLang="ko-KR" smtClean="0"/>
              <a:t>+ </a:t>
            </a:r>
            <a:r>
              <a:rPr lang="ko-KR" altLang="en-US" smtClean="0"/>
              <a:t>히트맵</a:t>
            </a:r>
            <a:r>
              <a:rPr lang="en-US" altLang="ko-KR" smtClean="0"/>
              <a:t>] </a:t>
            </a:r>
            <a:r>
              <a:rPr lang="ko-KR" altLang="en-US" smtClean="0"/>
              <a:t>타이타닉호 생존율 분석하기</a:t>
            </a:r>
          </a:p>
        </p:txBody>
      </p:sp>
      <p:grpSp>
        <p:nvGrpSpPr>
          <p:cNvPr id="70660" name="그룹 12"/>
          <p:cNvGrpSpPr>
            <a:grpSpLocks/>
          </p:cNvGrpSpPr>
          <p:nvPr/>
        </p:nvGrpSpPr>
        <p:grpSpPr bwMode="auto">
          <a:xfrm>
            <a:off x="755650" y="1927225"/>
            <a:ext cx="3887788" cy="4824413"/>
            <a:chOff x="757792" y="1857862"/>
            <a:chExt cx="4869513" cy="1058167"/>
          </a:xfrm>
        </p:grpSpPr>
        <p:sp>
          <p:nvSpPr>
            <p:cNvPr id="14" name="직사각형 13"/>
            <p:cNvSpPr/>
            <p:nvPr/>
          </p:nvSpPr>
          <p:spPr>
            <a:xfrm>
              <a:off x="1046106" y="1857862"/>
              <a:ext cx="4400257" cy="10581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0663" name="내용 개체 틀 2"/>
            <p:cNvSpPr txBox="1">
              <a:spLocks/>
            </p:cNvSpPr>
            <p:nvPr/>
          </p:nvSpPr>
          <p:spPr bwMode="auto">
            <a:xfrm>
              <a:off x="757792" y="1857863"/>
              <a:ext cx="4869513" cy="964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266700" indent="-266700" latinLnBrk="1">
                <a:spcBef>
                  <a:spcPct val="20000"/>
                </a:spcBef>
                <a:buFont typeface="Arial" panose="020B0604020202020204" pitchFamily="34" charset="0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2667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628650" indent="-180975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809625" indent="-180975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990600" indent="-180975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14478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19050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23622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28194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900"/>
                <a:t>01   &gt;&gt;&gt; titanic.info()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900"/>
                <a:t>      </a:t>
              </a:r>
              <a:r>
                <a:rPr lang="en-US" altLang="ko-KR" sz="900">
                  <a:solidFill>
                    <a:srgbClr val="258BCD"/>
                  </a:solidFill>
                </a:rPr>
                <a:t>&lt;class 'pandas.core.frame.DataFrame'&gt;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900">
                  <a:solidFill>
                    <a:srgbClr val="258BCD"/>
                  </a:solidFill>
                </a:rPr>
                <a:t>      RangeIndex: 891 entries, 0 to 890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900">
                  <a:solidFill>
                    <a:srgbClr val="258BCD"/>
                  </a:solidFill>
                </a:rPr>
                <a:t>      Data columns (total 15 columns):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900">
                  <a:solidFill>
                    <a:srgbClr val="258BCD"/>
                  </a:solidFill>
                </a:rPr>
                <a:t>       #   Column          Non-Null Count   Dtype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900">
                  <a:solidFill>
                    <a:srgbClr val="258BCD"/>
                  </a:solidFill>
                </a:rPr>
                <a:t>      ---  ------------      ----------------    ---------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900">
                  <a:solidFill>
                    <a:srgbClr val="258BCD"/>
                  </a:solidFill>
                </a:rPr>
                <a:t>      0     survived         891 non-null       int64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900">
                  <a:solidFill>
                    <a:srgbClr val="258BCD"/>
                  </a:solidFill>
                </a:rPr>
                <a:t>      1     pclass            891 non-null       int64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900">
                  <a:solidFill>
                    <a:srgbClr val="258BCD"/>
                  </a:solidFill>
                </a:rPr>
                <a:t>      2     sex             </a:t>
              </a:r>
              <a:r>
                <a:rPr lang="en-US" altLang="ko-KR" sz="700">
                  <a:solidFill>
                    <a:srgbClr val="258BCD"/>
                  </a:solidFill>
                </a:rPr>
                <a:t>  </a:t>
              </a:r>
              <a:r>
                <a:rPr lang="en-US" altLang="ko-KR" sz="900">
                  <a:solidFill>
                    <a:srgbClr val="258BCD"/>
                  </a:solidFill>
                </a:rPr>
                <a:t> 891 non-null       object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900">
                  <a:solidFill>
                    <a:srgbClr val="258BCD"/>
                  </a:solidFill>
                </a:rPr>
                <a:t>      3     age               891 non-null       float64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900">
                  <a:solidFill>
                    <a:srgbClr val="258BCD"/>
                  </a:solidFill>
                </a:rPr>
                <a:t>      4     sibsp             891 non-null       int64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900">
                  <a:solidFill>
                    <a:srgbClr val="258BCD"/>
                  </a:solidFill>
                </a:rPr>
                <a:t>      5     parch          </a:t>
              </a:r>
              <a:r>
                <a:rPr lang="en-US" altLang="ko-KR" sz="600">
                  <a:solidFill>
                    <a:srgbClr val="258BCD"/>
                  </a:solidFill>
                </a:rPr>
                <a:t>  </a:t>
              </a:r>
              <a:r>
                <a:rPr lang="en-US" altLang="ko-KR" sz="900">
                  <a:solidFill>
                    <a:srgbClr val="258BCD"/>
                  </a:solidFill>
                </a:rPr>
                <a:t> 891 non-null       int64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900">
                  <a:solidFill>
                    <a:srgbClr val="258BCD"/>
                  </a:solidFill>
                </a:rPr>
                <a:t>      6     fare 891         non-null             float64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900">
                  <a:solidFill>
                    <a:srgbClr val="258BCD"/>
                  </a:solidFill>
                </a:rPr>
                <a:t>      7     embarked   </a:t>
              </a:r>
              <a:r>
                <a:rPr lang="en-US" altLang="ko-KR" sz="700">
                  <a:solidFill>
                    <a:srgbClr val="258BCD"/>
                  </a:solidFill>
                </a:rPr>
                <a:t>  </a:t>
              </a:r>
              <a:r>
                <a:rPr lang="en-US" altLang="ko-KR" sz="800">
                  <a:solidFill>
                    <a:srgbClr val="258BCD"/>
                  </a:solidFill>
                </a:rPr>
                <a:t> </a:t>
              </a:r>
              <a:r>
                <a:rPr lang="en-US" altLang="ko-KR" sz="900">
                  <a:solidFill>
                    <a:srgbClr val="258BCD"/>
                  </a:solidFill>
                </a:rPr>
                <a:t> 891 non-null       object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900">
                  <a:solidFill>
                    <a:srgbClr val="258BCD"/>
                  </a:solidFill>
                </a:rPr>
                <a:t>      8     class 891        non-null            category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900">
                  <a:solidFill>
                    <a:srgbClr val="258BCD"/>
                  </a:solidFill>
                </a:rPr>
                <a:t>      9     who 891    </a:t>
              </a:r>
              <a:r>
                <a:rPr lang="en-US" altLang="ko-KR" sz="700">
                  <a:solidFill>
                    <a:srgbClr val="258BCD"/>
                  </a:solidFill>
                </a:rPr>
                <a:t>   </a:t>
              </a:r>
              <a:r>
                <a:rPr lang="en-US" altLang="ko-KR" sz="900">
                  <a:solidFill>
                    <a:srgbClr val="258BCD"/>
                  </a:solidFill>
                </a:rPr>
                <a:t>  non-null            object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900">
                  <a:solidFill>
                    <a:srgbClr val="258BCD"/>
                  </a:solidFill>
                </a:rPr>
                <a:t>      10   adult_male      891 non-null       bool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900">
                  <a:solidFill>
                    <a:srgbClr val="258BCD"/>
                  </a:solidFill>
                </a:rPr>
                <a:t>      11   deck 891        non-null            category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900">
                  <a:solidFill>
                    <a:srgbClr val="258BCD"/>
                  </a:solidFill>
                </a:rPr>
                <a:t>      12   embark_town </a:t>
              </a:r>
              <a:r>
                <a:rPr lang="en-US" altLang="ko-KR" sz="700">
                  <a:solidFill>
                    <a:srgbClr val="258BCD"/>
                  </a:solidFill>
                </a:rPr>
                <a:t>  </a:t>
              </a:r>
              <a:r>
                <a:rPr lang="en-US" altLang="ko-KR" sz="900">
                  <a:solidFill>
                    <a:srgbClr val="258BCD"/>
                  </a:solidFill>
                </a:rPr>
                <a:t>891 non-null       object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900">
                  <a:solidFill>
                    <a:srgbClr val="258BCD"/>
                  </a:solidFill>
                </a:rPr>
                <a:t>      13   alive              891 non-null       object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900">
                  <a:solidFill>
                    <a:srgbClr val="258BCD"/>
                  </a:solidFill>
                </a:rPr>
                <a:t>      14   alone 891       non-null             bool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900">
                  <a:solidFill>
                    <a:srgbClr val="258BCD"/>
                  </a:solidFill>
                </a:rPr>
                <a:t>      dtypes: bool(2), category(2), float64(2), int64(4), object(5)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900">
                  <a:solidFill>
                    <a:srgbClr val="258BCD"/>
                  </a:solidFill>
                </a:rPr>
                <a:t>      memory usage: 80.6+ KB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900"/>
                <a:t>02 &gt;&gt;&gt; titanic.survived.value_counts()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900">
                  <a:solidFill>
                    <a:srgbClr val="258BCD"/>
                  </a:solidFill>
                </a:rPr>
                <a:t>     0       549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900">
                  <a:solidFill>
                    <a:srgbClr val="258BCD"/>
                  </a:solidFill>
                </a:rPr>
                <a:t>     1       342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900">
                  <a:solidFill>
                    <a:srgbClr val="258BCD"/>
                  </a:solidFill>
                </a:rPr>
                <a:t>    Name: survived, dtype: int64</a:t>
              </a:r>
              <a:endParaRPr lang="es-ES" altLang="ko-KR" sz="900">
                <a:solidFill>
                  <a:srgbClr val="258BCD"/>
                </a:solidFill>
              </a:endParaRP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endParaRPr lang="es-ES" altLang="ko-KR" sz="900">
                <a:solidFill>
                  <a:srgbClr val="258BCD"/>
                </a:solidFill>
              </a:endParaRPr>
            </a:p>
          </p:txBody>
        </p:sp>
      </p:grpSp>
      <p:sp>
        <p:nvSpPr>
          <p:cNvPr id="7" name="내용 개체 틀 2"/>
          <p:cNvSpPr txBox="1">
            <a:spLocks/>
          </p:cNvSpPr>
          <p:nvPr/>
        </p:nvSpPr>
        <p:spPr bwMode="auto">
          <a:xfrm>
            <a:off x="4427538" y="1892300"/>
            <a:ext cx="4176712" cy="443388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266700" indent="-266700" algn="l" rtl="0" eaLnBrk="0" fontAlgn="base" latinLnBrk="1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n"/>
              <a:defRPr sz="20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400"/>
              </a:spcAft>
              <a:buClr>
                <a:schemeClr val="tx1">
                  <a:lumMod val="65000"/>
                  <a:lumOff val="35000"/>
                </a:schemeClr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300"/>
              </a:spcAft>
              <a:buSzPct val="96000"/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>
              <a:defRPr/>
            </a:pPr>
            <a:endParaRPr kumimoji="0" lang="en-US" altLang="ko-KR" dirty="0"/>
          </a:p>
          <a:p>
            <a:pPr marL="360000" lvl="3">
              <a:defRPr/>
            </a:pPr>
            <a:r>
              <a:rPr kumimoji="0" lang="en-US" altLang="ko-KR" dirty="0"/>
              <a:t>01</a:t>
            </a:r>
            <a:r>
              <a:rPr kumimoji="0" lang="ko-KR" altLang="en-US" dirty="0"/>
              <a:t>행 타이타닉 데이터의 기본 정보를 확인</a:t>
            </a:r>
            <a:endParaRPr kumimoji="0" lang="en-US" altLang="ko-KR" dirty="0"/>
          </a:p>
          <a:p>
            <a:pPr marL="360000" lvl="3">
              <a:defRPr/>
            </a:pPr>
            <a:r>
              <a:rPr kumimoji="0" lang="en-US" altLang="ko-KR" dirty="0"/>
              <a:t>02</a:t>
            </a:r>
            <a:r>
              <a:rPr kumimoji="0" lang="ko-KR" altLang="en-US" dirty="0"/>
              <a:t>행 </a:t>
            </a:r>
            <a:r>
              <a:rPr kumimoji="0" lang="en-US" altLang="ko-KR" dirty="0"/>
              <a:t>survived </a:t>
            </a:r>
            <a:r>
              <a:rPr kumimoji="0" lang="ko-KR" altLang="en-US" dirty="0"/>
              <a:t>속성값의 빈도를 확인</a:t>
            </a:r>
            <a:endParaRPr kumimoji="0" lang="en-US" altLang="ko-KR" dirty="0"/>
          </a:p>
          <a:p>
            <a:pPr marL="360000" lvl="3">
              <a:defRPr/>
            </a:pPr>
            <a:endParaRPr kumimoji="0" lang="en-US" altLang="ko-KR" dirty="0"/>
          </a:p>
          <a:p>
            <a:pPr marL="360000" lvl="3">
              <a:defRPr/>
            </a:pPr>
            <a:r>
              <a:rPr kumimoji="0" lang="ko-KR" altLang="en-US" dirty="0"/>
              <a:t>전체 샘플의 수</a:t>
            </a:r>
            <a:r>
              <a:rPr kumimoji="0" lang="en-US" altLang="ko-KR" dirty="0"/>
              <a:t>:</a:t>
            </a:r>
            <a:r>
              <a:rPr kumimoji="0" lang="ko-KR" altLang="en-US" dirty="0"/>
              <a:t> </a:t>
            </a:r>
            <a:r>
              <a:rPr kumimoji="0" lang="en-US" altLang="ko-KR" dirty="0"/>
              <a:t>891</a:t>
            </a:r>
            <a:r>
              <a:rPr kumimoji="0" lang="ko-KR" altLang="en-US" dirty="0"/>
              <a:t>개이고 속성은 </a:t>
            </a:r>
            <a:r>
              <a:rPr kumimoji="0" lang="en-US" altLang="ko-KR" dirty="0"/>
              <a:t>15</a:t>
            </a:r>
            <a:r>
              <a:rPr kumimoji="0" lang="ko-KR" altLang="en-US" dirty="0"/>
              <a:t>개</a:t>
            </a:r>
            <a:endParaRPr kumimoji="0" lang="en-US" altLang="ko-KR" dirty="0"/>
          </a:p>
          <a:p>
            <a:pPr marL="360000" lvl="3">
              <a:defRPr/>
            </a:pPr>
            <a:r>
              <a:rPr kumimoji="0" lang="ko-KR" altLang="en-US" dirty="0"/>
              <a:t>샘플 </a:t>
            </a:r>
            <a:r>
              <a:rPr kumimoji="0" lang="en-US" altLang="ko-KR" dirty="0"/>
              <a:t>891</a:t>
            </a:r>
            <a:r>
              <a:rPr kumimoji="0" lang="ko-KR" altLang="en-US" dirty="0"/>
              <a:t>명 중에서 생존자는 </a:t>
            </a:r>
            <a:r>
              <a:rPr kumimoji="0" lang="en-US" altLang="ko-KR" dirty="0"/>
              <a:t>342</a:t>
            </a:r>
            <a:r>
              <a:rPr kumimoji="0" lang="ko-KR" altLang="en-US" dirty="0"/>
              <a:t>명이고 사망자는 </a:t>
            </a:r>
            <a:r>
              <a:rPr kumimoji="0" lang="en-US" altLang="ko-KR" dirty="0"/>
              <a:t>549</a:t>
            </a:r>
            <a:r>
              <a:rPr kumimoji="0" lang="ko-KR" altLang="en-US" dirty="0"/>
              <a:t>명</a:t>
            </a:r>
            <a:endParaRPr kumimoji="0" lang="en-US" altLang="ko-KR" dirty="0"/>
          </a:p>
          <a:p>
            <a:pPr marL="360000" lvl="3">
              <a:defRPr/>
            </a:pPr>
            <a:r>
              <a:rPr kumimoji="0" lang="en-US" altLang="ko-KR" dirty="0" err="1"/>
              <a:t>pclass</a:t>
            </a:r>
            <a:r>
              <a:rPr kumimoji="0" lang="en-US" altLang="ko-KR" dirty="0"/>
              <a:t>,</a:t>
            </a:r>
            <a:r>
              <a:rPr kumimoji="0" lang="ko-KR" altLang="en-US" dirty="0"/>
              <a:t> </a:t>
            </a:r>
            <a:r>
              <a:rPr kumimoji="0" lang="en-US" altLang="ko-KR" dirty="0"/>
              <a:t>class:</a:t>
            </a:r>
            <a:r>
              <a:rPr kumimoji="0" lang="ko-KR" altLang="en-US" dirty="0"/>
              <a:t> 객실 등급</a:t>
            </a:r>
            <a:endParaRPr kumimoji="0" lang="en-US" altLang="ko-KR" dirty="0"/>
          </a:p>
          <a:p>
            <a:pPr marL="360000" lvl="3">
              <a:defRPr/>
            </a:pPr>
            <a:r>
              <a:rPr kumimoji="0" lang="en-US" altLang="ko-KR" dirty="0" err="1"/>
              <a:t>sibsp</a:t>
            </a:r>
            <a:r>
              <a:rPr kumimoji="0" lang="en-US" altLang="ko-KR" dirty="0"/>
              <a:t>:</a:t>
            </a:r>
            <a:r>
              <a:rPr kumimoji="0" lang="ko-KR" altLang="en-US" dirty="0"/>
              <a:t> 함께 탑승한 형제자매와 배우자 수</a:t>
            </a:r>
            <a:endParaRPr kumimoji="0" lang="en-US" altLang="ko-KR" dirty="0"/>
          </a:p>
          <a:p>
            <a:pPr marL="360000" lvl="3">
              <a:defRPr/>
            </a:pPr>
            <a:r>
              <a:rPr kumimoji="0" lang="en-US" altLang="ko-KR" dirty="0"/>
              <a:t>parch:</a:t>
            </a:r>
            <a:r>
              <a:rPr kumimoji="0" lang="ko-KR" altLang="en-US" dirty="0"/>
              <a:t> 함께 탑승한 부모</a:t>
            </a:r>
            <a:r>
              <a:rPr kumimoji="0" lang="en-US" altLang="ko-KR" dirty="0"/>
              <a:t>/</a:t>
            </a:r>
            <a:r>
              <a:rPr kumimoji="0" lang="ko-KR" altLang="en-US" dirty="0"/>
              <a:t>자식 수</a:t>
            </a:r>
            <a:endParaRPr kumimoji="0" lang="en-US" altLang="ko-KR" dirty="0"/>
          </a:p>
          <a:p>
            <a:pPr marL="360000" lvl="3">
              <a:defRPr/>
            </a:pPr>
            <a:r>
              <a:rPr kumimoji="0" lang="en-US" altLang="ko-KR" dirty="0"/>
              <a:t>embarked,</a:t>
            </a:r>
            <a:r>
              <a:rPr kumimoji="0" lang="ko-KR" altLang="en-US" dirty="0"/>
              <a:t> </a:t>
            </a:r>
            <a:r>
              <a:rPr kumimoji="0" lang="en-US" altLang="ko-KR" dirty="0" err="1"/>
              <a:t>embark_town</a:t>
            </a:r>
            <a:r>
              <a:rPr kumimoji="0" lang="en-US" altLang="ko-KR" dirty="0"/>
              <a:t>:</a:t>
            </a:r>
            <a:r>
              <a:rPr kumimoji="0" lang="ko-KR" altLang="en-US" dirty="0"/>
              <a:t> 탑승 항구</a:t>
            </a:r>
            <a:endParaRPr kumimoji="0" lang="en-US" altLang="ko-KR" dirty="0"/>
          </a:p>
          <a:p>
            <a:pPr marL="360000" lvl="3">
              <a:defRPr/>
            </a:pPr>
            <a:r>
              <a:rPr kumimoji="0" lang="en-US" altLang="ko-KR" dirty="0" err="1"/>
              <a:t>adult_male</a:t>
            </a:r>
            <a:r>
              <a:rPr kumimoji="0" lang="en-US" altLang="ko-KR" dirty="0"/>
              <a:t>:</a:t>
            </a:r>
            <a:r>
              <a:rPr kumimoji="0" lang="ko-KR" altLang="en-US" dirty="0"/>
              <a:t> 성인 남자 여부</a:t>
            </a:r>
            <a:endParaRPr kumimoji="0" lang="en-US" altLang="ko-KR" dirty="0"/>
          </a:p>
          <a:p>
            <a:pPr marL="360000" lvl="3">
              <a:defRPr/>
            </a:pPr>
            <a:r>
              <a:rPr kumimoji="0" lang="en-US" altLang="ko-KR" dirty="0"/>
              <a:t>alone:</a:t>
            </a:r>
            <a:r>
              <a:rPr kumimoji="0" lang="ko-KR" altLang="en-US" dirty="0"/>
              <a:t> 동행 여부를 </a:t>
            </a:r>
            <a:r>
              <a:rPr kumimoji="0" lang="en-US" altLang="ko-KR" dirty="0"/>
              <a:t>True/False</a:t>
            </a:r>
            <a:r>
              <a:rPr kumimoji="0" lang="ko-KR" altLang="en-US" dirty="0"/>
              <a:t>로 나타냄</a:t>
            </a:r>
            <a:endParaRPr kumimoji="0"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69338" cy="4433887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탐색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ko-KR" altLang="en-US" dirty="0"/>
              <a:t>차트를 그려 데이터를 시각적으로 탐색하기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sz="1400" dirty="0"/>
          </a:p>
          <a:p>
            <a:pPr lvl="3">
              <a:defRPr/>
            </a:pPr>
            <a:r>
              <a:rPr lang="en-US" altLang="ko-KR" sz="1200" dirty="0"/>
              <a:t>01</a:t>
            </a:r>
            <a:r>
              <a:rPr lang="ko-KR" altLang="en-US" sz="1200" dirty="0"/>
              <a:t>행 차트를 그리기 위해 </a:t>
            </a:r>
            <a:r>
              <a:rPr lang="en-US" altLang="ko-KR" sz="1200" dirty="0" err="1"/>
              <a:t>matplotlib.pyplot</a:t>
            </a:r>
            <a:r>
              <a:rPr lang="ko-KR" altLang="en-US" sz="1200" dirty="0"/>
              <a:t>를 로드</a:t>
            </a:r>
            <a:endParaRPr lang="en-US" altLang="ko-KR" sz="1200" dirty="0"/>
          </a:p>
          <a:p>
            <a:pPr lvl="2">
              <a:defRPr/>
            </a:pPr>
            <a:r>
              <a:rPr lang="en-US" altLang="ko-KR" sz="1400" dirty="0"/>
              <a:t>[02~07</a:t>
            </a:r>
            <a:r>
              <a:rPr lang="ko-KR" altLang="en-US" sz="1400" dirty="0"/>
              <a:t>행</a:t>
            </a:r>
            <a:r>
              <a:rPr lang="en-US" altLang="ko-KR" sz="1400" dirty="0"/>
              <a:t>] </a:t>
            </a:r>
            <a:r>
              <a:rPr lang="ko-KR" altLang="en-US" sz="1400" dirty="0"/>
              <a:t>남자 승객과 여자 승객의 생존율을 </a:t>
            </a:r>
            <a:r>
              <a:rPr lang="en-US" altLang="ko-KR" sz="1400" dirty="0"/>
              <a:t>pie </a:t>
            </a:r>
            <a:r>
              <a:rPr lang="ko-KR" altLang="en-US" sz="1400" dirty="0"/>
              <a:t>차트로 그리기</a:t>
            </a:r>
          </a:p>
          <a:p>
            <a:pPr lvl="3">
              <a:defRPr/>
            </a:pPr>
            <a:r>
              <a:rPr lang="en-US" altLang="ko-KR" sz="1200" dirty="0"/>
              <a:t>02</a:t>
            </a:r>
            <a:r>
              <a:rPr lang="ko-KR" altLang="en-US" sz="1200" dirty="0"/>
              <a:t>행 한 줄에 두 개의 차트를 그리도록 하고 크기를 설정</a:t>
            </a:r>
            <a:endParaRPr lang="en-US" altLang="ko-KR" sz="1200" dirty="0"/>
          </a:p>
          <a:p>
            <a:pPr lvl="3">
              <a:defRPr/>
            </a:pPr>
            <a:r>
              <a:rPr lang="en-US" altLang="ko-KR" sz="1200" dirty="0"/>
              <a:t>03</a:t>
            </a:r>
            <a:r>
              <a:rPr lang="ko-KR" altLang="en-US" sz="1200" dirty="0"/>
              <a:t>행 첫 번째 </a:t>
            </a:r>
            <a:r>
              <a:rPr lang="en-US" altLang="ko-KR" sz="1200" dirty="0"/>
              <a:t>pie </a:t>
            </a:r>
            <a:r>
              <a:rPr lang="ko-KR" altLang="en-US" sz="1200" dirty="0"/>
              <a:t>차트는 남자 승객의 생존율을 나타내도록 설정</a:t>
            </a:r>
            <a:endParaRPr lang="en-US" altLang="ko-KR" sz="1200" dirty="0"/>
          </a:p>
          <a:p>
            <a:pPr lvl="3">
              <a:defRPr/>
            </a:pPr>
            <a:r>
              <a:rPr lang="en-US" altLang="ko-KR" sz="1200" dirty="0"/>
              <a:t>04</a:t>
            </a:r>
            <a:r>
              <a:rPr lang="ko-KR" altLang="en-US" sz="1200" dirty="0"/>
              <a:t>행 두 번째 </a:t>
            </a:r>
            <a:r>
              <a:rPr lang="en-US" altLang="ko-KR" sz="1200" dirty="0"/>
              <a:t>pie </a:t>
            </a:r>
            <a:r>
              <a:rPr lang="ko-KR" altLang="en-US" sz="1200" dirty="0"/>
              <a:t>차트는 여자 승객의 생존율을 나타내도록 설정</a:t>
            </a:r>
            <a:endParaRPr lang="en-US" altLang="ko-KR" sz="1200" dirty="0"/>
          </a:p>
          <a:p>
            <a:pPr lvl="3">
              <a:defRPr/>
            </a:pPr>
            <a:r>
              <a:rPr lang="en-US" altLang="ko-KR" sz="1200" dirty="0"/>
              <a:t>05</a:t>
            </a:r>
            <a:r>
              <a:rPr lang="ko-KR" altLang="en-US" sz="1200" dirty="0"/>
              <a:t>행 첫 번째 차트의 제목을 설정</a:t>
            </a:r>
            <a:endParaRPr lang="en-US" altLang="ko-KR" sz="1200" dirty="0"/>
          </a:p>
          <a:p>
            <a:pPr lvl="3">
              <a:defRPr/>
            </a:pPr>
            <a:r>
              <a:rPr lang="en-US" altLang="ko-KR" sz="1200" dirty="0"/>
              <a:t>06</a:t>
            </a:r>
            <a:r>
              <a:rPr lang="ko-KR" altLang="en-US" sz="1200" dirty="0"/>
              <a:t>행 두 번째 차트의 제목을 설정</a:t>
            </a:r>
            <a:endParaRPr lang="en-US" altLang="ko-KR" sz="1200" dirty="0"/>
          </a:p>
          <a:p>
            <a:pPr lvl="3">
              <a:defRPr/>
            </a:pPr>
            <a:r>
              <a:rPr lang="en-US" altLang="ko-KR" sz="1200" dirty="0"/>
              <a:t>07</a:t>
            </a:r>
            <a:r>
              <a:rPr lang="ko-KR" altLang="en-US" sz="1200" dirty="0"/>
              <a:t>행 구성한 차트를 나타낸다</a:t>
            </a:r>
            <a:r>
              <a:rPr lang="en-US" altLang="ko-KR" sz="1200" dirty="0"/>
              <a:t>.</a:t>
            </a:r>
          </a:p>
        </p:txBody>
      </p:sp>
      <p:sp>
        <p:nvSpPr>
          <p:cNvPr id="72707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777163" cy="547688"/>
          </a:xfrm>
        </p:spPr>
        <p:txBody>
          <a:bodyPr/>
          <a:lstStyle/>
          <a:p>
            <a:r>
              <a:rPr lang="en-US" altLang="ko-KR" smtClean="0"/>
              <a:t>02. [</a:t>
            </a:r>
            <a:r>
              <a:rPr lang="ko-KR" altLang="en-US" smtClean="0"/>
              <a:t>상관 분석 </a:t>
            </a:r>
            <a:r>
              <a:rPr lang="en-US" altLang="ko-KR" smtClean="0"/>
              <a:t>+ </a:t>
            </a:r>
            <a:r>
              <a:rPr lang="ko-KR" altLang="en-US" smtClean="0"/>
              <a:t>히트맵</a:t>
            </a:r>
            <a:r>
              <a:rPr lang="en-US" altLang="ko-KR" smtClean="0"/>
              <a:t>] </a:t>
            </a:r>
            <a:r>
              <a:rPr lang="ko-KR" altLang="en-US" smtClean="0"/>
              <a:t>타이타닉호 생존율 분석하기</a:t>
            </a:r>
          </a:p>
        </p:txBody>
      </p:sp>
      <p:grpSp>
        <p:nvGrpSpPr>
          <p:cNvPr id="72708" name="그룹 17"/>
          <p:cNvGrpSpPr>
            <a:grpSpLocks/>
          </p:cNvGrpSpPr>
          <p:nvPr/>
        </p:nvGrpSpPr>
        <p:grpSpPr bwMode="auto">
          <a:xfrm>
            <a:off x="755650" y="1927225"/>
            <a:ext cx="4968875" cy="2438400"/>
            <a:chOff x="757792" y="1857862"/>
            <a:chExt cx="6222155" cy="534647"/>
          </a:xfrm>
        </p:grpSpPr>
        <p:sp>
          <p:nvSpPr>
            <p:cNvPr id="19" name="직사각형 18"/>
            <p:cNvSpPr/>
            <p:nvPr/>
          </p:nvSpPr>
          <p:spPr>
            <a:xfrm>
              <a:off x="1046039" y="1857862"/>
              <a:ext cx="5482653" cy="53464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2710" name="내용 개체 틀 2"/>
            <p:cNvSpPr txBox="1">
              <a:spLocks/>
            </p:cNvSpPr>
            <p:nvPr/>
          </p:nvSpPr>
          <p:spPr bwMode="auto">
            <a:xfrm>
              <a:off x="757792" y="1857863"/>
              <a:ext cx="6222155" cy="455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266700" indent="-266700" latinLnBrk="1">
                <a:spcBef>
                  <a:spcPct val="20000"/>
                </a:spcBef>
                <a:buFont typeface="Arial" panose="020B0604020202020204" pitchFamily="34" charset="0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2667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628650" indent="-180975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809625" indent="-180975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990600" indent="-180975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14478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19050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23622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28194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900"/>
                <a:t>01    &gt;&gt;&gt; import matplotlib.pyplot as plt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900"/>
                <a:t>02    &gt;&gt;&gt; f,ax = plt.subplots(1, 2, figsize = (10, 5))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900"/>
                <a:t>03    &gt;&gt;&gt; titanic['survived'][titanic['sex'] == 'male'].value_counts().plot.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900"/>
                <a:t>       pie(explode = [0,0.1], autopct = '%1.1f%%', ax = ax[0], shadow = True)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900"/>
                <a:t>       </a:t>
              </a:r>
              <a:r>
                <a:rPr lang="en-US" altLang="ko-KR" sz="900">
                  <a:solidFill>
                    <a:srgbClr val="258BCD"/>
                  </a:solidFill>
                </a:rPr>
                <a:t>&lt;matplotlib.axes._subplots.AxesSubplot object at 0x000001DD48E0C648&gt;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900"/>
                <a:t>04    &gt;&gt;&gt; titanic['survived'][titanic['sex'] == 'female'].value_counts().plot.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900"/>
                <a:t>       pie(explode = [0,0.1], autopct = '%1.1f%%', ax = ax[1], shadow = True)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900"/>
                <a:t>       </a:t>
              </a:r>
              <a:r>
                <a:rPr lang="en-US" altLang="ko-KR" sz="900">
                  <a:solidFill>
                    <a:srgbClr val="258BCD"/>
                  </a:solidFill>
                </a:rPr>
                <a:t>&lt;matplotlib.axes._subplots.AxesSubplot object at 0x000001DD491C35C8&gt;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900"/>
                <a:t>05    &gt;&gt;&gt; ax[0].set_title('Survived (Male)')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900"/>
                <a:t>       </a:t>
              </a:r>
              <a:r>
                <a:rPr lang="en-US" altLang="ko-KR" sz="900">
                  <a:solidFill>
                    <a:srgbClr val="258BCD"/>
                  </a:solidFill>
                </a:rPr>
                <a:t>Text(0.5, 1.0, 'Survived (Male)')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900"/>
                <a:t>06    &gt;&gt;&gt; ax[1].set_title('Survived (Female)')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900"/>
                <a:t>       </a:t>
              </a:r>
              <a:r>
                <a:rPr lang="en-US" altLang="ko-KR" sz="900">
                  <a:solidFill>
                    <a:srgbClr val="258BCD"/>
                  </a:solidFill>
                </a:rPr>
                <a:t>Text(0.5, 1.0, 'Survived (Female)')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900"/>
                <a:t>07    &gt;&gt;&gt; plt.show()</a:t>
              </a:r>
              <a:endParaRPr lang="es-ES" altLang="ko-KR" sz="900">
                <a:solidFill>
                  <a:srgbClr val="258BCD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69338" cy="4433887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탐색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ko-KR" altLang="en-US" dirty="0"/>
              <a:t>차트를 그려 데이터를 시각적으로 탐색하기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sz="1400" dirty="0"/>
          </a:p>
          <a:p>
            <a:pPr lvl="2">
              <a:defRPr/>
            </a:pPr>
            <a:r>
              <a:rPr lang="ko-KR" altLang="en-US" sz="1700" dirty="0"/>
              <a:t>남자 승객의 생존율</a:t>
            </a:r>
            <a:r>
              <a:rPr lang="en-US" altLang="ko-KR" sz="1700" dirty="0"/>
              <a:t>:</a:t>
            </a:r>
            <a:r>
              <a:rPr lang="ko-KR" altLang="en-US" sz="1700" dirty="0"/>
              <a:t> </a:t>
            </a:r>
            <a:r>
              <a:rPr lang="en-US" altLang="ko-KR" sz="1700" dirty="0"/>
              <a:t>18.9%</a:t>
            </a:r>
            <a:r>
              <a:rPr lang="ko-KR" altLang="en-US" sz="1700" dirty="0"/>
              <a:t> </a:t>
            </a:r>
            <a:endParaRPr lang="en-US" altLang="ko-KR" sz="1700" dirty="0"/>
          </a:p>
          <a:p>
            <a:pPr lvl="2">
              <a:defRPr/>
            </a:pPr>
            <a:r>
              <a:rPr lang="ko-KR" altLang="en-US" sz="1700" dirty="0"/>
              <a:t>여자 승객의 생존율 </a:t>
            </a:r>
            <a:r>
              <a:rPr lang="en-US" altLang="ko-KR" sz="1700" dirty="0"/>
              <a:t>74.2%</a:t>
            </a:r>
          </a:p>
        </p:txBody>
      </p:sp>
      <p:sp>
        <p:nvSpPr>
          <p:cNvPr id="74755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777163" cy="547688"/>
          </a:xfrm>
        </p:spPr>
        <p:txBody>
          <a:bodyPr/>
          <a:lstStyle/>
          <a:p>
            <a:r>
              <a:rPr lang="en-US" altLang="ko-KR" smtClean="0"/>
              <a:t>02. [</a:t>
            </a:r>
            <a:r>
              <a:rPr lang="ko-KR" altLang="en-US" smtClean="0"/>
              <a:t>상관 분석 </a:t>
            </a:r>
            <a:r>
              <a:rPr lang="en-US" altLang="ko-KR" smtClean="0"/>
              <a:t>+ </a:t>
            </a:r>
            <a:r>
              <a:rPr lang="ko-KR" altLang="en-US" smtClean="0"/>
              <a:t>히트맵</a:t>
            </a:r>
            <a:r>
              <a:rPr lang="en-US" altLang="ko-KR" smtClean="0"/>
              <a:t>] </a:t>
            </a:r>
            <a:r>
              <a:rPr lang="ko-KR" altLang="en-US" smtClean="0"/>
              <a:t>타이타닉호 생존율 분석하기</a:t>
            </a:r>
          </a:p>
        </p:txBody>
      </p:sp>
      <p:pic>
        <p:nvPicPr>
          <p:cNvPr id="74756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2133600"/>
            <a:ext cx="5256212" cy="318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69338" cy="4433887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탐색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r>
              <a:rPr lang="ko-KR" altLang="en-US" dirty="0"/>
              <a:t>등급별 생존자 수를 차트로 나타내기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lvl="3">
              <a:defRPr/>
            </a:pPr>
            <a:endParaRPr lang="en-US" altLang="ko-KR" sz="1200" dirty="0"/>
          </a:p>
          <a:p>
            <a:pPr lvl="3">
              <a:defRPr/>
            </a:pPr>
            <a:r>
              <a:rPr lang="en-US" altLang="ko-KR" sz="1200" dirty="0"/>
              <a:t>01</a:t>
            </a:r>
            <a:r>
              <a:rPr lang="ko-KR" altLang="en-US" sz="1200" dirty="0"/>
              <a:t>행 </a:t>
            </a:r>
            <a:r>
              <a:rPr lang="en-US" altLang="ko-KR" sz="1150" dirty="0" err="1"/>
              <a:t>pclass</a:t>
            </a:r>
            <a:r>
              <a:rPr lang="en-US" altLang="ko-KR" sz="1150" dirty="0"/>
              <a:t> </a:t>
            </a:r>
            <a:r>
              <a:rPr lang="ko-KR" altLang="en-US" sz="1150" dirty="0"/>
              <a:t>유형 </a:t>
            </a:r>
            <a:r>
              <a:rPr lang="en-US" altLang="ko-KR" sz="1150" dirty="0"/>
              <a:t>1,2,3</a:t>
            </a:r>
            <a:r>
              <a:rPr lang="ko-KR" altLang="en-US" sz="1150" dirty="0"/>
              <a:t>을 </a:t>
            </a:r>
            <a:r>
              <a:rPr lang="en-US" altLang="ko-KR" sz="1150" dirty="0"/>
              <a:t>x</a:t>
            </a:r>
            <a:r>
              <a:rPr lang="ko-KR" altLang="en-US" sz="1150" dirty="0"/>
              <a:t>축으로 하고 </a:t>
            </a:r>
            <a:r>
              <a:rPr lang="en-US" altLang="ko-KR" sz="1150" dirty="0"/>
              <a:t>survived =0</a:t>
            </a:r>
            <a:r>
              <a:rPr lang="ko-KR" altLang="en-US" sz="1150" dirty="0"/>
              <a:t>과 </a:t>
            </a:r>
            <a:r>
              <a:rPr lang="en-US" altLang="ko-KR" sz="1150" dirty="0"/>
              <a:t>survived =1</a:t>
            </a:r>
            <a:r>
              <a:rPr lang="ko-KR" altLang="en-US" sz="1150" dirty="0"/>
              <a:t>의 개수를 계산하여 </a:t>
            </a:r>
            <a:r>
              <a:rPr lang="en-US" altLang="ko-KR" sz="1150" dirty="0"/>
              <a:t>y</a:t>
            </a:r>
            <a:r>
              <a:rPr lang="ko-KR" altLang="en-US" sz="1150" dirty="0"/>
              <a:t>축으로 하는 </a:t>
            </a:r>
            <a:r>
              <a:rPr lang="en-US" altLang="ko-KR" sz="1150" dirty="0" err="1"/>
              <a:t>countplot</a:t>
            </a:r>
            <a:r>
              <a:rPr lang="ko-KR" altLang="en-US" sz="1150" dirty="0"/>
              <a:t>을 설정</a:t>
            </a:r>
            <a:endParaRPr lang="en-US" altLang="ko-KR" sz="1150" dirty="0"/>
          </a:p>
          <a:p>
            <a:pPr lvl="3">
              <a:defRPr/>
            </a:pPr>
            <a:r>
              <a:rPr lang="en-US" altLang="ko-KR" sz="1200" dirty="0"/>
              <a:t>02</a:t>
            </a:r>
            <a:r>
              <a:rPr lang="ko-KR" altLang="en-US" sz="1200" dirty="0"/>
              <a:t>행 차트 제목을 설정</a:t>
            </a:r>
            <a:endParaRPr lang="en-US" altLang="ko-KR" sz="1200" dirty="0"/>
          </a:p>
          <a:p>
            <a:pPr lvl="3">
              <a:defRPr/>
            </a:pPr>
            <a:r>
              <a:rPr lang="en-US" altLang="ko-KR" sz="1200" dirty="0"/>
              <a:t>03</a:t>
            </a:r>
            <a:r>
              <a:rPr lang="ko-KR" altLang="en-US" sz="1200" dirty="0"/>
              <a:t>행 구성한 차트를 나타냄</a:t>
            </a:r>
            <a:endParaRPr lang="en-US" altLang="ko-KR" dirty="0"/>
          </a:p>
          <a:p>
            <a:pPr lvl="3">
              <a:defRPr/>
            </a:pPr>
            <a:r>
              <a:rPr lang="ko-KR" altLang="en-US" sz="1200" dirty="0"/>
              <a:t>생존자</a:t>
            </a:r>
            <a:r>
              <a:rPr lang="en-US" altLang="ko-KR" sz="1200" dirty="0"/>
              <a:t>(1)</a:t>
            </a:r>
            <a:r>
              <a:rPr lang="ko-KR" altLang="en-US" sz="1200" dirty="0"/>
              <a:t>는 </a:t>
            </a:r>
            <a:r>
              <a:rPr lang="en-US" altLang="ko-KR" sz="1200" dirty="0"/>
              <a:t>1</a:t>
            </a:r>
            <a:r>
              <a:rPr lang="ko-KR" altLang="en-US" sz="1200" dirty="0"/>
              <a:t>등급에서 가장 많음</a:t>
            </a:r>
            <a:endParaRPr lang="en-US" altLang="ko-KR" sz="1200" dirty="0"/>
          </a:p>
          <a:p>
            <a:pPr lvl="3">
              <a:defRPr/>
            </a:pPr>
            <a:r>
              <a:rPr lang="ko-KR" altLang="en-US" sz="1200" dirty="0"/>
              <a:t>사망자</a:t>
            </a:r>
            <a:r>
              <a:rPr lang="en-US" altLang="ko-KR" sz="1200" dirty="0"/>
              <a:t>(0)</a:t>
            </a:r>
            <a:r>
              <a:rPr lang="ko-KR" altLang="en-US" sz="1200" dirty="0"/>
              <a:t>는 </a:t>
            </a:r>
            <a:r>
              <a:rPr lang="en-US" altLang="ko-KR" sz="1200" dirty="0"/>
              <a:t>3</a:t>
            </a:r>
            <a:r>
              <a:rPr lang="ko-KR" altLang="en-US" sz="1200" dirty="0"/>
              <a:t>등급에서 월등히 많음</a:t>
            </a: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sz="1400" dirty="0"/>
          </a:p>
        </p:txBody>
      </p:sp>
      <p:sp>
        <p:nvSpPr>
          <p:cNvPr id="76803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777163" cy="547688"/>
          </a:xfrm>
        </p:spPr>
        <p:txBody>
          <a:bodyPr/>
          <a:lstStyle/>
          <a:p>
            <a:r>
              <a:rPr lang="en-US" altLang="ko-KR" smtClean="0"/>
              <a:t>02. [</a:t>
            </a:r>
            <a:r>
              <a:rPr lang="ko-KR" altLang="en-US" smtClean="0"/>
              <a:t>상관 분석 </a:t>
            </a:r>
            <a:r>
              <a:rPr lang="en-US" altLang="ko-KR" smtClean="0"/>
              <a:t>+ </a:t>
            </a:r>
            <a:r>
              <a:rPr lang="ko-KR" altLang="en-US" smtClean="0"/>
              <a:t>히트맵</a:t>
            </a:r>
            <a:r>
              <a:rPr lang="en-US" altLang="ko-KR" smtClean="0"/>
              <a:t>] </a:t>
            </a:r>
            <a:r>
              <a:rPr lang="ko-KR" altLang="en-US" smtClean="0"/>
              <a:t>타이타닉호 생존율 분석하기</a:t>
            </a:r>
          </a:p>
        </p:txBody>
      </p:sp>
      <p:grpSp>
        <p:nvGrpSpPr>
          <p:cNvPr id="76804" name="그룹 4"/>
          <p:cNvGrpSpPr>
            <a:grpSpLocks/>
          </p:cNvGrpSpPr>
          <p:nvPr/>
        </p:nvGrpSpPr>
        <p:grpSpPr bwMode="auto">
          <a:xfrm>
            <a:off x="755650" y="1927225"/>
            <a:ext cx="5472113" cy="1069975"/>
            <a:chOff x="757792" y="1857862"/>
            <a:chExt cx="6853388" cy="234570"/>
          </a:xfrm>
        </p:grpSpPr>
        <p:sp>
          <p:nvSpPr>
            <p:cNvPr id="6" name="직사각형 5"/>
            <p:cNvSpPr/>
            <p:nvPr/>
          </p:nvSpPr>
          <p:spPr>
            <a:xfrm>
              <a:off x="1046084" y="1857862"/>
              <a:ext cx="6024300" cy="23457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6807" name="내용 개체 틀 2"/>
            <p:cNvSpPr txBox="1">
              <a:spLocks/>
            </p:cNvSpPr>
            <p:nvPr/>
          </p:nvSpPr>
          <p:spPr bwMode="auto">
            <a:xfrm>
              <a:off x="757792" y="1857863"/>
              <a:ext cx="6853388" cy="2345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266700" indent="-266700" latinLnBrk="1">
                <a:spcBef>
                  <a:spcPct val="20000"/>
                </a:spcBef>
                <a:buFont typeface="Arial" panose="020B0604020202020204" pitchFamily="34" charset="0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2667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628650" indent="-180975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809625" indent="-180975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990600" indent="-180975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14478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19050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23622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28194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/>
                <a:t>01    &gt;&gt;&gt; sns.countplot('pclass', hue = 'survived', data = titanic)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/>
                <a:t>       </a:t>
              </a:r>
              <a:r>
                <a:rPr lang="en-US" altLang="ko-KR" sz="1000">
                  <a:solidFill>
                    <a:srgbClr val="258BCD"/>
                  </a:solidFill>
                </a:rPr>
                <a:t>&lt;matplotlib.axes._subplots.AxesSubplot object at 0x000001DD48E03EC8&gt;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/>
                <a:t>02    &gt;&gt;&gt; plt.title('Pclass vs Survived')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   Text(0.5, 1.0, 'Pclass vs Survived')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/>
                <a:t>03    &gt;&gt;&gt; plt.show()</a:t>
              </a:r>
              <a:endParaRPr lang="es-ES" altLang="ko-KR" sz="1000">
                <a:solidFill>
                  <a:srgbClr val="258BCD"/>
                </a:solidFill>
              </a:endParaRPr>
            </a:p>
          </p:txBody>
        </p:sp>
      </p:grpSp>
      <p:pic>
        <p:nvPicPr>
          <p:cNvPr id="76805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3703638"/>
            <a:ext cx="3240088" cy="296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69338" cy="4433887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모델링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ko-KR" altLang="en-US" dirty="0"/>
              <a:t>상관 분석을 위한 상관 계수 구하고 저장하기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 dirty="0"/>
          </a:p>
          <a:p>
            <a:pPr lvl="3">
              <a:defRPr/>
            </a:pPr>
            <a:r>
              <a:rPr lang="en-US" altLang="ko-KR" dirty="0"/>
              <a:t>01</a:t>
            </a:r>
            <a:r>
              <a:rPr lang="ko-KR" altLang="en-US" dirty="0"/>
              <a:t>행 </a:t>
            </a:r>
            <a:r>
              <a:rPr lang="ko-KR" altLang="en-US" dirty="0" err="1"/>
              <a:t>피어슨</a:t>
            </a:r>
            <a:r>
              <a:rPr lang="ko-KR" altLang="en-US" dirty="0"/>
              <a:t> 상관 계수를 적용하여 상관 계수를 구함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02</a:t>
            </a:r>
            <a:r>
              <a:rPr lang="ko-KR" altLang="en-US" dirty="0"/>
              <a:t>행 상관 계수를 출력</a:t>
            </a:r>
            <a:r>
              <a:rPr lang="en-US" altLang="ko-KR" dirty="0"/>
              <a:t> </a:t>
            </a:r>
          </a:p>
          <a:p>
            <a:pPr lvl="3">
              <a:defRPr/>
            </a:pPr>
            <a:r>
              <a:rPr lang="en-US" altLang="ko-KR" dirty="0"/>
              <a:t>03</a:t>
            </a:r>
            <a:r>
              <a:rPr lang="ko-KR" altLang="en-US" dirty="0"/>
              <a:t>행 상관 계수를 </a:t>
            </a:r>
            <a:r>
              <a:rPr lang="en-US" altLang="ko-KR" dirty="0"/>
              <a:t>CSV </a:t>
            </a:r>
            <a:r>
              <a:rPr lang="ko-KR" altLang="en-US" dirty="0"/>
              <a:t>파일로 저장</a:t>
            </a:r>
            <a:r>
              <a:rPr lang="en-US" altLang="ko-KR" dirty="0"/>
              <a:t> </a:t>
            </a:r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sz="1400" dirty="0"/>
          </a:p>
        </p:txBody>
      </p:sp>
      <p:sp>
        <p:nvSpPr>
          <p:cNvPr id="78851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777163" cy="547688"/>
          </a:xfrm>
        </p:spPr>
        <p:txBody>
          <a:bodyPr/>
          <a:lstStyle/>
          <a:p>
            <a:r>
              <a:rPr lang="en-US" altLang="ko-KR" smtClean="0"/>
              <a:t>02. [</a:t>
            </a:r>
            <a:r>
              <a:rPr lang="ko-KR" altLang="en-US" smtClean="0"/>
              <a:t>상관 분석 </a:t>
            </a:r>
            <a:r>
              <a:rPr lang="en-US" altLang="ko-KR" smtClean="0"/>
              <a:t>+ </a:t>
            </a:r>
            <a:r>
              <a:rPr lang="ko-KR" altLang="en-US" smtClean="0"/>
              <a:t>히트맵</a:t>
            </a:r>
            <a:r>
              <a:rPr lang="en-US" altLang="ko-KR" smtClean="0"/>
              <a:t>] </a:t>
            </a:r>
            <a:r>
              <a:rPr lang="ko-KR" altLang="en-US" smtClean="0"/>
              <a:t>타이타닉호 생존율 분석하기</a:t>
            </a:r>
          </a:p>
        </p:txBody>
      </p:sp>
      <p:grpSp>
        <p:nvGrpSpPr>
          <p:cNvPr id="78852" name="그룹 7"/>
          <p:cNvGrpSpPr>
            <a:grpSpLocks/>
          </p:cNvGrpSpPr>
          <p:nvPr/>
        </p:nvGrpSpPr>
        <p:grpSpPr bwMode="auto">
          <a:xfrm>
            <a:off x="755650" y="1927225"/>
            <a:ext cx="5903913" cy="2797175"/>
            <a:chOff x="757792" y="1857862"/>
            <a:chExt cx="7394445" cy="234570"/>
          </a:xfrm>
        </p:grpSpPr>
        <p:sp>
          <p:nvSpPr>
            <p:cNvPr id="10" name="직사각형 9"/>
            <p:cNvSpPr/>
            <p:nvPr/>
          </p:nvSpPr>
          <p:spPr>
            <a:xfrm>
              <a:off x="1046094" y="1857862"/>
              <a:ext cx="6746262" cy="23457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8854" name="내용 개체 틀 2"/>
            <p:cNvSpPr txBox="1">
              <a:spLocks/>
            </p:cNvSpPr>
            <p:nvPr/>
          </p:nvSpPr>
          <p:spPr bwMode="auto">
            <a:xfrm>
              <a:off x="757792" y="1857863"/>
              <a:ext cx="7394445" cy="216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266700" indent="-266700" latinLnBrk="1">
                <a:spcBef>
                  <a:spcPct val="20000"/>
                </a:spcBef>
                <a:buFont typeface="Arial" panose="020B0604020202020204" pitchFamily="34" charset="0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2667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628650" indent="-180975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809625" indent="-180975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990600" indent="-180975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14478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19050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23622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28194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/>
                <a:t>01     &gt;&gt;&gt; titanic_corr = titanic.corr(method = 'pearson')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/>
                <a:t>02     &gt;&gt;&gt; titanic_corr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/>
                <a:t>        </a:t>
              </a:r>
              <a:r>
                <a:rPr lang="en-US" altLang="ko-KR" sz="1000">
                  <a:solidFill>
                    <a:srgbClr val="258BCD"/>
                  </a:solidFill>
                </a:rPr>
                <a:t>survived        pclass             age                 ...     fare       adult_male      alone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/>
                <a:t>        </a:t>
              </a:r>
              <a:r>
                <a:rPr lang="en-US" altLang="ko-KR" sz="1000">
                  <a:solidFill>
                    <a:srgbClr val="258BCD"/>
                  </a:solidFill>
                </a:rPr>
                <a:t>survived      1.000000   -0.338481  -0.064910  ...   0.257307  -0.557080    -0.203367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/>
                <a:t>        </a:t>
              </a:r>
              <a:r>
                <a:rPr lang="en-US" altLang="ko-KR" sz="1000">
                  <a:solidFill>
                    <a:srgbClr val="258BCD"/>
                  </a:solidFill>
                </a:rPr>
                <a:t>pclass     </a:t>
              </a:r>
              <a:r>
                <a:rPr lang="en-US" altLang="ko-KR" sz="800">
                  <a:solidFill>
                    <a:srgbClr val="258BCD"/>
                  </a:solidFill>
                </a:rPr>
                <a:t>   </a:t>
              </a:r>
              <a:r>
                <a:rPr lang="en-US" altLang="ko-KR" sz="1000">
                  <a:solidFill>
                    <a:srgbClr val="258BCD"/>
                  </a:solidFill>
                </a:rPr>
                <a:t>-0.338481   </a:t>
              </a:r>
              <a:r>
                <a:rPr lang="en-US" altLang="ko-KR" sz="700">
                  <a:solidFill>
                    <a:srgbClr val="258BCD"/>
                  </a:solidFill>
                </a:rPr>
                <a:t>  </a:t>
              </a:r>
              <a:r>
                <a:rPr lang="en-US" altLang="ko-KR" sz="1000">
                  <a:solidFill>
                    <a:srgbClr val="258BCD"/>
                  </a:solidFill>
                </a:rPr>
                <a:t>1.000000  -0.339898  ...  -0.549500   0.094035     0.135207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/>
                <a:t>       </a:t>
              </a:r>
              <a:r>
                <a:rPr lang="es-ES" altLang="ko-KR" sz="1000">
                  <a:solidFill>
                    <a:srgbClr val="258BCD"/>
                  </a:solidFill>
                </a:rPr>
                <a:t> age         </a:t>
              </a:r>
              <a:r>
                <a:rPr lang="es-ES" altLang="ko-KR" sz="600">
                  <a:solidFill>
                    <a:srgbClr val="258BCD"/>
                  </a:solidFill>
                </a:rPr>
                <a:t> </a:t>
              </a:r>
              <a:r>
                <a:rPr lang="es-ES" altLang="ko-KR" sz="1000">
                  <a:solidFill>
                    <a:srgbClr val="258BCD"/>
                  </a:solidFill>
                </a:rPr>
                <a:t> -0.064910</a:t>
              </a:r>
              <a:r>
                <a:rPr lang="es-ES" altLang="ko-KR" sz="700">
                  <a:solidFill>
                    <a:srgbClr val="258BCD"/>
                  </a:solidFill>
                </a:rPr>
                <a:t>   </a:t>
              </a:r>
              <a:r>
                <a:rPr lang="es-ES" altLang="ko-KR" sz="1000">
                  <a:solidFill>
                    <a:srgbClr val="258BCD"/>
                  </a:solidFill>
                </a:rPr>
                <a:t> -0.339898   1.000000  ...  </a:t>
              </a:r>
              <a:r>
                <a:rPr lang="es-ES" altLang="ko-KR" sz="600">
                  <a:solidFill>
                    <a:srgbClr val="258BCD"/>
                  </a:solidFill>
                </a:rPr>
                <a:t>  </a:t>
              </a:r>
              <a:r>
                <a:rPr lang="es-ES" altLang="ko-KR" sz="1000">
                  <a:solidFill>
                    <a:srgbClr val="258BCD"/>
                  </a:solidFill>
                </a:rPr>
                <a:t>0.096688   0.247704</a:t>
              </a:r>
              <a:r>
                <a:rPr lang="en-US" altLang="ko-KR" sz="1000">
                  <a:solidFill>
                    <a:srgbClr val="258BCD"/>
                  </a:solidFill>
                </a:rPr>
                <a:t>     </a:t>
              </a:r>
              <a:r>
                <a:rPr lang="es-ES" altLang="ko-KR" sz="1000">
                  <a:solidFill>
                    <a:srgbClr val="258BCD"/>
                  </a:solidFill>
                </a:rPr>
                <a:t>0.171647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/>
                <a:t>        </a:t>
              </a:r>
              <a:r>
                <a:rPr lang="es-ES" altLang="ko-KR" sz="1000">
                  <a:solidFill>
                    <a:srgbClr val="258BCD"/>
                  </a:solidFill>
                </a:rPr>
                <a:t>sibsp      </a:t>
              </a:r>
              <a:r>
                <a:rPr lang="es-ES" altLang="ko-KR" sz="900">
                  <a:solidFill>
                    <a:srgbClr val="258BCD"/>
                  </a:solidFill>
                </a:rPr>
                <a:t>  </a:t>
              </a:r>
              <a:r>
                <a:rPr lang="es-ES" altLang="ko-KR" sz="1000">
                  <a:solidFill>
                    <a:srgbClr val="258BCD"/>
                  </a:solidFill>
                </a:rPr>
                <a:t> -0.035322  </a:t>
              </a:r>
              <a:r>
                <a:rPr lang="es-ES" altLang="ko-KR" sz="700">
                  <a:solidFill>
                    <a:srgbClr val="258BCD"/>
                  </a:solidFill>
                </a:rPr>
                <a:t>   </a:t>
              </a:r>
              <a:r>
                <a:rPr lang="es-ES" altLang="ko-KR" sz="1000">
                  <a:solidFill>
                    <a:srgbClr val="258BCD"/>
                  </a:solidFill>
                </a:rPr>
                <a:t>0.083081  -0.233296  ...  </a:t>
              </a:r>
              <a:r>
                <a:rPr lang="es-ES" altLang="ko-KR" sz="600">
                  <a:solidFill>
                    <a:srgbClr val="258BCD"/>
                  </a:solidFill>
                </a:rPr>
                <a:t>  </a:t>
              </a:r>
              <a:r>
                <a:rPr lang="es-ES" altLang="ko-KR" sz="1000">
                  <a:solidFill>
                    <a:srgbClr val="258BCD"/>
                  </a:solidFill>
                </a:rPr>
                <a:t>0.159651  -0.253586</a:t>
              </a:r>
              <a:r>
                <a:rPr lang="en-US" altLang="ko-KR" sz="1000">
                  <a:solidFill>
                    <a:srgbClr val="258BCD"/>
                  </a:solidFill>
                </a:rPr>
                <a:t>    </a:t>
              </a:r>
              <a:r>
                <a:rPr lang="es-ES" altLang="ko-KR" sz="1000">
                  <a:solidFill>
                    <a:srgbClr val="258BCD"/>
                  </a:solidFill>
                </a:rPr>
                <a:t>-0.584471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/>
                <a:t>        </a:t>
              </a:r>
              <a:r>
                <a:rPr lang="es-ES" altLang="ko-KR" sz="1000">
                  <a:solidFill>
                    <a:srgbClr val="258BCD"/>
                  </a:solidFill>
                </a:rPr>
                <a:t>parch     </a:t>
              </a:r>
              <a:r>
                <a:rPr lang="es-ES" altLang="ko-KR" sz="800">
                  <a:solidFill>
                    <a:srgbClr val="258BCD"/>
                  </a:solidFill>
                </a:rPr>
                <a:t>   </a:t>
              </a:r>
              <a:r>
                <a:rPr lang="es-ES" altLang="ko-KR" sz="1000">
                  <a:solidFill>
                    <a:srgbClr val="258BCD"/>
                  </a:solidFill>
                </a:rPr>
                <a:t>  0.081629 </a:t>
              </a:r>
              <a:r>
                <a:rPr lang="es-ES" altLang="ko-KR" sz="700">
                  <a:solidFill>
                    <a:srgbClr val="258BCD"/>
                  </a:solidFill>
                </a:rPr>
                <a:t>   </a:t>
              </a:r>
              <a:r>
                <a:rPr lang="es-ES" altLang="ko-KR" sz="1000">
                  <a:solidFill>
                    <a:srgbClr val="258BCD"/>
                  </a:solidFill>
                </a:rPr>
                <a:t> 0.018443  -0.172482  ...   0.216225  -0.349943</a:t>
              </a:r>
              <a:r>
                <a:rPr lang="en-US" altLang="ko-KR" sz="1000">
                  <a:solidFill>
                    <a:srgbClr val="258BCD"/>
                  </a:solidFill>
                </a:rPr>
                <a:t>    </a:t>
              </a:r>
              <a:r>
                <a:rPr lang="es-ES" altLang="ko-KR" sz="1000">
                  <a:solidFill>
                    <a:srgbClr val="258BCD"/>
                  </a:solidFill>
                </a:rPr>
                <a:t>-0.583398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/>
                <a:t>        </a:t>
              </a:r>
              <a:r>
                <a:rPr lang="es-ES" altLang="ko-KR" sz="1000">
                  <a:solidFill>
                    <a:srgbClr val="258BCD"/>
                  </a:solidFill>
                </a:rPr>
                <a:t>fare        </a:t>
              </a:r>
              <a:r>
                <a:rPr lang="es-ES" altLang="ko-KR" sz="900">
                  <a:solidFill>
                    <a:srgbClr val="258BCD"/>
                  </a:solidFill>
                </a:rPr>
                <a:t>   </a:t>
              </a:r>
              <a:r>
                <a:rPr lang="es-ES" altLang="ko-KR" sz="1000">
                  <a:solidFill>
                    <a:srgbClr val="258BCD"/>
                  </a:solidFill>
                </a:rPr>
                <a:t> 0.257307</a:t>
              </a:r>
              <a:r>
                <a:rPr lang="es-ES" altLang="ko-KR" sz="600">
                  <a:solidFill>
                    <a:srgbClr val="258BCD"/>
                  </a:solidFill>
                </a:rPr>
                <a:t>     </a:t>
              </a:r>
              <a:r>
                <a:rPr lang="es-ES" altLang="ko-KR" sz="1000">
                  <a:solidFill>
                    <a:srgbClr val="258BCD"/>
                  </a:solidFill>
                </a:rPr>
                <a:t>-0.549500   0.096688  ... </a:t>
              </a:r>
              <a:r>
                <a:rPr lang="es-ES" altLang="ko-KR" sz="700">
                  <a:solidFill>
                    <a:srgbClr val="258BCD"/>
                  </a:solidFill>
                </a:rPr>
                <a:t>   </a:t>
              </a:r>
              <a:r>
                <a:rPr lang="es-ES" altLang="ko-KR" sz="1000">
                  <a:solidFill>
                    <a:srgbClr val="258BCD"/>
                  </a:solidFill>
                </a:rPr>
                <a:t>1.000000  -0.182024</a:t>
              </a:r>
              <a:r>
                <a:rPr lang="en-US" altLang="ko-KR" sz="1000">
                  <a:solidFill>
                    <a:srgbClr val="258BCD"/>
                  </a:solidFill>
                </a:rPr>
                <a:t>    </a:t>
              </a:r>
              <a:r>
                <a:rPr lang="es-ES" altLang="ko-KR" sz="1000">
                  <a:solidFill>
                    <a:srgbClr val="258BCD"/>
                  </a:solidFill>
                </a:rPr>
                <a:t>-0.271832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/>
                <a:t>        </a:t>
              </a:r>
              <a:r>
                <a:rPr lang="es-ES" altLang="ko-KR" sz="1000">
                  <a:solidFill>
                    <a:srgbClr val="258BCD"/>
                  </a:solidFill>
                </a:rPr>
                <a:t>adult_male- </a:t>
              </a:r>
              <a:r>
                <a:rPr lang="es-ES" altLang="ko-KR" sz="500">
                  <a:solidFill>
                    <a:srgbClr val="258BCD"/>
                  </a:solidFill>
                </a:rPr>
                <a:t> </a:t>
              </a:r>
              <a:r>
                <a:rPr lang="es-ES" altLang="ko-KR" sz="1000">
                  <a:solidFill>
                    <a:srgbClr val="258BCD"/>
                  </a:solidFill>
                </a:rPr>
                <a:t>0.557080 </a:t>
              </a:r>
              <a:r>
                <a:rPr lang="es-ES" altLang="ko-KR" sz="800">
                  <a:solidFill>
                    <a:srgbClr val="258BCD"/>
                  </a:solidFill>
                </a:rPr>
                <a:t>  </a:t>
              </a:r>
              <a:r>
                <a:rPr lang="es-ES" altLang="ko-KR" sz="700">
                  <a:solidFill>
                    <a:srgbClr val="258BCD"/>
                  </a:solidFill>
                </a:rPr>
                <a:t>  </a:t>
              </a:r>
              <a:r>
                <a:rPr lang="es-ES" altLang="ko-KR" sz="1000">
                  <a:solidFill>
                    <a:srgbClr val="258BCD"/>
                  </a:solidFill>
                </a:rPr>
                <a:t>0.094035   0.247704  ...  -0.182024   1.000000</a:t>
              </a:r>
              <a:r>
                <a:rPr lang="en-US" altLang="ko-KR" sz="1000">
                  <a:solidFill>
                    <a:srgbClr val="258BCD"/>
                  </a:solidFill>
                </a:rPr>
                <a:t>     </a:t>
              </a:r>
              <a:r>
                <a:rPr lang="es-ES" altLang="ko-KR" sz="1000">
                  <a:solidFill>
                    <a:srgbClr val="258BCD"/>
                  </a:solidFill>
                </a:rPr>
                <a:t>0.404744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/>
                <a:t>        </a:t>
              </a:r>
              <a:r>
                <a:rPr lang="es-ES" altLang="ko-KR" sz="1000">
                  <a:solidFill>
                    <a:srgbClr val="258BCD"/>
                  </a:solidFill>
                </a:rPr>
                <a:t>alone -     </a:t>
              </a:r>
              <a:r>
                <a:rPr lang="es-ES" altLang="ko-KR" sz="700">
                  <a:solidFill>
                    <a:srgbClr val="258BCD"/>
                  </a:solidFill>
                </a:rPr>
                <a:t>  </a:t>
              </a:r>
              <a:r>
                <a:rPr lang="es-ES" altLang="ko-KR" sz="1000">
                  <a:solidFill>
                    <a:srgbClr val="258BCD"/>
                  </a:solidFill>
                </a:rPr>
                <a:t> 0.203367 </a:t>
              </a:r>
              <a:r>
                <a:rPr lang="es-ES" altLang="ko-KR" sz="800">
                  <a:solidFill>
                    <a:srgbClr val="258BCD"/>
                  </a:solidFill>
                </a:rPr>
                <a:t>  </a:t>
              </a:r>
              <a:r>
                <a:rPr lang="es-ES" altLang="ko-KR" sz="700">
                  <a:solidFill>
                    <a:srgbClr val="258BCD"/>
                  </a:solidFill>
                </a:rPr>
                <a:t>  </a:t>
              </a:r>
              <a:r>
                <a:rPr lang="es-ES" altLang="ko-KR" sz="1000">
                  <a:solidFill>
                    <a:srgbClr val="258BCD"/>
                  </a:solidFill>
                </a:rPr>
                <a:t>0.135207   0.171647  ...  -0.271832   0.404744</a:t>
              </a:r>
              <a:r>
                <a:rPr lang="en-US" altLang="ko-KR" sz="1000">
                  <a:solidFill>
                    <a:srgbClr val="258BCD"/>
                  </a:solidFill>
                </a:rPr>
                <a:t>     </a:t>
              </a:r>
              <a:r>
                <a:rPr lang="es-ES" altLang="ko-KR" sz="1000">
                  <a:solidFill>
                    <a:srgbClr val="258BCD"/>
                  </a:solidFill>
                </a:rPr>
                <a:t>1.000000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/>
                <a:t>        </a:t>
              </a:r>
              <a:r>
                <a:rPr lang="es-ES" altLang="ko-KR" sz="1000">
                  <a:solidFill>
                    <a:srgbClr val="258BCD"/>
                  </a:solidFill>
                </a:rPr>
                <a:t>[8 rows x 8 columns]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/>
                <a:t>03</a:t>
              </a:r>
              <a:r>
                <a:rPr lang="en-US" altLang="ko-KR" sz="1000"/>
                <a:t>     </a:t>
              </a:r>
              <a:r>
                <a:rPr lang="es-ES" altLang="ko-KR" sz="1000"/>
                <a:t>&gt;&gt;&gt; titanic_corr.to_csv('C:/Users/kmj/My_Python/7</a:t>
              </a:r>
              <a:r>
                <a:rPr lang="ko-KR" altLang="en-US" sz="1000"/>
                <a:t>장</a:t>
              </a:r>
              <a:r>
                <a:rPr lang="en-US" altLang="ko-KR" sz="1000"/>
                <a:t>_</a:t>
              </a:r>
              <a:r>
                <a:rPr lang="es-ES" altLang="ko-KR" sz="1000"/>
                <a:t>data/titanic_corr.csv',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/>
                <a:t> </a:t>
              </a:r>
              <a:r>
                <a:rPr lang="en-US" altLang="ko-KR" sz="1000"/>
                <a:t>       </a:t>
              </a:r>
              <a:r>
                <a:rPr lang="es-ES" altLang="ko-KR" sz="1000"/>
                <a:t>index = False)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[</a:t>
            </a:r>
            <a:r>
              <a:rPr lang="ko-KR" altLang="en-US" smtClean="0"/>
              <a:t>기술 통계 분석 </a:t>
            </a:r>
            <a:r>
              <a:rPr lang="en-US" altLang="ko-KR" smtClean="0"/>
              <a:t>+ </a:t>
            </a:r>
            <a:r>
              <a:rPr lang="ko-KR" altLang="en-US" smtClean="0"/>
              <a:t>그래프</a:t>
            </a:r>
            <a:r>
              <a:rPr lang="en-US" altLang="ko-KR" smtClean="0"/>
              <a:t>] </a:t>
            </a:r>
            <a:r>
              <a:rPr lang="ko-KR" altLang="en-US" smtClean="0"/>
              <a:t>와인 품질 예측하기</a:t>
            </a:r>
          </a:p>
        </p:txBody>
      </p:sp>
      <p:sp>
        <p:nvSpPr>
          <p:cNvPr id="14339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524875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목표 설정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목표</a:t>
            </a:r>
            <a:r>
              <a:rPr lang="en-US" altLang="ko-KR" dirty="0"/>
              <a:t>:</a:t>
            </a:r>
            <a:r>
              <a:rPr lang="ko-KR" altLang="en-US" dirty="0"/>
              <a:t> 와인의 속성을 분석한 뒤 품질 등급을 예측하는 것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데이터의 기술 통계를 구함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레드 와인과 화이트 와인 그룹의 품질에 대한 </a:t>
            </a:r>
            <a:r>
              <a:rPr lang="en-US" altLang="ko-KR" dirty="0"/>
              <a:t>t-</a:t>
            </a:r>
            <a:r>
              <a:rPr lang="ko-KR" altLang="en-US" dirty="0"/>
              <a:t>검정을 수행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와인 속성을 독립 변수로</a:t>
            </a:r>
            <a:r>
              <a:rPr lang="en-US" altLang="ko-KR" dirty="0"/>
              <a:t>, </a:t>
            </a:r>
            <a:r>
              <a:rPr lang="ko-KR" altLang="en-US" dirty="0"/>
              <a:t>품질 등급을 종속 변수로 선형 회귀 분석을 수행</a:t>
            </a:r>
            <a:endParaRPr lang="en-US" altLang="ko-K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69338" cy="4433887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모델링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ko-KR" altLang="en-US" dirty="0"/>
              <a:t>상관 계수 확인하기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남자 성인</a:t>
            </a:r>
            <a:r>
              <a:rPr lang="en-US" altLang="ko-KR" dirty="0"/>
              <a:t>(</a:t>
            </a:r>
            <a:r>
              <a:rPr lang="en-US" altLang="ko-KR" dirty="0" err="1"/>
              <a:t>adult_male</a:t>
            </a:r>
            <a:r>
              <a:rPr lang="en-US" altLang="ko-KR" dirty="0"/>
              <a:t>):</a:t>
            </a:r>
            <a:r>
              <a:rPr lang="ko-KR" altLang="en-US" dirty="0"/>
              <a:t> 생존</a:t>
            </a:r>
            <a:r>
              <a:rPr lang="en-US" altLang="ko-KR" dirty="0"/>
              <a:t>(survived)</a:t>
            </a:r>
            <a:r>
              <a:rPr lang="ko-KR" altLang="en-US" dirty="0"/>
              <a:t>과 음의 상관관계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객실 등급</a:t>
            </a:r>
            <a:r>
              <a:rPr lang="en-US" altLang="ko-KR" dirty="0"/>
              <a:t>(</a:t>
            </a:r>
            <a:r>
              <a:rPr lang="en-US" altLang="ko-KR" dirty="0" err="1"/>
              <a:t>pclass</a:t>
            </a:r>
            <a:r>
              <a:rPr lang="en-US" altLang="ko-KR" dirty="0"/>
              <a:t>):</a:t>
            </a:r>
            <a:r>
              <a:rPr lang="ko-KR" altLang="en-US" dirty="0"/>
              <a:t> 음의 상관</a:t>
            </a:r>
          </a:p>
          <a:p>
            <a:pPr lvl="3">
              <a:defRPr/>
            </a:pPr>
            <a:r>
              <a:rPr lang="ko-KR" altLang="en-US" dirty="0"/>
              <a:t>관계</a:t>
            </a:r>
            <a:r>
              <a:rPr lang="en-US" altLang="ko-KR" dirty="0"/>
              <a:t>, </a:t>
            </a:r>
            <a:r>
              <a:rPr lang="ko-KR" altLang="en-US" dirty="0"/>
              <a:t>객실 요금</a:t>
            </a:r>
            <a:r>
              <a:rPr lang="en-US" altLang="ko-KR" dirty="0"/>
              <a:t>fare</a:t>
            </a:r>
            <a:r>
              <a:rPr lang="ko-KR" altLang="en-US" dirty="0"/>
              <a:t>은 양의 상관관계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동행 없이 혼자 탑승한 경우</a:t>
            </a:r>
            <a:r>
              <a:rPr lang="en-US" altLang="ko-KR" dirty="0"/>
              <a:t>(alone):</a:t>
            </a:r>
            <a:r>
              <a:rPr lang="ko-KR" altLang="en-US" dirty="0"/>
              <a:t> 생존율이 떨어진다는 상관관계</a:t>
            </a: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r>
              <a:rPr lang="ko-KR" altLang="en-US" dirty="0"/>
              <a:t>특정 변수 사이의 상관 계수 구하기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lvl="2">
              <a:defRPr/>
            </a:pPr>
            <a:r>
              <a:rPr lang="en-US" altLang="ko-KR" sz="1400" dirty="0"/>
              <a:t>[01~02</a:t>
            </a:r>
            <a:r>
              <a:rPr lang="ko-KR" altLang="en-US" sz="1400" dirty="0"/>
              <a:t>행</a:t>
            </a:r>
            <a:r>
              <a:rPr lang="en-US" altLang="ko-KR" sz="1400" dirty="0"/>
              <a:t>] </a:t>
            </a:r>
            <a:r>
              <a:rPr lang="ko-KR" altLang="en-US" sz="1400" dirty="0"/>
              <a:t>두 변수 사이의 상관 계수 구하기</a:t>
            </a:r>
          </a:p>
          <a:p>
            <a:pPr lvl="3">
              <a:defRPr/>
            </a:pPr>
            <a:r>
              <a:rPr lang="en-US" altLang="ko-KR" sz="1200" dirty="0"/>
              <a:t>01</a:t>
            </a:r>
            <a:r>
              <a:rPr lang="ko-KR" altLang="en-US" sz="1200" dirty="0"/>
              <a:t>행 </a:t>
            </a:r>
            <a:r>
              <a:rPr lang="en-US" altLang="ko-KR" sz="1200" dirty="0"/>
              <a:t>survived</a:t>
            </a:r>
            <a:r>
              <a:rPr lang="ko-KR" altLang="en-US" sz="1200" dirty="0"/>
              <a:t>와 </a:t>
            </a:r>
            <a:r>
              <a:rPr lang="en-US" altLang="ko-KR" sz="1200" dirty="0" err="1"/>
              <a:t>adult_male</a:t>
            </a:r>
            <a:r>
              <a:rPr lang="en-US" altLang="ko-KR" sz="1200" dirty="0"/>
              <a:t> </a:t>
            </a:r>
            <a:r>
              <a:rPr lang="ko-KR" altLang="en-US" sz="1200" dirty="0"/>
              <a:t>변수 사이의 상관 계수를 구함</a:t>
            </a:r>
            <a:endParaRPr lang="en-US" altLang="ko-KR" sz="1200" dirty="0"/>
          </a:p>
          <a:p>
            <a:pPr lvl="3">
              <a:defRPr/>
            </a:pPr>
            <a:r>
              <a:rPr lang="en-US" altLang="ko-KR" sz="1200" dirty="0"/>
              <a:t>02</a:t>
            </a:r>
            <a:r>
              <a:rPr lang="ko-KR" altLang="en-US" sz="1200" dirty="0"/>
              <a:t>행 </a:t>
            </a:r>
            <a:r>
              <a:rPr lang="en-US" altLang="ko-KR" sz="1200" dirty="0"/>
              <a:t>survived</a:t>
            </a:r>
            <a:r>
              <a:rPr lang="ko-KR" altLang="en-US" sz="1200" dirty="0"/>
              <a:t>와 </a:t>
            </a:r>
            <a:r>
              <a:rPr lang="en-US" altLang="ko-KR" sz="1200" dirty="0"/>
              <a:t>fare </a:t>
            </a:r>
            <a:r>
              <a:rPr lang="ko-KR" altLang="en-US" sz="1200" dirty="0"/>
              <a:t>변수 사이의 상관 계수를 구함</a:t>
            </a: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marL="971550" lvl="3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lvl="1">
              <a:defRPr/>
            </a:pPr>
            <a:endParaRPr lang="en-US" altLang="ko-KR" sz="1400" dirty="0"/>
          </a:p>
        </p:txBody>
      </p:sp>
      <p:sp>
        <p:nvSpPr>
          <p:cNvPr id="80899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777163" cy="547688"/>
          </a:xfrm>
        </p:spPr>
        <p:txBody>
          <a:bodyPr/>
          <a:lstStyle/>
          <a:p>
            <a:r>
              <a:rPr lang="en-US" altLang="ko-KR" smtClean="0"/>
              <a:t>02. [</a:t>
            </a:r>
            <a:r>
              <a:rPr lang="ko-KR" altLang="en-US" smtClean="0"/>
              <a:t>상관 분석 </a:t>
            </a:r>
            <a:r>
              <a:rPr lang="en-US" altLang="ko-KR" smtClean="0"/>
              <a:t>+ </a:t>
            </a:r>
            <a:r>
              <a:rPr lang="ko-KR" altLang="en-US" smtClean="0"/>
              <a:t>히트맵</a:t>
            </a:r>
            <a:r>
              <a:rPr lang="en-US" altLang="ko-KR" smtClean="0"/>
              <a:t>] </a:t>
            </a:r>
            <a:r>
              <a:rPr lang="ko-KR" altLang="en-US" smtClean="0"/>
              <a:t>타이타닉호 생존율 분석하기</a:t>
            </a:r>
          </a:p>
        </p:txBody>
      </p:sp>
      <p:pic>
        <p:nvPicPr>
          <p:cNvPr id="80900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1773238"/>
            <a:ext cx="3251200" cy="200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0901" name="그룹 11"/>
          <p:cNvGrpSpPr>
            <a:grpSpLocks/>
          </p:cNvGrpSpPr>
          <p:nvPr/>
        </p:nvGrpSpPr>
        <p:grpSpPr bwMode="auto">
          <a:xfrm>
            <a:off x="827088" y="3933825"/>
            <a:ext cx="3960812" cy="852488"/>
            <a:chOff x="757792" y="1857862"/>
            <a:chExt cx="4328456" cy="234570"/>
          </a:xfrm>
        </p:grpSpPr>
        <p:sp>
          <p:nvSpPr>
            <p:cNvPr id="13" name="직사각형 12"/>
            <p:cNvSpPr/>
            <p:nvPr/>
          </p:nvSpPr>
          <p:spPr>
            <a:xfrm>
              <a:off x="1045777" y="1857862"/>
              <a:ext cx="3950258" cy="23457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0903" name="내용 개체 틀 2"/>
            <p:cNvSpPr txBox="1">
              <a:spLocks/>
            </p:cNvSpPr>
            <p:nvPr/>
          </p:nvSpPr>
          <p:spPr bwMode="auto">
            <a:xfrm>
              <a:off x="757792" y="1857863"/>
              <a:ext cx="4328456" cy="216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266700" indent="-266700" latinLnBrk="1">
                <a:spcBef>
                  <a:spcPct val="20000"/>
                </a:spcBef>
                <a:buFont typeface="Arial" panose="020B0604020202020204" pitchFamily="34" charset="0"/>
                <a:buBlip>
                  <a:blip r:embed="rId4"/>
                </a:buBlip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2667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628650" indent="-180975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809625" indent="-180975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990600" indent="-180975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14478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19050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23622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28194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/>
                <a:t>01     &gt;&gt;&gt; titanic['survived'].corr(titanic['adult_male'])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    -0.5570800422053259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/>
                <a:t>02     &gt;&gt;&gt; titanic['survived'].corr(titanic['fare'])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     0.2573065223849622</a:t>
              </a:r>
              <a:endParaRPr lang="es-ES" altLang="ko-KR" sz="1000">
                <a:solidFill>
                  <a:srgbClr val="258BCD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69338" cy="4433887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결과 시각화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ko-KR" altLang="en-US" dirty="0" err="1"/>
              <a:t>산점도로</a:t>
            </a:r>
            <a:r>
              <a:rPr lang="ko-KR" altLang="en-US" dirty="0"/>
              <a:t> 상관 분석 시각화하기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 dirty="0"/>
          </a:p>
          <a:p>
            <a:pPr lvl="2">
              <a:defRPr/>
            </a:pPr>
            <a:r>
              <a:rPr lang="en-US" altLang="ko-KR" sz="1400" dirty="0"/>
              <a:t>[01~02</a:t>
            </a:r>
            <a:r>
              <a:rPr lang="ko-KR" altLang="en-US" sz="1400" dirty="0"/>
              <a:t>행</a:t>
            </a:r>
            <a:r>
              <a:rPr lang="en-US" altLang="ko-KR" sz="1400" dirty="0"/>
              <a:t>] </a:t>
            </a:r>
            <a:r>
              <a:rPr lang="ko-KR" altLang="en-US" sz="1400" dirty="0"/>
              <a:t>변수 간의 상관 분석 시각화를 위해 </a:t>
            </a:r>
            <a:r>
              <a:rPr lang="en-US" altLang="ko-KR" sz="1400" dirty="0" err="1"/>
              <a:t>pairplot</a:t>
            </a:r>
            <a:r>
              <a:rPr lang="en-US" altLang="ko-KR" sz="1400" dirty="0"/>
              <a:t>() </a:t>
            </a:r>
            <a:r>
              <a:rPr lang="ko-KR" altLang="en-US" sz="1400" dirty="0"/>
              <a:t>그리기</a:t>
            </a:r>
          </a:p>
          <a:p>
            <a:pPr lvl="3">
              <a:defRPr/>
            </a:pPr>
            <a:r>
              <a:rPr lang="en-US" altLang="ko-KR" dirty="0"/>
              <a:t>01</a:t>
            </a:r>
            <a:r>
              <a:rPr lang="ko-KR" altLang="en-US" dirty="0"/>
              <a:t>행 </a:t>
            </a:r>
            <a:r>
              <a:rPr lang="en-US" altLang="ko-KR" dirty="0" err="1"/>
              <a:t>pairplot</a:t>
            </a:r>
            <a:r>
              <a:rPr lang="en-US" altLang="ko-KR" dirty="0"/>
              <a:t>() </a:t>
            </a:r>
            <a:r>
              <a:rPr lang="ko-KR" altLang="en-US" dirty="0"/>
              <a:t>함수를 사용하여 타이타닉 데이터의 차트를 그림</a:t>
            </a:r>
            <a:r>
              <a:rPr lang="en-US" altLang="ko-KR" dirty="0"/>
              <a:t>, hue</a:t>
            </a:r>
            <a:r>
              <a:rPr lang="ko-KR" altLang="en-US" dirty="0"/>
              <a:t>는 종속 변수를 지정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02</a:t>
            </a:r>
            <a:r>
              <a:rPr lang="ko-KR" altLang="en-US" dirty="0"/>
              <a:t>행 </a:t>
            </a:r>
            <a:r>
              <a:rPr lang="en-US" altLang="ko-KR" dirty="0" err="1"/>
              <a:t>pairplot</a:t>
            </a:r>
            <a:r>
              <a:rPr lang="ko-KR" altLang="en-US" dirty="0"/>
              <a:t>을 나타냄</a:t>
            </a:r>
            <a:endParaRPr lang="en-US" altLang="ko-KR" dirty="0"/>
          </a:p>
          <a:p>
            <a:pPr lvl="1">
              <a:defRPr/>
            </a:pPr>
            <a:endParaRPr lang="en-US" altLang="ko-KR" sz="1400" dirty="0"/>
          </a:p>
        </p:txBody>
      </p:sp>
      <p:sp>
        <p:nvSpPr>
          <p:cNvPr id="82947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777163" cy="547688"/>
          </a:xfrm>
        </p:spPr>
        <p:txBody>
          <a:bodyPr/>
          <a:lstStyle/>
          <a:p>
            <a:r>
              <a:rPr lang="en-US" altLang="ko-KR" smtClean="0"/>
              <a:t>02. [</a:t>
            </a:r>
            <a:r>
              <a:rPr lang="ko-KR" altLang="en-US" smtClean="0"/>
              <a:t>상관 분석 </a:t>
            </a:r>
            <a:r>
              <a:rPr lang="en-US" altLang="ko-KR" smtClean="0"/>
              <a:t>+ </a:t>
            </a:r>
            <a:r>
              <a:rPr lang="ko-KR" altLang="en-US" smtClean="0"/>
              <a:t>히트맵</a:t>
            </a:r>
            <a:r>
              <a:rPr lang="en-US" altLang="ko-KR" smtClean="0"/>
              <a:t>] </a:t>
            </a:r>
            <a:r>
              <a:rPr lang="ko-KR" altLang="en-US" smtClean="0"/>
              <a:t>타이타닉호 생존율 분석하기</a:t>
            </a:r>
          </a:p>
        </p:txBody>
      </p:sp>
      <p:grpSp>
        <p:nvGrpSpPr>
          <p:cNvPr id="82948" name="그룹 10"/>
          <p:cNvGrpSpPr>
            <a:grpSpLocks/>
          </p:cNvGrpSpPr>
          <p:nvPr/>
        </p:nvGrpSpPr>
        <p:grpSpPr bwMode="auto">
          <a:xfrm>
            <a:off x="755650" y="1916113"/>
            <a:ext cx="4537075" cy="649287"/>
            <a:chOff x="757792" y="1857862"/>
            <a:chExt cx="4958050" cy="178121"/>
          </a:xfrm>
        </p:grpSpPr>
        <p:sp>
          <p:nvSpPr>
            <p:cNvPr id="12" name="직사각형 11"/>
            <p:cNvSpPr/>
            <p:nvPr/>
          </p:nvSpPr>
          <p:spPr>
            <a:xfrm>
              <a:off x="1045768" y="1857862"/>
              <a:ext cx="4356076" cy="1781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951" name="내용 개체 틀 2"/>
            <p:cNvSpPr txBox="1">
              <a:spLocks/>
            </p:cNvSpPr>
            <p:nvPr/>
          </p:nvSpPr>
          <p:spPr bwMode="auto">
            <a:xfrm>
              <a:off x="757792" y="1857863"/>
              <a:ext cx="4958050" cy="178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266700" indent="-266700" latinLnBrk="1">
                <a:spcBef>
                  <a:spcPct val="20000"/>
                </a:spcBef>
                <a:buFont typeface="Arial" panose="020B0604020202020204" pitchFamily="34" charset="0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2667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628650" indent="-180975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809625" indent="-180975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990600" indent="-180975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14478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19050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23622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28194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/>
                <a:t>01    &gt;&gt;&gt; sns.pairplot(titanic, hue = 'survived')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/>
                <a:t>       </a:t>
              </a:r>
              <a:r>
                <a:rPr lang="en-US" altLang="ko-KR" sz="1000">
                  <a:solidFill>
                    <a:srgbClr val="258BCD"/>
                  </a:solidFill>
                </a:rPr>
                <a:t>&lt;seaborn.axisgrid.PairGrid object at 0x000001710D852A58&gt;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/>
                <a:t>02    &gt;&gt;&gt; plt.show()</a:t>
              </a:r>
              <a:endParaRPr lang="es-ES" altLang="ko-KR" sz="1000">
                <a:solidFill>
                  <a:srgbClr val="258BCD"/>
                </a:solidFill>
              </a:endParaRPr>
            </a:p>
          </p:txBody>
        </p:sp>
      </p:grpSp>
      <p:pic>
        <p:nvPicPr>
          <p:cNvPr id="82949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573463"/>
            <a:ext cx="4565650" cy="314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69338" cy="4433887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결과 시각화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ko-KR" altLang="en-US" dirty="0" err="1"/>
              <a:t>산점도로</a:t>
            </a:r>
            <a:r>
              <a:rPr lang="ko-KR" altLang="en-US" dirty="0"/>
              <a:t> 상관 분석 시각화하기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endParaRPr lang="en-US" altLang="ko-KR" dirty="0"/>
          </a:p>
          <a:p>
            <a:pPr lvl="2">
              <a:defRPr/>
            </a:pPr>
            <a:r>
              <a:rPr lang="en-US" altLang="ko-KR" sz="1400" dirty="0"/>
              <a:t>[01~02</a:t>
            </a:r>
            <a:r>
              <a:rPr lang="ko-KR" altLang="en-US" sz="1400" dirty="0"/>
              <a:t>행</a:t>
            </a:r>
            <a:r>
              <a:rPr lang="en-US" altLang="ko-KR" sz="1400" dirty="0"/>
              <a:t>] </a:t>
            </a:r>
            <a:r>
              <a:rPr lang="ko-KR" altLang="en-US" sz="1400" dirty="0"/>
              <a:t>변수 간의 상관 분석 시각화를 위해 </a:t>
            </a:r>
            <a:r>
              <a:rPr lang="en-US" altLang="ko-KR" sz="1400" dirty="0" err="1"/>
              <a:t>pairplot</a:t>
            </a:r>
            <a:r>
              <a:rPr lang="en-US" altLang="ko-KR" sz="1400" dirty="0"/>
              <a:t>() </a:t>
            </a:r>
            <a:r>
              <a:rPr lang="ko-KR" altLang="en-US" sz="1400" dirty="0"/>
              <a:t>그리기</a:t>
            </a:r>
          </a:p>
          <a:p>
            <a:pPr lvl="3">
              <a:defRPr/>
            </a:pPr>
            <a:r>
              <a:rPr lang="en-US" altLang="ko-KR" dirty="0"/>
              <a:t>01</a:t>
            </a:r>
            <a:r>
              <a:rPr lang="ko-KR" altLang="en-US" dirty="0"/>
              <a:t>행 </a:t>
            </a:r>
            <a:r>
              <a:rPr lang="en-US" altLang="ko-KR" dirty="0" err="1"/>
              <a:t>pairplot</a:t>
            </a:r>
            <a:r>
              <a:rPr lang="en-US" altLang="ko-KR" dirty="0"/>
              <a:t>() </a:t>
            </a:r>
            <a:r>
              <a:rPr lang="ko-KR" altLang="en-US" dirty="0"/>
              <a:t>함수를 사용하여 타이타닉 데이터의 차트를 그림</a:t>
            </a:r>
            <a:r>
              <a:rPr lang="en-US" altLang="ko-KR" dirty="0"/>
              <a:t>, hue</a:t>
            </a:r>
            <a:r>
              <a:rPr lang="ko-KR" altLang="en-US" dirty="0"/>
              <a:t>는 종속 변수를 지정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02</a:t>
            </a:r>
            <a:r>
              <a:rPr lang="ko-KR" altLang="en-US" dirty="0"/>
              <a:t>행 </a:t>
            </a:r>
            <a:r>
              <a:rPr lang="en-US" altLang="ko-KR" dirty="0" err="1"/>
              <a:t>pairplot</a:t>
            </a:r>
            <a:r>
              <a:rPr lang="ko-KR" altLang="en-US" dirty="0"/>
              <a:t>을 나타냄</a:t>
            </a:r>
            <a:endParaRPr lang="en-US" altLang="ko-KR" dirty="0"/>
          </a:p>
          <a:p>
            <a:pPr lvl="1">
              <a:defRPr/>
            </a:pPr>
            <a:endParaRPr lang="en-US" altLang="ko-KR" sz="1400" dirty="0"/>
          </a:p>
        </p:txBody>
      </p:sp>
      <p:sp>
        <p:nvSpPr>
          <p:cNvPr id="84995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777163" cy="547688"/>
          </a:xfrm>
        </p:spPr>
        <p:txBody>
          <a:bodyPr/>
          <a:lstStyle/>
          <a:p>
            <a:r>
              <a:rPr lang="en-US" altLang="ko-KR" smtClean="0"/>
              <a:t>02. [</a:t>
            </a:r>
            <a:r>
              <a:rPr lang="ko-KR" altLang="en-US" smtClean="0"/>
              <a:t>상관 분석 </a:t>
            </a:r>
            <a:r>
              <a:rPr lang="en-US" altLang="ko-KR" smtClean="0"/>
              <a:t>+ </a:t>
            </a:r>
            <a:r>
              <a:rPr lang="ko-KR" altLang="en-US" smtClean="0"/>
              <a:t>히트맵</a:t>
            </a:r>
            <a:r>
              <a:rPr lang="en-US" altLang="ko-KR" smtClean="0"/>
              <a:t>] </a:t>
            </a:r>
            <a:r>
              <a:rPr lang="ko-KR" altLang="en-US" smtClean="0"/>
              <a:t>타이타닉호 생존율 분석하기</a:t>
            </a:r>
          </a:p>
        </p:txBody>
      </p:sp>
      <p:grpSp>
        <p:nvGrpSpPr>
          <p:cNvPr id="84996" name="그룹 10"/>
          <p:cNvGrpSpPr>
            <a:grpSpLocks/>
          </p:cNvGrpSpPr>
          <p:nvPr/>
        </p:nvGrpSpPr>
        <p:grpSpPr bwMode="auto">
          <a:xfrm>
            <a:off x="755650" y="1916113"/>
            <a:ext cx="4537075" cy="649287"/>
            <a:chOff x="757792" y="1857862"/>
            <a:chExt cx="4958050" cy="178121"/>
          </a:xfrm>
        </p:grpSpPr>
        <p:sp>
          <p:nvSpPr>
            <p:cNvPr id="12" name="직사각형 11"/>
            <p:cNvSpPr/>
            <p:nvPr/>
          </p:nvSpPr>
          <p:spPr>
            <a:xfrm>
              <a:off x="1045768" y="1857862"/>
              <a:ext cx="4356076" cy="1781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4999" name="내용 개체 틀 2"/>
            <p:cNvSpPr txBox="1">
              <a:spLocks/>
            </p:cNvSpPr>
            <p:nvPr/>
          </p:nvSpPr>
          <p:spPr bwMode="auto">
            <a:xfrm>
              <a:off x="757792" y="1857863"/>
              <a:ext cx="4958050" cy="178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266700" indent="-266700" latinLnBrk="1">
                <a:spcBef>
                  <a:spcPct val="20000"/>
                </a:spcBef>
                <a:buFont typeface="Arial" panose="020B0604020202020204" pitchFamily="34" charset="0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2667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628650" indent="-180975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809625" indent="-180975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990600" indent="-180975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14478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19050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23622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28194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/>
                <a:t>01    &gt;&gt;&gt; sns.pairplot(titanic, hue = 'survived')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/>
                <a:t>       </a:t>
              </a:r>
              <a:r>
                <a:rPr lang="en-US" altLang="ko-KR" sz="1000">
                  <a:solidFill>
                    <a:srgbClr val="258BCD"/>
                  </a:solidFill>
                </a:rPr>
                <a:t>&lt;seaborn.axisgrid.PairGrid object at 0x000001710D852A58&gt;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/>
                <a:t>02    &gt;&gt;&gt; plt.show()</a:t>
              </a:r>
              <a:endParaRPr lang="es-ES" altLang="ko-KR" sz="1000">
                <a:solidFill>
                  <a:srgbClr val="258BCD"/>
                </a:solidFill>
              </a:endParaRPr>
            </a:p>
          </p:txBody>
        </p:sp>
      </p:grpSp>
      <p:pic>
        <p:nvPicPr>
          <p:cNvPr id="84997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573463"/>
            <a:ext cx="4565650" cy="314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69338" cy="4433887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결과 시각화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ko-KR" altLang="en-US" dirty="0"/>
              <a:t>두 변수의 상관관계 시각화하기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lvl="2">
              <a:defRPr/>
            </a:pPr>
            <a:r>
              <a:rPr lang="en-US" altLang="ko-KR" sz="1400" dirty="0"/>
              <a:t>[01~02</a:t>
            </a:r>
            <a:r>
              <a:rPr lang="ko-KR" altLang="en-US" sz="1400" dirty="0"/>
              <a:t>행</a:t>
            </a:r>
            <a:r>
              <a:rPr lang="en-US" altLang="ko-KR" sz="1400" dirty="0"/>
              <a:t>] </a:t>
            </a:r>
            <a:r>
              <a:rPr lang="ko-KR" altLang="en-US" sz="1400" dirty="0"/>
              <a:t>생존자의 객실 등급과 성별 관계를 </a:t>
            </a:r>
            <a:r>
              <a:rPr lang="en-US" altLang="ko-KR" sz="1400" dirty="0" err="1"/>
              <a:t>catplot</a:t>
            </a:r>
            <a:r>
              <a:rPr lang="en-US" altLang="ko-KR" sz="1400" dirty="0"/>
              <a:t>()</a:t>
            </a:r>
            <a:r>
              <a:rPr lang="ko-KR" altLang="en-US" sz="1400" dirty="0"/>
              <a:t>로 그리기</a:t>
            </a:r>
          </a:p>
          <a:p>
            <a:pPr lvl="3">
              <a:defRPr/>
            </a:pPr>
            <a:r>
              <a:rPr lang="en-US" altLang="ko-KR" dirty="0"/>
              <a:t>01</a:t>
            </a:r>
            <a:r>
              <a:rPr lang="ko-KR" altLang="en-US" dirty="0"/>
              <a:t>행 </a:t>
            </a:r>
            <a:r>
              <a:rPr lang="en-US" altLang="ko-KR" dirty="0" err="1"/>
              <a:t>catplot</a:t>
            </a:r>
            <a:r>
              <a:rPr lang="en-US" altLang="ko-KR" dirty="0"/>
              <a:t>() </a:t>
            </a:r>
            <a:r>
              <a:rPr lang="ko-KR" altLang="en-US" dirty="0"/>
              <a:t>함수를 사용하여 </a:t>
            </a:r>
            <a:r>
              <a:rPr lang="en-US" altLang="ko-KR" dirty="0" err="1"/>
              <a:t>pclass</a:t>
            </a:r>
            <a:r>
              <a:rPr lang="ko-KR" altLang="en-US" dirty="0"/>
              <a:t>와 </a:t>
            </a:r>
            <a:r>
              <a:rPr lang="en-US" altLang="ko-KR" dirty="0"/>
              <a:t>survived </a:t>
            </a:r>
            <a:r>
              <a:rPr lang="ko-KR" altLang="en-US" dirty="0"/>
              <a:t>변수의 관계를 차트로 그림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/>
              <a:t>          hue</a:t>
            </a:r>
            <a:r>
              <a:rPr lang="ko-KR" altLang="en-US" dirty="0"/>
              <a:t>인자를 이용하여 종속 변수를 </a:t>
            </a:r>
            <a:r>
              <a:rPr lang="en-US" altLang="ko-KR" dirty="0"/>
              <a:t>sex</a:t>
            </a:r>
            <a:r>
              <a:rPr lang="ko-KR" altLang="en-US" dirty="0"/>
              <a:t>로 지정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02</a:t>
            </a:r>
            <a:r>
              <a:rPr lang="ko-KR" altLang="en-US" dirty="0"/>
              <a:t>행 </a:t>
            </a:r>
            <a:r>
              <a:rPr lang="en-US" altLang="ko-KR" dirty="0" err="1"/>
              <a:t>catplot</a:t>
            </a:r>
            <a:r>
              <a:rPr lang="ko-KR" altLang="en-US" dirty="0"/>
              <a:t>을 나타냄</a:t>
            </a:r>
            <a:endParaRPr lang="en-US" altLang="ko-KR" sz="1400" dirty="0"/>
          </a:p>
        </p:txBody>
      </p:sp>
      <p:sp>
        <p:nvSpPr>
          <p:cNvPr id="87043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777163" cy="547688"/>
          </a:xfrm>
        </p:spPr>
        <p:txBody>
          <a:bodyPr/>
          <a:lstStyle/>
          <a:p>
            <a:r>
              <a:rPr lang="en-US" altLang="ko-KR" smtClean="0"/>
              <a:t>02. [</a:t>
            </a:r>
            <a:r>
              <a:rPr lang="ko-KR" altLang="en-US" smtClean="0"/>
              <a:t>상관 분석 </a:t>
            </a:r>
            <a:r>
              <a:rPr lang="en-US" altLang="ko-KR" smtClean="0"/>
              <a:t>+ </a:t>
            </a:r>
            <a:r>
              <a:rPr lang="ko-KR" altLang="en-US" smtClean="0"/>
              <a:t>히트맵</a:t>
            </a:r>
            <a:r>
              <a:rPr lang="en-US" altLang="ko-KR" smtClean="0"/>
              <a:t>] </a:t>
            </a:r>
            <a:r>
              <a:rPr lang="ko-KR" altLang="en-US" smtClean="0"/>
              <a:t>타이타닉호 생존율 분석하기</a:t>
            </a:r>
          </a:p>
        </p:txBody>
      </p:sp>
      <p:grpSp>
        <p:nvGrpSpPr>
          <p:cNvPr id="87044" name="그룹 10"/>
          <p:cNvGrpSpPr>
            <a:grpSpLocks/>
          </p:cNvGrpSpPr>
          <p:nvPr/>
        </p:nvGrpSpPr>
        <p:grpSpPr bwMode="auto">
          <a:xfrm>
            <a:off x="755650" y="1916113"/>
            <a:ext cx="5616575" cy="649287"/>
            <a:chOff x="757792" y="1857862"/>
            <a:chExt cx="6138538" cy="178121"/>
          </a:xfrm>
        </p:grpSpPr>
        <p:sp>
          <p:nvSpPr>
            <p:cNvPr id="12" name="직사각형 11"/>
            <p:cNvSpPr/>
            <p:nvPr/>
          </p:nvSpPr>
          <p:spPr>
            <a:xfrm>
              <a:off x="1045807" y="1857862"/>
              <a:ext cx="5772447" cy="1781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7047" name="내용 개체 틀 2"/>
            <p:cNvSpPr txBox="1">
              <a:spLocks/>
            </p:cNvSpPr>
            <p:nvPr/>
          </p:nvSpPr>
          <p:spPr bwMode="auto">
            <a:xfrm>
              <a:off x="757792" y="1857863"/>
              <a:ext cx="6138538" cy="138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266700" indent="-266700" latinLnBrk="1">
                <a:spcBef>
                  <a:spcPct val="20000"/>
                </a:spcBef>
                <a:buFont typeface="Arial" panose="020B0604020202020204" pitchFamily="34" charset="0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2667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628650" indent="-180975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809625" indent="-180975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990600" indent="-180975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14478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19050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23622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28194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/>
                <a:t>01 &gt;&gt;&gt; sns.catplot(x = 'pclass', y = 'survived', hue = 'sex', data = titanic, kind = 'point’)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>
                  <a:solidFill>
                    <a:srgbClr val="258BCD"/>
                  </a:solidFill>
                </a:rPr>
                <a:t>    &lt;seaborn.axisgrid.FacetGrid object at 0x000001DD44EB4B88&gt;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1000"/>
                <a:t>02 &gt;&gt;&gt; plt.show()</a:t>
              </a:r>
              <a:endParaRPr lang="es-ES" altLang="ko-KR" sz="1000">
                <a:solidFill>
                  <a:srgbClr val="258BCD"/>
                </a:solidFill>
              </a:endParaRPr>
            </a:p>
          </p:txBody>
        </p:sp>
      </p:grpSp>
      <p:pic>
        <p:nvPicPr>
          <p:cNvPr id="87045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3716338"/>
            <a:ext cx="3455987" cy="305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7372350" cy="4433887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결과 시각화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ko-KR" altLang="en-US" dirty="0"/>
              <a:t>변수 사이의 상관 계수를 </a:t>
            </a:r>
            <a:r>
              <a:rPr lang="ko-KR" altLang="en-US" dirty="0" err="1"/>
              <a:t>히트맵으로</a:t>
            </a:r>
            <a:r>
              <a:rPr lang="ko-KR" altLang="en-US" dirty="0"/>
              <a:t> 시각화하기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lvl="2">
              <a:defRPr/>
            </a:pPr>
            <a:endParaRPr lang="en-US" altLang="ko-KR" sz="1400" dirty="0"/>
          </a:p>
        </p:txBody>
      </p:sp>
      <p:sp>
        <p:nvSpPr>
          <p:cNvPr id="89091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777163" cy="547688"/>
          </a:xfrm>
        </p:spPr>
        <p:txBody>
          <a:bodyPr/>
          <a:lstStyle/>
          <a:p>
            <a:r>
              <a:rPr lang="en-US" altLang="ko-KR" smtClean="0"/>
              <a:t>02. [</a:t>
            </a:r>
            <a:r>
              <a:rPr lang="ko-KR" altLang="en-US" smtClean="0"/>
              <a:t>상관 분석 </a:t>
            </a:r>
            <a:r>
              <a:rPr lang="en-US" altLang="ko-KR" smtClean="0"/>
              <a:t>+ </a:t>
            </a:r>
            <a:r>
              <a:rPr lang="ko-KR" altLang="en-US" smtClean="0"/>
              <a:t>히트맵</a:t>
            </a:r>
            <a:r>
              <a:rPr lang="en-US" altLang="ko-KR" smtClean="0"/>
              <a:t>] </a:t>
            </a:r>
            <a:r>
              <a:rPr lang="ko-KR" altLang="en-US" smtClean="0"/>
              <a:t>타이타닉호 생존율 분석하기</a:t>
            </a:r>
          </a:p>
        </p:txBody>
      </p:sp>
      <p:grpSp>
        <p:nvGrpSpPr>
          <p:cNvPr id="89092" name="그룹 10"/>
          <p:cNvGrpSpPr>
            <a:grpSpLocks/>
          </p:cNvGrpSpPr>
          <p:nvPr/>
        </p:nvGrpSpPr>
        <p:grpSpPr bwMode="auto">
          <a:xfrm>
            <a:off x="755650" y="1916113"/>
            <a:ext cx="2303463" cy="3168650"/>
            <a:chOff x="757792" y="1857862"/>
            <a:chExt cx="6138538" cy="178121"/>
          </a:xfrm>
        </p:grpSpPr>
        <p:sp>
          <p:nvSpPr>
            <p:cNvPr id="12" name="직사각형 11"/>
            <p:cNvSpPr/>
            <p:nvPr/>
          </p:nvSpPr>
          <p:spPr>
            <a:xfrm>
              <a:off x="1045470" y="1857862"/>
              <a:ext cx="5770478" cy="1781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9097" name="내용 개체 틀 2"/>
            <p:cNvSpPr txBox="1">
              <a:spLocks/>
            </p:cNvSpPr>
            <p:nvPr/>
          </p:nvSpPr>
          <p:spPr bwMode="auto">
            <a:xfrm>
              <a:off x="757792" y="1857863"/>
              <a:ext cx="6138538" cy="138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266700" indent="-266700" latinLnBrk="1">
                <a:spcBef>
                  <a:spcPct val="20000"/>
                </a:spcBef>
                <a:buFont typeface="Arial" panose="020B0604020202020204" pitchFamily="34" charset="0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2667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628650" indent="-180975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809625" indent="-180975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990600" indent="-180975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14478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19050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23622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28194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900"/>
                <a:t>01     &gt;&gt;&gt; def category_age(x):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900"/>
                <a:t>        if x &lt; 10: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900"/>
                <a:t>           return 0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900"/>
                <a:t>        elif x &lt; 20: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900"/>
                <a:t>           return 1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900"/>
                <a:t>        elif x &lt; 30: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900"/>
                <a:t>           return 2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900"/>
                <a:t>        elif x &lt; 40: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900"/>
                <a:t>           </a:t>
              </a:r>
              <a:r>
                <a:rPr lang="es-ES" altLang="ko-KR" sz="900"/>
                <a:t>return 3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900"/>
                <a:t>        </a:t>
              </a:r>
              <a:r>
                <a:rPr lang="es-ES" altLang="ko-KR" sz="900"/>
                <a:t>elif x &lt; 50: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900"/>
                <a:t> </a:t>
              </a:r>
              <a:r>
                <a:rPr lang="en-US" altLang="ko-KR" sz="900"/>
                <a:t>           </a:t>
              </a:r>
              <a:r>
                <a:rPr lang="es-ES" altLang="ko-KR" sz="900"/>
                <a:t>return 4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900"/>
                <a:t>        </a:t>
              </a:r>
              <a:r>
                <a:rPr lang="es-ES" altLang="ko-KR" sz="900"/>
                <a:t>elif x &lt; 60: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900"/>
                <a:t>           </a:t>
              </a:r>
              <a:r>
                <a:rPr lang="es-ES" altLang="ko-KR" sz="900"/>
                <a:t>return 5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900"/>
                <a:t>        </a:t>
              </a:r>
              <a:r>
                <a:rPr lang="es-ES" altLang="ko-KR" sz="900"/>
                <a:t>elif x &lt; 70: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900"/>
                <a:t>           </a:t>
              </a:r>
              <a:r>
                <a:rPr lang="es-ES" altLang="ko-KR" sz="900"/>
                <a:t>return 6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900"/>
                <a:t>        </a:t>
              </a:r>
              <a:r>
                <a:rPr lang="es-ES" altLang="ko-KR" sz="900"/>
                <a:t>else: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n-US" altLang="ko-KR" sz="900"/>
                <a:t>           </a:t>
              </a:r>
              <a:r>
                <a:rPr lang="es-ES" altLang="ko-KR" sz="900"/>
                <a:t>return 7</a:t>
              </a:r>
            </a:p>
          </p:txBody>
        </p:sp>
      </p:grpSp>
      <p:grpSp>
        <p:nvGrpSpPr>
          <p:cNvPr id="89093" name="그룹 2"/>
          <p:cNvGrpSpPr>
            <a:grpSpLocks/>
          </p:cNvGrpSpPr>
          <p:nvPr/>
        </p:nvGrpSpPr>
        <p:grpSpPr bwMode="auto">
          <a:xfrm>
            <a:off x="3014663" y="1916113"/>
            <a:ext cx="4911725" cy="3168650"/>
            <a:chOff x="3206324" y="1916836"/>
            <a:chExt cx="4547522" cy="2954007"/>
          </a:xfrm>
        </p:grpSpPr>
        <p:sp>
          <p:nvSpPr>
            <p:cNvPr id="10" name="직사각형 9"/>
            <p:cNvSpPr/>
            <p:nvPr/>
          </p:nvSpPr>
          <p:spPr>
            <a:xfrm>
              <a:off x="3362121" y="1918315"/>
              <a:ext cx="4252094" cy="29525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9095" name="내용 개체 틀 2"/>
            <p:cNvSpPr txBox="1">
              <a:spLocks/>
            </p:cNvSpPr>
            <p:nvPr/>
          </p:nvSpPr>
          <p:spPr bwMode="auto">
            <a:xfrm>
              <a:off x="3206324" y="1916836"/>
              <a:ext cx="4547522" cy="2232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266700" indent="-266700" latinLnBrk="1">
                <a:spcBef>
                  <a:spcPct val="20000"/>
                </a:spcBef>
                <a:buFont typeface="Arial" panose="020B0604020202020204" pitchFamily="34" charset="0"/>
                <a:buBlip>
                  <a:blip r:embed="rId3"/>
                </a:buBlip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2667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628650" indent="-180975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809625" indent="-180975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990600" indent="-180975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14478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19050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23622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28194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900"/>
                <a:t>02 </a:t>
              </a:r>
              <a:r>
                <a:rPr lang="en-US" altLang="ko-KR" sz="900"/>
                <a:t>     </a:t>
              </a:r>
              <a:r>
                <a:rPr lang="es-ES" altLang="ko-KR" sz="900"/>
                <a:t>&gt;&gt;&gt; titanic['age2'] = titanic['age'].apply(category_age)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900"/>
                <a:t>03 </a:t>
              </a:r>
              <a:r>
                <a:rPr lang="en-US" altLang="ko-KR" sz="900"/>
                <a:t>     </a:t>
              </a:r>
              <a:r>
                <a:rPr lang="es-ES" altLang="ko-KR" sz="900"/>
                <a:t>&gt;&gt;&gt; titanic['sex'] = titanic['sex'].map({'male':1, 'female':0})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900"/>
                <a:t>04 </a:t>
              </a:r>
              <a:r>
                <a:rPr lang="en-US" altLang="ko-KR" sz="900"/>
                <a:t>     </a:t>
              </a:r>
              <a:r>
                <a:rPr lang="es-ES" altLang="ko-KR" sz="900"/>
                <a:t>&gt;&gt;&gt; titanic['family'] = titanic['sibsp'] + titanic['parch'] + 1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900"/>
                <a:t>05 </a:t>
              </a:r>
              <a:r>
                <a:rPr lang="en-US" altLang="ko-KR" sz="900"/>
                <a:t>     </a:t>
              </a:r>
              <a:r>
                <a:rPr lang="es-ES" altLang="ko-KR" sz="900"/>
                <a:t>&gt;&gt;&gt; titanic.to_csv('C:/Users/kmj/My_Python/7</a:t>
              </a:r>
              <a:r>
                <a:rPr lang="ko-KR" altLang="en-US" sz="900"/>
                <a:t>장</a:t>
              </a:r>
              <a:r>
                <a:rPr lang="en-US" altLang="ko-KR" sz="900"/>
                <a:t>_</a:t>
              </a:r>
              <a:r>
                <a:rPr lang="es-ES" altLang="ko-KR" sz="900"/>
                <a:t>data/titanic3.csv', index =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900"/>
                <a:t>         False)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900"/>
                <a:t>06</a:t>
              </a:r>
              <a:r>
                <a:rPr lang="en-US" altLang="ko-KR" sz="900"/>
                <a:t>     </a:t>
              </a:r>
              <a:r>
                <a:rPr lang="es-ES" altLang="ko-KR" sz="900"/>
                <a:t>&gt;&gt;&gt; heatmap_data = titanic[['survived', 'sex', 'age2', 'family', 'pclass',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900"/>
                <a:t>         'fare']]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900"/>
                <a:t>07</a:t>
              </a:r>
              <a:r>
                <a:rPr lang="en-US" altLang="ko-KR" sz="900"/>
                <a:t>     </a:t>
              </a:r>
              <a:r>
                <a:rPr lang="es-ES" altLang="ko-KR" sz="900"/>
                <a:t>&gt;&gt;&gt; colormap = plt.cm.RdBu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900"/>
                <a:t>08</a:t>
              </a:r>
              <a:r>
                <a:rPr lang="en-US" altLang="ko-KR" sz="900"/>
                <a:t>     </a:t>
              </a:r>
              <a:r>
                <a:rPr lang="es-ES" altLang="ko-KR" sz="900"/>
                <a:t>&gt;&gt;&gt; sns.heatmap(heatmap_data.astype(float).corr(), linewidths = 0.1, vmax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900"/>
                <a:t>        = 1.0, square = True, cmap = colormap, linecolor = 'white', annot = True,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900"/>
                <a:t>        annot_kws = {"size": 10})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900"/>
                <a:t>        </a:t>
              </a:r>
              <a:r>
                <a:rPr lang="es-ES" altLang="ko-KR" sz="900">
                  <a:solidFill>
                    <a:srgbClr val="258BCD"/>
                  </a:solidFill>
                </a:rPr>
                <a:t>&lt;matplotlib.axes._subplots.AxesSubplot object at 0x000001DD4C8DBF88&gt;</a:t>
              </a:r>
            </a:p>
            <a:p>
              <a:pPr lvl="1">
                <a:spcBef>
                  <a:spcPts val="15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900"/>
                <a:t>09</a:t>
              </a:r>
              <a:r>
                <a:rPr lang="en-US" altLang="ko-KR" sz="900"/>
                <a:t>     </a:t>
              </a:r>
              <a:r>
                <a:rPr lang="es-ES" altLang="ko-KR" sz="900"/>
                <a:t>&gt;&gt;&gt; plt.show()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7372350" cy="4433887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결과 시각화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r>
              <a:rPr lang="ko-KR" altLang="en-US" dirty="0"/>
              <a:t>변수 사이의 상관 계수를 </a:t>
            </a:r>
            <a:r>
              <a:rPr lang="ko-KR" altLang="en-US" dirty="0" err="1"/>
              <a:t>히트맵으로</a:t>
            </a:r>
            <a:r>
              <a:rPr lang="ko-KR" altLang="en-US" dirty="0"/>
              <a:t> 시각화하기</a:t>
            </a:r>
            <a:endParaRPr lang="en-US" altLang="ko-KR" dirty="0"/>
          </a:p>
          <a:p>
            <a:pPr lvl="2">
              <a:defRPr/>
            </a:pPr>
            <a:r>
              <a:rPr lang="en-US" altLang="ko-KR" sz="1400" dirty="0"/>
              <a:t>[01~02</a:t>
            </a:r>
            <a:r>
              <a:rPr lang="ko-KR" altLang="en-US" sz="1400" dirty="0"/>
              <a:t>행</a:t>
            </a:r>
            <a:r>
              <a:rPr lang="en-US" altLang="ko-KR" sz="1400" dirty="0"/>
              <a:t>] age</a:t>
            </a:r>
            <a:r>
              <a:rPr lang="ko-KR" altLang="en-US" sz="1400" dirty="0"/>
              <a:t>를 카테고리 값으로 바꾸어 </a:t>
            </a:r>
            <a:r>
              <a:rPr lang="en-US" altLang="ko-KR" sz="1400" dirty="0"/>
              <a:t>age2 </a:t>
            </a:r>
            <a:r>
              <a:rPr lang="ko-KR" altLang="en-US" sz="1400" dirty="0"/>
              <a:t>변수로 추가하기</a:t>
            </a:r>
          </a:p>
          <a:p>
            <a:pPr lvl="3">
              <a:defRPr/>
            </a:pPr>
            <a:r>
              <a:rPr lang="en-US" altLang="ko-KR" dirty="0"/>
              <a:t>01</a:t>
            </a:r>
            <a:r>
              <a:rPr lang="ko-KR" altLang="en-US" dirty="0"/>
              <a:t>행 </a:t>
            </a:r>
            <a:r>
              <a:rPr lang="en-US" altLang="ko-KR" dirty="0"/>
              <a:t>10</a:t>
            </a:r>
            <a:r>
              <a:rPr lang="ko-KR" altLang="en-US" dirty="0"/>
              <a:t>살 단위로 등급을 나누어 </a:t>
            </a:r>
            <a:r>
              <a:rPr lang="en-US" altLang="ko-KR" dirty="0"/>
              <a:t>0~7</a:t>
            </a:r>
            <a:r>
              <a:rPr lang="ko-KR" altLang="en-US" dirty="0"/>
              <a:t>의 값으로 바꿔주는 </a:t>
            </a:r>
            <a:r>
              <a:rPr lang="en-US" altLang="ko-KR" dirty="0" err="1"/>
              <a:t>category_age</a:t>
            </a:r>
            <a:r>
              <a:rPr lang="en-US" altLang="ko-KR" dirty="0"/>
              <a:t> </a:t>
            </a:r>
            <a:r>
              <a:rPr lang="ko-KR" altLang="en-US" dirty="0"/>
              <a:t>함수를 작성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02</a:t>
            </a:r>
            <a:r>
              <a:rPr lang="ko-KR" altLang="en-US" dirty="0"/>
              <a:t>행 </a:t>
            </a:r>
            <a:r>
              <a:rPr lang="en-US" altLang="ko-KR" dirty="0" err="1"/>
              <a:t>category_age</a:t>
            </a:r>
            <a:r>
              <a:rPr lang="en-US" altLang="ko-KR" dirty="0"/>
              <a:t> </a:t>
            </a:r>
            <a:r>
              <a:rPr lang="ko-KR" altLang="en-US" dirty="0"/>
              <a:t>함수를 적용하여 새로운 </a:t>
            </a:r>
            <a:r>
              <a:rPr lang="en-US" altLang="ko-KR" dirty="0"/>
              <a:t>age2 </a:t>
            </a:r>
            <a:r>
              <a:rPr lang="ko-KR" altLang="en-US" dirty="0"/>
              <a:t>열을 만들어 추가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03</a:t>
            </a:r>
            <a:r>
              <a:rPr lang="ko-KR" altLang="en-US" dirty="0"/>
              <a:t>행 성별을 </a:t>
            </a:r>
            <a:r>
              <a:rPr lang="en-US" altLang="ko-KR" dirty="0"/>
              <a:t>male/female</a:t>
            </a:r>
            <a:r>
              <a:rPr lang="ko-KR" altLang="en-US" dirty="0"/>
              <a:t>에서 </a:t>
            </a:r>
            <a:r>
              <a:rPr lang="en-US" altLang="ko-KR" dirty="0"/>
              <a:t>1/0</a:t>
            </a:r>
            <a:r>
              <a:rPr lang="ko-KR" altLang="en-US" dirty="0"/>
              <a:t>으로 치환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04</a:t>
            </a:r>
            <a:r>
              <a:rPr lang="ko-KR" altLang="en-US" dirty="0"/>
              <a:t>행 가족의 수를 구하여 </a:t>
            </a:r>
            <a:r>
              <a:rPr lang="en-US" altLang="ko-KR" dirty="0"/>
              <a:t>family </a:t>
            </a:r>
            <a:r>
              <a:rPr lang="ko-KR" altLang="en-US" dirty="0"/>
              <a:t>열을 추가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05</a:t>
            </a:r>
            <a:r>
              <a:rPr lang="ko-KR" altLang="en-US" dirty="0"/>
              <a:t>행 수정된 데이터프레임을 </a:t>
            </a:r>
            <a:r>
              <a:rPr lang="en-US" altLang="ko-KR" dirty="0"/>
              <a:t>titanic3.csv</a:t>
            </a:r>
            <a:r>
              <a:rPr lang="ko-KR" altLang="en-US" dirty="0"/>
              <a:t>로 저장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lvl="2">
              <a:defRPr/>
            </a:pPr>
            <a:endParaRPr lang="en-US" altLang="ko-KR" sz="1400" dirty="0"/>
          </a:p>
        </p:txBody>
      </p:sp>
      <p:sp>
        <p:nvSpPr>
          <p:cNvPr id="91139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777163" cy="547688"/>
          </a:xfrm>
        </p:spPr>
        <p:txBody>
          <a:bodyPr/>
          <a:lstStyle/>
          <a:p>
            <a:r>
              <a:rPr lang="en-US" altLang="ko-KR" smtClean="0"/>
              <a:t>02. [</a:t>
            </a:r>
            <a:r>
              <a:rPr lang="ko-KR" altLang="en-US" smtClean="0"/>
              <a:t>상관 분석 </a:t>
            </a:r>
            <a:r>
              <a:rPr lang="en-US" altLang="ko-KR" smtClean="0"/>
              <a:t>+ </a:t>
            </a:r>
            <a:r>
              <a:rPr lang="ko-KR" altLang="en-US" smtClean="0"/>
              <a:t>히트맵</a:t>
            </a:r>
            <a:r>
              <a:rPr lang="en-US" altLang="ko-KR" smtClean="0"/>
              <a:t>] </a:t>
            </a:r>
            <a:r>
              <a:rPr lang="ko-KR" altLang="en-US" smtClean="0"/>
              <a:t>타이타닉호 생존율 분석하기</a:t>
            </a:r>
          </a:p>
        </p:txBody>
      </p:sp>
      <p:pic>
        <p:nvPicPr>
          <p:cNvPr id="91140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3789363"/>
            <a:ext cx="635317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7372350" cy="4433887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결과 시각화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3"/>
              <a:defRPr/>
            </a:pPr>
            <a:r>
              <a:rPr lang="ko-KR" altLang="en-US" dirty="0"/>
              <a:t>변수 사이의 상관 계수를 </a:t>
            </a:r>
            <a:r>
              <a:rPr lang="ko-KR" altLang="en-US" dirty="0" err="1"/>
              <a:t>히트맵으로</a:t>
            </a:r>
            <a:r>
              <a:rPr lang="ko-KR" altLang="en-US" dirty="0"/>
              <a:t> 시각화하기</a:t>
            </a:r>
            <a:endParaRPr lang="en-US" altLang="ko-KR" dirty="0"/>
          </a:p>
          <a:p>
            <a:pPr lvl="2">
              <a:defRPr/>
            </a:pPr>
            <a:r>
              <a:rPr lang="en-US" altLang="ko-KR" sz="1400" dirty="0"/>
              <a:t>[06~09</a:t>
            </a:r>
            <a:r>
              <a:rPr lang="ko-KR" altLang="en-US" sz="1400" dirty="0"/>
              <a:t>행</a:t>
            </a:r>
            <a:r>
              <a:rPr lang="en-US" altLang="ko-KR" sz="1400" dirty="0"/>
              <a:t>] </a:t>
            </a:r>
            <a:r>
              <a:rPr lang="ko-KR" altLang="en-US" sz="1400" dirty="0"/>
              <a:t>상관 분석 결과를 </a:t>
            </a:r>
            <a:r>
              <a:rPr lang="ko-KR" altLang="en-US" sz="1400" dirty="0" err="1"/>
              <a:t>히트맵으로</a:t>
            </a:r>
            <a:r>
              <a:rPr lang="ko-KR" altLang="en-US" sz="1400" dirty="0"/>
              <a:t> 나타내기</a:t>
            </a:r>
          </a:p>
          <a:p>
            <a:pPr lvl="3">
              <a:defRPr/>
            </a:pPr>
            <a:r>
              <a:rPr lang="en-US" altLang="ko-KR" sz="1200" dirty="0"/>
              <a:t>06</a:t>
            </a:r>
            <a:r>
              <a:rPr lang="ko-KR" altLang="en-US" sz="1200" dirty="0"/>
              <a:t>행 </a:t>
            </a:r>
            <a:r>
              <a:rPr lang="ko-KR" altLang="en-US" sz="1200" dirty="0" err="1"/>
              <a:t>히트맵에</a:t>
            </a:r>
            <a:r>
              <a:rPr lang="ko-KR" altLang="en-US" sz="1200" dirty="0"/>
              <a:t> 사용할 데이터를 추출</a:t>
            </a:r>
            <a:endParaRPr lang="en-US" altLang="ko-KR" sz="1200" dirty="0"/>
          </a:p>
          <a:p>
            <a:pPr lvl="3">
              <a:defRPr/>
            </a:pPr>
            <a:r>
              <a:rPr lang="en-US" altLang="ko-KR" sz="1200" dirty="0"/>
              <a:t>07</a:t>
            </a:r>
            <a:r>
              <a:rPr lang="ko-KR" altLang="en-US" sz="1200" dirty="0"/>
              <a:t>행 </a:t>
            </a:r>
            <a:r>
              <a:rPr lang="ko-KR" altLang="en-US" sz="1200" dirty="0" err="1"/>
              <a:t>히트맵에</a:t>
            </a:r>
            <a:r>
              <a:rPr lang="ko-KR" altLang="en-US" sz="1200" dirty="0"/>
              <a:t> 사용할 </a:t>
            </a:r>
            <a:r>
              <a:rPr lang="ko-KR" altLang="en-US" sz="1200" dirty="0" err="1"/>
              <a:t>색상맵을</a:t>
            </a:r>
            <a:r>
              <a:rPr lang="ko-KR" altLang="en-US" sz="1200" dirty="0"/>
              <a:t> 지정</a:t>
            </a:r>
            <a:endParaRPr lang="en-US" altLang="ko-KR" sz="1200" dirty="0"/>
          </a:p>
          <a:p>
            <a:pPr lvl="3">
              <a:defRPr/>
            </a:pPr>
            <a:r>
              <a:rPr lang="en-US" altLang="ko-KR" sz="1200" dirty="0"/>
              <a:t>08</a:t>
            </a:r>
            <a:r>
              <a:rPr lang="ko-KR" altLang="en-US" sz="1200" dirty="0"/>
              <a:t>행 </a:t>
            </a:r>
            <a:r>
              <a:rPr lang="en-US" altLang="ko-KR" sz="1200" dirty="0" err="1"/>
              <a:t>corr</a:t>
            </a:r>
            <a:r>
              <a:rPr lang="en-US" altLang="ko-KR" sz="1200" dirty="0"/>
              <a:t>() </a:t>
            </a:r>
            <a:r>
              <a:rPr lang="ko-KR" altLang="en-US" sz="1200" dirty="0"/>
              <a:t>함수로 구한 상관 계수로 </a:t>
            </a:r>
            <a:r>
              <a:rPr lang="ko-KR" altLang="en-US" sz="1200" dirty="0" err="1"/>
              <a:t>히트맵을</a:t>
            </a:r>
            <a:r>
              <a:rPr lang="ko-KR" altLang="en-US" sz="1200" dirty="0"/>
              <a:t> 생성</a:t>
            </a:r>
            <a:endParaRPr lang="en-US" altLang="ko-KR" sz="1200" dirty="0"/>
          </a:p>
          <a:p>
            <a:pPr lvl="3">
              <a:defRPr/>
            </a:pPr>
            <a:r>
              <a:rPr lang="en-US" altLang="ko-KR" sz="1200" dirty="0"/>
              <a:t>09</a:t>
            </a:r>
            <a:r>
              <a:rPr lang="ko-KR" altLang="en-US" sz="1200" dirty="0"/>
              <a:t>행 생성한 </a:t>
            </a:r>
            <a:r>
              <a:rPr lang="ko-KR" altLang="en-US" sz="1200" dirty="0" err="1"/>
              <a:t>히트맵을</a:t>
            </a:r>
            <a:r>
              <a:rPr lang="ko-KR" altLang="en-US" sz="1200" dirty="0"/>
              <a:t> 나타냄</a:t>
            </a:r>
            <a:endParaRPr lang="en-US" altLang="ko-KR" dirty="0"/>
          </a:p>
          <a:p>
            <a:pPr lvl="2">
              <a:defRPr/>
            </a:pPr>
            <a:endParaRPr lang="en-US" altLang="ko-KR" sz="1400" dirty="0"/>
          </a:p>
        </p:txBody>
      </p:sp>
      <p:sp>
        <p:nvSpPr>
          <p:cNvPr id="93187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777163" cy="547688"/>
          </a:xfrm>
        </p:spPr>
        <p:txBody>
          <a:bodyPr/>
          <a:lstStyle/>
          <a:p>
            <a:r>
              <a:rPr lang="en-US" altLang="ko-KR" smtClean="0"/>
              <a:t>02. [</a:t>
            </a:r>
            <a:r>
              <a:rPr lang="ko-KR" altLang="en-US" smtClean="0"/>
              <a:t>상관 분석 </a:t>
            </a:r>
            <a:r>
              <a:rPr lang="en-US" altLang="ko-KR" smtClean="0"/>
              <a:t>+ </a:t>
            </a:r>
            <a:r>
              <a:rPr lang="ko-KR" altLang="en-US" smtClean="0"/>
              <a:t>히트맵</a:t>
            </a:r>
            <a:r>
              <a:rPr lang="en-US" altLang="ko-KR" smtClean="0"/>
              <a:t>] </a:t>
            </a:r>
            <a:r>
              <a:rPr lang="ko-KR" altLang="en-US" smtClean="0"/>
              <a:t>타이타닉호 생존율 분석하기</a:t>
            </a:r>
          </a:p>
        </p:txBody>
      </p:sp>
      <p:pic>
        <p:nvPicPr>
          <p:cNvPr id="93188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3429000"/>
            <a:ext cx="3529013" cy="325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vert="horz" wrap="square" lIns="68569" tIns="68569" rIns="68569" bIns="68569" numCol="1" rtlCol="0" anchor="b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ko-KR" altLang="en-US" dirty="0" smtClean="0"/>
              <a:t>선형회귀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vert="horz" wrap="square" lIns="68569" tIns="68569" rIns="68569" bIns="68569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544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686800" cy="547688"/>
          </a:xfrm>
        </p:spPr>
        <p:txBody>
          <a:bodyPr/>
          <a:lstStyle/>
          <a:p>
            <a:r>
              <a:rPr lang="en-US" altLang="ko-KR" sz="2000" smtClean="0"/>
              <a:t>01</a:t>
            </a:r>
            <a:r>
              <a:rPr lang="en-US" altLang="ko-KR" sz="1800" smtClean="0"/>
              <a:t>. [</a:t>
            </a:r>
            <a:r>
              <a:rPr lang="ko-KR" altLang="en-US" sz="1800" smtClean="0"/>
              <a:t>선형 회귀 분석 </a:t>
            </a:r>
            <a:r>
              <a:rPr lang="en-US" altLang="ko-KR" sz="1800" smtClean="0"/>
              <a:t>+ </a:t>
            </a:r>
            <a:r>
              <a:rPr lang="ko-KR" altLang="en-US" sz="1800" smtClean="0"/>
              <a:t>산점도</a:t>
            </a:r>
            <a:r>
              <a:rPr lang="en-US" altLang="ko-KR" sz="1800" smtClean="0"/>
              <a:t>/</a:t>
            </a:r>
            <a:r>
              <a:rPr lang="ko-KR" altLang="en-US" sz="1800" smtClean="0"/>
              <a:t>선형 회귀 그래프</a:t>
            </a:r>
            <a:r>
              <a:rPr lang="en-US" altLang="ko-KR" sz="1800" smtClean="0"/>
              <a:t>] </a:t>
            </a:r>
            <a:r>
              <a:rPr lang="ko-KR" altLang="en-US" sz="1800" smtClean="0"/>
              <a:t>환경에 따른 주택 가격 예측하기</a:t>
            </a:r>
            <a:endParaRPr lang="en-US" altLang="ko-KR" sz="1800" smtClean="0"/>
          </a:p>
        </p:txBody>
      </p:sp>
      <p:sp>
        <p:nvSpPr>
          <p:cNvPr id="13315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 </a:t>
            </a:r>
            <a:r>
              <a:rPr lang="ko-KR" altLang="en-US" dirty="0" err="1"/>
              <a:t>미리보기</a:t>
            </a:r>
            <a:endParaRPr lang="en-US" altLang="ko-KR" dirty="0"/>
          </a:p>
        </p:txBody>
      </p:sp>
      <p:pic>
        <p:nvPicPr>
          <p:cNvPr id="13317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1557338"/>
            <a:ext cx="4794250" cy="510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346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686800" cy="547688"/>
          </a:xfrm>
        </p:spPr>
        <p:txBody>
          <a:bodyPr/>
          <a:lstStyle/>
          <a:p>
            <a:r>
              <a:rPr lang="en-US" altLang="ko-KR" sz="2000" smtClean="0">
                <a:solidFill>
                  <a:srgbClr val="000000"/>
                </a:solidFill>
              </a:rPr>
              <a:t>01</a:t>
            </a:r>
            <a:r>
              <a:rPr lang="en-US" altLang="ko-KR" sz="1800" smtClean="0">
                <a:solidFill>
                  <a:srgbClr val="000000"/>
                </a:solidFill>
              </a:rPr>
              <a:t>. [</a:t>
            </a:r>
            <a:r>
              <a:rPr lang="ko-KR" altLang="en-US" sz="1800" smtClean="0">
                <a:solidFill>
                  <a:srgbClr val="000000"/>
                </a:solidFill>
              </a:rPr>
              <a:t>선형 회귀 분석 </a:t>
            </a:r>
            <a:r>
              <a:rPr lang="en-US" altLang="ko-KR" sz="1800" smtClean="0">
                <a:solidFill>
                  <a:srgbClr val="000000"/>
                </a:solidFill>
              </a:rPr>
              <a:t>+ </a:t>
            </a:r>
            <a:r>
              <a:rPr lang="ko-KR" altLang="en-US" sz="1800" smtClean="0">
                <a:solidFill>
                  <a:srgbClr val="000000"/>
                </a:solidFill>
              </a:rPr>
              <a:t>산점도</a:t>
            </a:r>
            <a:r>
              <a:rPr lang="en-US" altLang="ko-KR" sz="1800" smtClean="0">
                <a:solidFill>
                  <a:srgbClr val="000000"/>
                </a:solidFill>
              </a:rPr>
              <a:t>/</a:t>
            </a:r>
            <a:r>
              <a:rPr lang="ko-KR" altLang="en-US" sz="1800" smtClean="0">
                <a:solidFill>
                  <a:srgbClr val="000000"/>
                </a:solidFill>
              </a:rPr>
              <a:t>선형 회귀 그래프</a:t>
            </a:r>
            <a:r>
              <a:rPr lang="en-US" altLang="ko-KR" sz="1800" smtClean="0">
                <a:solidFill>
                  <a:srgbClr val="000000"/>
                </a:solidFill>
              </a:rPr>
              <a:t>] </a:t>
            </a:r>
            <a:r>
              <a:rPr lang="ko-KR" altLang="en-US" sz="1800" smtClean="0">
                <a:solidFill>
                  <a:srgbClr val="000000"/>
                </a:solidFill>
              </a:rPr>
              <a:t>환경에 따른 주택 가격 예측하기</a:t>
            </a:r>
            <a:endParaRPr lang="ko-KR" altLang="en-US" sz="2000" smtClean="0"/>
          </a:p>
        </p:txBody>
      </p:sp>
      <p:sp>
        <p:nvSpPr>
          <p:cNvPr id="14339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목표설정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목표</a:t>
            </a:r>
            <a:r>
              <a:rPr lang="en-US" altLang="ko-KR" dirty="0"/>
              <a:t>:</a:t>
            </a:r>
            <a:r>
              <a:rPr lang="ko-KR" altLang="en-US" dirty="0"/>
              <a:t> 보스턴 주택 가격 데이터에 </a:t>
            </a:r>
            <a:r>
              <a:rPr lang="ko-KR" altLang="en-US" dirty="0" err="1"/>
              <a:t>머신러닝</a:t>
            </a:r>
            <a:r>
              <a:rPr lang="ko-KR" altLang="en-US" dirty="0"/>
              <a:t> 기반의 회귀 분석을 수행</a:t>
            </a:r>
            <a:endParaRPr lang="en-US" altLang="ko-KR" dirty="0"/>
          </a:p>
          <a:p>
            <a:pPr marL="447675" lvl="2" indent="0">
              <a:buFont typeface="Arial" panose="020B0604020202020204" pitchFamily="34" charset="0"/>
              <a:buNone/>
              <a:defRPr/>
            </a:pPr>
            <a:r>
              <a:rPr lang="en-US" altLang="ko-KR" dirty="0"/>
              <a:t>          </a:t>
            </a:r>
            <a:r>
              <a:rPr lang="ko-KR" altLang="en-US" dirty="0"/>
              <a:t>주택 가격에 영향을 미치는 변수를 확인하고 그 값에 따른 주택 가격을 예측</a:t>
            </a:r>
            <a:endParaRPr lang="en-US" altLang="ko-KR" dirty="0"/>
          </a:p>
          <a:p>
            <a:pPr lvl="2">
              <a:defRPr/>
            </a:pPr>
            <a:endParaRPr lang="en-US" altLang="ko-KR" sz="500" dirty="0"/>
          </a:p>
          <a:p>
            <a:pPr>
              <a:defRPr/>
            </a:pPr>
            <a:r>
              <a:rPr lang="ko-KR" altLang="en-US" dirty="0"/>
              <a:t>핵심 개념 이해</a:t>
            </a:r>
            <a:endParaRPr lang="en-US" altLang="ko-KR" dirty="0"/>
          </a:p>
          <a:p>
            <a:pPr lvl="1">
              <a:defRPr/>
            </a:pPr>
            <a:r>
              <a:rPr lang="ko-KR" altLang="en-US" dirty="0" err="1"/>
              <a:t>머신러닝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1959</a:t>
            </a:r>
            <a:r>
              <a:rPr lang="ko-KR" altLang="en-US" dirty="0"/>
              <a:t>년 아서 사무엘</a:t>
            </a:r>
            <a:r>
              <a:rPr lang="en-US" altLang="ko-KR" dirty="0"/>
              <a:t>: </a:t>
            </a:r>
            <a:r>
              <a:rPr lang="ko-KR" altLang="en-US" dirty="0"/>
              <a:t>‘컴퓨터에 명시적인 프로그램 없이 스스로 학습할 수 있는 능력을 부여하는 연구 분야</a:t>
            </a:r>
            <a:r>
              <a:rPr lang="en-US" altLang="ko-KR" dirty="0"/>
              <a:t>’</a:t>
            </a:r>
            <a:r>
              <a:rPr lang="ko-KR" altLang="en-US" dirty="0"/>
              <a:t>로 정의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인간이 지식과 경험을 학습하는 방법을 적용하여 컴퓨터에 입력된 데이터에서 스스로 패턴을 찾아 학습하여 새로운 지식을 만들고 예측하는 통찰을 제공하는 </a:t>
            </a:r>
            <a:r>
              <a:rPr lang="en-US" altLang="ko-KR" dirty="0"/>
              <a:t>AI</a:t>
            </a:r>
            <a:r>
              <a:rPr lang="ko-KR" altLang="en-US" dirty="0"/>
              <a:t>의 한 분야</a:t>
            </a:r>
            <a:endParaRPr lang="en-US" altLang="ko-KR" dirty="0"/>
          </a:p>
          <a:p>
            <a:pPr>
              <a:defRPr/>
            </a:pPr>
            <a:endParaRPr lang="en-US" altLang="ko-KR" dirty="0"/>
          </a:p>
        </p:txBody>
      </p:sp>
      <p:pic>
        <p:nvPicPr>
          <p:cNvPr id="14341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4149725"/>
            <a:ext cx="5722937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934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[</a:t>
            </a:r>
            <a:r>
              <a:rPr lang="ko-KR" altLang="en-US" smtClean="0"/>
              <a:t>기술 통계 분석 </a:t>
            </a:r>
            <a:r>
              <a:rPr lang="en-US" altLang="ko-KR" smtClean="0"/>
              <a:t>+ </a:t>
            </a:r>
            <a:r>
              <a:rPr lang="ko-KR" altLang="en-US" smtClean="0"/>
              <a:t>그래프</a:t>
            </a:r>
            <a:r>
              <a:rPr lang="en-US" altLang="ko-KR" smtClean="0"/>
              <a:t>] </a:t>
            </a:r>
            <a:r>
              <a:rPr lang="ko-KR" altLang="en-US" smtClean="0"/>
              <a:t>와인 품질 예측하기</a:t>
            </a:r>
          </a:p>
        </p:txBody>
      </p:sp>
      <p:sp>
        <p:nvSpPr>
          <p:cNvPr id="15363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295275" y="1011238"/>
            <a:ext cx="8642350" cy="5472112"/>
          </a:xfrm>
          <a:blipFill>
            <a:blip r:embed="rId3"/>
            <a:stretch>
              <a:fillRect l="-635"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686800" cy="547688"/>
          </a:xfrm>
        </p:spPr>
        <p:txBody>
          <a:bodyPr/>
          <a:lstStyle/>
          <a:p>
            <a:r>
              <a:rPr lang="en-US" altLang="ko-KR" sz="2000" smtClean="0">
                <a:solidFill>
                  <a:srgbClr val="000000"/>
                </a:solidFill>
              </a:rPr>
              <a:t>01</a:t>
            </a:r>
            <a:r>
              <a:rPr lang="en-US" altLang="ko-KR" sz="1800" smtClean="0">
                <a:solidFill>
                  <a:srgbClr val="000000"/>
                </a:solidFill>
              </a:rPr>
              <a:t>. [</a:t>
            </a:r>
            <a:r>
              <a:rPr lang="ko-KR" altLang="en-US" sz="1800" smtClean="0">
                <a:solidFill>
                  <a:srgbClr val="000000"/>
                </a:solidFill>
              </a:rPr>
              <a:t>선형 회귀 분석 </a:t>
            </a:r>
            <a:r>
              <a:rPr lang="en-US" altLang="ko-KR" sz="1800" smtClean="0">
                <a:solidFill>
                  <a:srgbClr val="000000"/>
                </a:solidFill>
              </a:rPr>
              <a:t>+ </a:t>
            </a:r>
            <a:r>
              <a:rPr lang="ko-KR" altLang="en-US" sz="1800" smtClean="0">
                <a:solidFill>
                  <a:srgbClr val="000000"/>
                </a:solidFill>
              </a:rPr>
              <a:t>산점도</a:t>
            </a:r>
            <a:r>
              <a:rPr lang="en-US" altLang="ko-KR" sz="1800" smtClean="0">
                <a:solidFill>
                  <a:srgbClr val="000000"/>
                </a:solidFill>
              </a:rPr>
              <a:t>/</a:t>
            </a:r>
            <a:r>
              <a:rPr lang="ko-KR" altLang="en-US" sz="1800" smtClean="0">
                <a:solidFill>
                  <a:srgbClr val="000000"/>
                </a:solidFill>
              </a:rPr>
              <a:t>선형 회귀 그래프</a:t>
            </a:r>
            <a:r>
              <a:rPr lang="en-US" altLang="ko-KR" sz="1800" smtClean="0">
                <a:solidFill>
                  <a:srgbClr val="000000"/>
                </a:solidFill>
              </a:rPr>
              <a:t>] </a:t>
            </a:r>
            <a:r>
              <a:rPr lang="ko-KR" altLang="en-US" sz="1800" smtClean="0">
                <a:solidFill>
                  <a:srgbClr val="000000"/>
                </a:solidFill>
              </a:rPr>
              <a:t>환경에 따른 주택 가격 예측하기</a:t>
            </a:r>
            <a:endParaRPr lang="ko-KR" altLang="en-US" sz="2000" smtClean="0"/>
          </a:p>
        </p:txBody>
      </p:sp>
      <p:sp>
        <p:nvSpPr>
          <p:cNvPr id="15363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핵심 개념 이해</a:t>
            </a:r>
            <a:endParaRPr lang="en-US" altLang="ko-KR" dirty="0"/>
          </a:p>
          <a:p>
            <a:pPr lvl="1">
              <a:defRPr/>
            </a:pPr>
            <a:r>
              <a:rPr lang="ko-KR" altLang="en-US" dirty="0" err="1"/>
              <a:t>머신러닝</a:t>
            </a:r>
            <a:r>
              <a:rPr lang="ko-KR" altLang="en-US" dirty="0"/>
              <a:t> 프로세스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데이터 수집 → 데이터 전처리 및 훈련</a:t>
            </a:r>
            <a:r>
              <a:rPr lang="en-US" altLang="ko-KR" dirty="0"/>
              <a:t>/</a:t>
            </a:r>
            <a:r>
              <a:rPr lang="ko-KR" altLang="en-US" dirty="0"/>
              <a:t>테스트 데이터 분할 → 모델 구축 및 학습 → 모델 평가 → 예측</a:t>
            </a:r>
            <a:endParaRPr lang="en-US" altLang="ko-KR" dirty="0"/>
          </a:p>
          <a:p>
            <a:pPr lvl="3">
              <a:defRPr/>
            </a:pPr>
            <a:endParaRPr lang="en-US" altLang="ko-KR" sz="200" dirty="0"/>
          </a:p>
          <a:p>
            <a:pPr lvl="1">
              <a:defRPr/>
            </a:pPr>
            <a:r>
              <a:rPr lang="ko-KR" altLang="en-US" dirty="0"/>
              <a:t>지도 학습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학습을 하기 위한 훈련 데이터에 입력과 출력을 같이 제공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문제</a:t>
            </a:r>
            <a:r>
              <a:rPr lang="en-US" altLang="ko-KR" dirty="0"/>
              <a:t>(</a:t>
            </a:r>
            <a:r>
              <a:rPr lang="ko-KR" altLang="en-US" dirty="0"/>
              <a:t>입력</a:t>
            </a:r>
            <a:r>
              <a:rPr lang="en-US" altLang="ko-KR" dirty="0"/>
              <a:t>)</a:t>
            </a:r>
            <a:r>
              <a:rPr lang="ko-KR" altLang="en-US" dirty="0"/>
              <a:t>에 대한 답</a:t>
            </a:r>
            <a:r>
              <a:rPr lang="en-US" altLang="ko-KR" dirty="0"/>
              <a:t>(</a:t>
            </a:r>
            <a:r>
              <a:rPr lang="ko-KR" altLang="en-US" dirty="0"/>
              <a:t>출력</a:t>
            </a:r>
            <a:r>
              <a:rPr lang="en-US" altLang="ko-KR" dirty="0"/>
              <a:t>, </a:t>
            </a:r>
            <a:r>
              <a:rPr lang="ko-KR" altLang="en-US" dirty="0"/>
              <a:t>결과값</a:t>
            </a:r>
            <a:r>
              <a:rPr lang="en-US" altLang="ko-KR" dirty="0"/>
              <a:t>)</a:t>
            </a:r>
            <a:r>
              <a:rPr lang="ko-KR" altLang="en-US" dirty="0"/>
              <a:t>을 아는 상태에서 학습하는 방식</a:t>
            </a:r>
            <a:endParaRPr lang="en-US" altLang="ko-KR" dirty="0"/>
          </a:p>
          <a:p>
            <a:pPr lvl="3">
              <a:defRPr/>
            </a:pPr>
            <a:endParaRPr lang="en-US" altLang="ko-KR" sz="100" dirty="0"/>
          </a:p>
          <a:p>
            <a:pPr lvl="3">
              <a:defRPr/>
            </a:pPr>
            <a:r>
              <a:rPr lang="ko-KR" altLang="en-US" dirty="0"/>
              <a:t>입력</a:t>
            </a:r>
            <a:r>
              <a:rPr lang="en-US" altLang="ko-KR" dirty="0"/>
              <a:t>:</a:t>
            </a:r>
            <a:r>
              <a:rPr lang="ko-KR" altLang="en-US" dirty="0"/>
              <a:t> 예측 변수</a:t>
            </a:r>
            <a:r>
              <a:rPr lang="en-US" altLang="ko-KR" dirty="0"/>
              <a:t>, </a:t>
            </a:r>
            <a:r>
              <a:rPr lang="ko-KR" altLang="en-US" dirty="0"/>
              <a:t>속성</a:t>
            </a:r>
            <a:r>
              <a:rPr lang="en-US" altLang="ko-KR" dirty="0"/>
              <a:t>, </a:t>
            </a:r>
            <a:r>
              <a:rPr lang="ko-KR" altLang="en-US" dirty="0"/>
              <a:t>특징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출력</a:t>
            </a:r>
            <a:r>
              <a:rPr lang="en-US" altLang="ko-KR" dirty="0"/>
              <a:t>: </a:t>
            </a:r>
            <a:r>
              <a:rPr lang="ko-KR" altLang="en-US" dirty="0"/>
              <a:t>반응 변수</a:t>
            </a:r>
            <a:r>
              <a:rPr lang="en-US" altLang="ko-KR" dirty="0"/>
              <a:t>, </a:t>
            </a:r>
            <a:r>
              <a:rPr lang="ko-KR" altLang="en-US" dirty="0"/>
              <a:t>목표 변수</a:t>
            </a:r>
            <a:r>
              <a:rPr lang="en-US" altLang="ko-KR" dirty="0"/>
              <a:t>, </a:t>
            </a:r>
            <a:r>
              <a:rPr lang="ko-KR" altLang="en-US" dirty="0"/>
              <a:t>클래스</a:t>
            </a:r>
            <a:r>
              <a:rPr lang="en-US" altLang="ko-KR" dirty="0"/>
              <a:t>, </a:t>
            </a:r>
            <a:r>
              <a:rPr lang="ko-KR" altLang="en-US" dirty="0"/>
              <a:t>레이블</a:t>
            </a: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1">
              <a:defRPr/>
            </a:pPr>
            <a:r>
              <a:rPr lang="ko-KR" altLang="en-US" dirty="0" err="1"/>
              <a:t>사이킷런</a:t>
            </a:r>
            <a:endParaRPr lang="en-US" altLang="ko-KR" dirty="0"/>
          </a:p>
          <a:p>
            <a:pPr lvl="3">
              <a:defRPr/>
            </a:pPr>
            <a:r>
              <a:rPr lang="ko-KR" altLang="en-US" dirty="0" err="1"/>
              <a:t>파이썬으로</a:t>
            </a:r>
            <a:r>
              <a:rPr lang="ko-KR" altLang="en-US" dirty="0"/>
              <a:t> </a:t>
            </a:r>
            <a:r>
              <a:rPr lang="ko-KR" altLang="en-US" dirty="0" err="1"/>
              <a:t>머신러닝을</a:t>
            </a:r>
            <a:r>
              <a:rPr lang="ko-KR" altLang="en-US" dirty="0"/>
              <a:t> 수행하기 위한 쉽고 효율적인 개발 라이브러리를 제공</a:t>
            </a:r>
            <a:endParaRPr lang="en-US" altLang="ko-KR" dirty="0"/>
          </a:p>
          <a:p>
            <a:pPr lvl="3">
              <a:defRPr/>
            </a:pPr>
            <a:r>
              <a:rPr lang="ko-KR" altLang="en-US" dirty="0" err="1"/>
              <a:t>보스톤</a:t>
            </a:r>
            <a:r>
              <a:rPr lang="ko-KR" altLang="en-US" dirty="0"/>
              <a:t> 주택 가격 데이터</a:t>
            </a:r>
            <a:r>
              <a:rPr lang="en-US" altLang="ko-KR" dirty="0"/>
              <a:t>, </a:t>
            </a:r>
            <a:r>
              <a:rPr lang="ko-KR" altLang="en-US" dirty="0"/>
              <a:t>붓꽃 데이터 등과 같은 </a:t>
            </a:r>
            <a:r>
              <a:rPr lang="ko-KR" altLang="en-US" dirty="0" err="1"/>
              <a:t>머신러닝</a:t>
            </a:r>
            <a:r>
              <a:rPr lang="ko-KR" altLang="en-US" dirty="0"/>
              <a:t> 분석용 </a:t>
            </a:r>
            <a:r>
              <a:rPr lang="ko-KR" altLang="en-US" dirty="0" err="1"/>
              <a:t>데이터셋</a:t>
            </a:r>
            <a:r>
              <a:rPr lang="ko-KR" altLang="en-US" dirty="0"/>
              <a:t> 을 제공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전체 </a:t>
            </a:r>
            <a:r>
              <a:rPr lang="en-US" altLang="ko-KR" dirty="0"/>
              <a:t>n</a:t>
            </a:r>
            <a:r>
              <a:rPr lang="ko-KR" altLang="en-US" dirty="0"/>
              <a:t>개의 컬럼 중 앞에서 </a:t>
            </a:r>
            <a:r>
              <a:rPr lang="en-US" altLang="ko-KR" dirty="0"/>
              <a:t>(n-1)</a:t>
            </a:r>
            <a:r>
              <a:rPr lang="ko-KR" altLang="en-US" dirty="0"/>
              <a:t>개의 컬럼은 독립 변수 </a:t>
            </a:r>
            <a:r>
              <a:rPr lang="en-US" altLang="ko-KR" dirty="0"/>
              <a:t>X</a:t>
            </a:r>
            <a:r>
              <a:rPr lang="ko-KR" altLang="en-US" dirty="0"/>
              <a:t>를 의미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마지막 컬럼 은 종속 변수 </a:t>
            </a:r>
            <a:r>
              <a:rPr lang="en-US" altLang="ko-KR" dirty="0"/>
              <a:t>Y</a:t>
            </a:r>
            <a:r>
              <a:rPr lang="ko-KR" altLang="en-US" dirty="0"/>
              <a:t>이며</a:t>
            </a:r>
            <a:r>
              <a:rPr lang="en-US" altLang="ko-KR" dirty="0"/>
              <a:t>, </a:t>
            </a:r>
            <a:r>
              <a:rPr lang="ko-KR" altLang="en-US" dirty="0" err="1"/>
              <a:t>데이터셋</a:t>
            </a:r>
            <a:r>
              <a:rPr lang="ko-KR" altLang="en-US" dirty="0"/>
              <a:t> 객체의 </a:t>
            </a:r>
            <a:r>
              <a:rPr lang="en-US" altLang="ko-KR" dirty="0"/>
              <a:t>target </a:t>
            </a:r>
            <a:r>
              <a:rPr lang="ko-KR" altLang="en-US" dirty="0"/>
              <a:t>배열로 관리</a:t>
            </a:r>
            <a:endParaRPr lang="en-US" altLang="ko-KR" dirty="0"/>
          </a:p>
          <a:p>
            <a:pPr lvl="3">
              <a:defRPr/>
            </a:pPr>
            <a:endParaRPr lang="en-US" altLang="ko-KR" dirty="0"/>
          </a:p>
        </p:txBody>
      </p:sp>
      <p:pic>
        <p:nvPicPr>
          <p:cNvPr id="15365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3789363"/>
            <a:ext cx="5572125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819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686800" cy="547688"/>
          </a:xfrm>
        </p:spPr>
        <p:txBody>
          <a:bodyPr/>
          <a:lstStyle/>
          <a:p>
            <a:r>
              <a:rPr lang="en-US" altLang="ko-KR" sz="2000" smtClean="0">
                <a:solidFill>
                  <a:srgbClr val="000000"/>
                </a:solidFill>
              </a:rPr>
              <a:t>01</a:t>
            </a:r>
            <a:r>
              <a:rPr lang="en-US" altLang="ko-KR" sz="1800" smtClean="0">
                <a:solidFill>
                  <a:srgbClr val="000000"/>
                </a:solidFill>
              </a:rPr>
              <a:t>. [</a:t>
            </a:r>
            <a:r>
              <a:rPr lang="ko-KR" altLang="en-US" sz="1800" smtClean="0">
                <a:solidFill>
                  <a:srgbClr val="000000"/>
                </a:solidFill>
              </a:rPr>
              <a:t>선형 회귀 분석 </a:t>
            </a:r>
            <a:r>
              <a:rPr lang="en-US" altLang="ko-KR" sz="1800" smtClean="0">
                <a:solidFill>
                  <a:srgbClr val="000000"/>
                </a:solidFill>
              </a:rPr>
              <a:t>+ </a:t>
            </a:r>
            <a:r>
              <a:rPr lang="ko-KR" altLang="en-US" sz="1800" smtClean="0">
                <a:solidFill>
                  <a:srgbClr val="000000"/>
                </a:solidFill>
              </a:rPr>
              <a:t>산점도</a:t>
            </a:r>
            <a:r>
              <a:rPr lang="en-US" altLang="ko-KR" sz="1800" smtClean="0">
                <a:solidFill>
                  <a:srgbClr val="000000"/>
                </a:solidFill>
              </a:rPr>
              <a:t>/</a:t>
            </a:r>
            <a:r>
              <a:rPr lang="ko-KR" altLang="en-US" sz="1800" smtClean="0">
                <a:solidFill>
                  <a:srgbClr val="000000"/>
                </a:solidFill>
              </a:rPr>
              <a:t>선형 회귀 그래프</a:t>
            </a:r>
            <a:r>
              <a:rPr lang="en-US" altLang="ko-KR" sz="1800" smtClean="0">
                <a:solidFill>
                  <a:srgbClr val="000000"/>
                </a:solidFill>
              </a:rPr>
              <a:t>] </a:t>
            </a:r>
            <a:r>
              <a:rPr lang="ko-KR" altLang="en-US" sz="1800" smtClean="0">
                <a:solidFill>
                  <a:srgbClr val="000000"/>
                </a:solidFill>
              </a:rPr>
              <a:t>환경에 따른 주택 가격 예측하기</a:t>
            </a:r>
            <a:endParaRPr lang="ko-KR" altLang="en-US" sz="2000" smtClean="0"/>
          </a:p>
        </p:txBody>
      </p:sp>
      <p:sp>
        <p:nvSpPr>
          <p:cNvPr id="16387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핵심 개념 이해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분석 평가 지표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회귀 분석 결과에 대한 평가 지표는 </a:t>
            </a:r>
            <a:r>
              <a:rPr lang="ko-KR" altLang="en-US" dirty="0" err="1"/>
              <a:t>예측값과</a:t>
            </a:r>
            <a:r>
              <a:rPr lang="ko-KR" altLang="en-US" dirty="0"/>
              <a:t> </a:t>
            </a:r>
            <a:r>
              <a:rPr lang="ko-KR" altLang="en-US" dirty="0" err="1"/>
              <a:t>실제값의</a:t>
            </a:r>
            <a:r>
              <a:rPr lang="ko-KR" altLang="en-US" dirty="0"/>
              <a:t> 차이인 오류의 크기가 됨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정확한 평가를 위해 오류의 절대값 평균이나 제곱의 평균</a:t>
            </a:r>
            <a:r>
              <a:rPr lang="en-US" altLang="ko-KR" dirty="0"/>
              <a:t>, </a:t>
            </a:r>
            <a:r>
              <a:rPr lang="ko-KR" altLang="en-US" dirty="0"/>
              <a:t>제곱 평균의 제곱근 또는 분산 비율 을 사용</a:t>
            </a:r>
            <a:endParaRPr lang="en-US" altLang="ko-KR" dirty="0"/>
          </a:p>
        </p:txBody>
      </p:sp>
      <p:pic>
        <p:nvPicPr>
          <p:cNvPr id="16389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088" y="2973388"/>
            <a:ext cx="5292725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252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642350" cy="547688"/>
          </a:xfrm>
        </p:spPr>
        <p:txBody>
          <a:bodyPr/>
          <a:lstStyle/>
          <a:p>
            <a:r>
              <a:rPr lang="en-US" altLang="ko-KR" sz="2000" smtClean="0">
                <a:solidFill>
                  <a:srgbClr val="000000"/>
                </a:solidFill>
              </a:rPr>
              <a:t>01</a:t>
            </a:r>
            <a:r>
              <a:rPr lang="en-US" altLang="ko-KR" sz="1800" smtClean="0">
                <a:solidFill>
                  <a:srgbClr val="000000"/>
                </a:solidFill>
              </a:rPr>
              <a:t>. [</a:t>
            </a:r>
            <a:r>
              <a:rPr lang="ko-KR" altLang="en-US" sz="1800" smtClean="0">
                <a:solidFill>
                  <a:srgbClr val="000000"/>
                </a:solidFill>
              </a:rPr>
              <a:t>선형 회귀 분석 </a:t>
            </a:r>
            <a:r>
              <a:rPr lang="en-US" altLang="ko-KR" sz="1800" smtClean="0">
                <a:solidFill>
                  <a:srgbClr val="000000"/>
                </a:solidFill>
              </a:rPr>
              <a:t>+ </a:t>
            </a:r>
            <a:r>
              <a:rPr lang="ko-KR" altLang="en-US" sz="1800" smtClean="0">
                <a:solidFill>
                  <a:srgbClr val="000000"/>
                </a:solidFill>
              </a:rPr>
              <a:t>산점도</a:t>
            </a:r>
            <a:r>
              <a:rPr lang="en-US" altLang="ko-KR" sz="1800" smtClean="0">
                <a:solidFill>
                  <a:srgbClr val="000000"/>
                </a:solidFill>
              </a:rPr>
              <a:t>/</a:t>
            </a:r>
            <a:r>
              <a:rPr lang="ko-KR" altLang="en-US" sz="1800" smtClean="0">
                <a:solidFill>
                  <a:srgbClr val="000000"/>
                </a:solidFill>
              </a:rPr>
              <a:t>선형 회귀 그래프</a:t>
            </a:r>
            <a:r>
              <a:rPr lang="en-US" altLang="ko-KR" sz="1800" smtClean="0">
                <a:solidFill>
                  <a:srgbClr val="000000"/>
                </a:solidFill>
              </a:rPr>
              <a:t>] </a:t>
            </a:r>
            <a:r>
              <a:rPr lang="ko-KR" altLang="en-US" sz="1800" smtClean="0">
                <a:solidFill>
                  <a:srgbClr val="000000"/>
                </a:solidFill>
              </a:rPr>
              <a:t>환경에 따른 주택 가격 예측하기</a:t>
            </a:r>
            <a:endParaRPr lang="ko-KR" altLang="en-US" sz="2000" smtClean="0"/>
          </a:p>
        </p:txBody>
      </p:sp>
      <p:sp>
        <p:nvSpPr>
          <p:cNvPr id="17411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수집</a:t>
            </a:r>
            <a:r>
              <a:rPr lang="en-US" altLang="ko-KR" dirty="0"/>
              <a:t>, </a:t>
            </a:r>
            <a:r>
              <a:rPr lang="ko-KR" altLang="en-US" dirty="0"/>
              <a:t>준비 및 탐색</a:t>
            </a: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r>
              <a:rPr lang="ko-KR" altLang="en-US" dirty="0"/>
              <a:t>주피터 노트북에서 ‘</a:t>
            </a:r>
            <a:r>
              <a:rPr lang="en-US" altLang="ko-KR" dirty="0"/>
              <a:t>10</a:t>
            </a:r>
            <a:r>
              <a:rPr lang="ko-KR" altLang="en-US" dirty="0"/>
              <a:t>장</a:t>
            </a:r>
            <a:r>
              <a:rPr lang="en-US" altLang="ko-KR" dirty="0"/>
              <a:t>_</a:t>
            </a:r>
            <a:r>
              <a:rPr lang="ko-KR" altLang="en-US" dirty="0" err="1"/>
              <a:t>주택가격분석’으로</a:t>
            </a:r>
            <a:r>
              <a:rPr lang="ko-KR" altLang="en-US" dirty="0"/>
              <a:t> 노트북 페이지를 추가하고 입력</a:t>
            </a: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</a:rPr>
              <a:t>In [2]</a:t>
            </a:r>
            <a:r>
              <a:rPr lang="en-US" altLang="ko-KR" dirty="0"/>
              <a:t>: </a:t>
            </a:r>
            <a:r>
              <a:rPr lang="ko-KR" altLang="en-US" dirty="0" err="1"/>
              <a:t>사이킷런에서</a:t>
            </a:r>
            <a:r>
              <a:rPr lang="ko-KR" altLang="en-US" dirty="0"/>
              <a:t> 제공하는 </a:t>
            </a:r>
            <a:r>
              <a:rPr lang="ko-KR" altLang="en-US" dirty="0" err="1"/>
              <a:t>데이터셋</a:t>
            </a:r>
            <a:r>
              <a:rPr lang="en-US" altLang="ko-KR" sz="800" dirty="0" err="1">
                <a:solidFill>
                  <a:srgbClr val="258BCD"/>
                </a:solidFill>
              </a:rPr>
              <a:t>sklearn.datasets</a:t>
            </a:r>
            <a:r>
              <a:rPr lang="en-US" altLang="ko-KR" sz="800" dirty="0">
                <a:solidFill>
                  <a:srgbClr val="258BCD"/>
                </a:solidFill>
              </a:rPr>
              <a:t> </a:t>
            </a:r>
            <a:r>
              <a:rPr lang="ko-KR" altLang="en-US" dirty="0"/>
              <a:t>중에서 </a:t>
            </a:r>
            <a:r>
              <a:rPr lang="ko-KR" altLang="en-US" dirty="0" err="1"/>
              <a:t>보스톤</a:t>
            </a:r>
            <a:r>
              <a:rPr lang="ko-KR" altLang="en-US" dirty="0"/>
              <a:t> 주택 가격 </a:t>
            </a:r>
            <a:r>
              <a:rPr lang="ko-KR" altLang="en-US" dirty="0" err="1"/>
              <a:t>데이터셋을</a:t>
            </a:r>
            <a:r>
              <a:rPr lang="ko-KR" altLang="en-US" dirty="0"/>
              <a:t> 사용하기 위해 </a:t>
            </a:r>
            <a:r>
              <a:rPr lang="en-US" altLang="ko-KR" dirty="0" err="1"/>
              <a:t>load_boston</a:t>
            </a:r>
            <a:r>
              <a:rPr lang="ko-KR" altLang="en-US" dirty="0"/>
              <a:t>을 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/>
              <a:t>        </a:t>
            </a:r>
            <a:r>
              <a:rPr lang="ko-KR" altLang="en-US" dirty="0" err="1"/>
              <a:t>임포트하고</a:t>
            </a:r>
            <a:r>
              <a:rPr lang="en-US" altLang="ko-KR" dirty="0"/>
              <a:t>, </a:t>
            </a:r>
            <a:r>
              <a:rPr lang="ko-KR" altLang="en-US" dirty="0" err="1"/>
              <a:t>데이터셋을</a:t>
            </a:r>
            <a:r>
              <a:rPr lang="ko-KR" altLang="en-US" dirty="0"/>
              <a:t> </a:t>
            </a:r>
            <a:r>
              <a:rPr lang="ko-KR" altLang="en-US" dirty="0" err="1"/>
              <a:t>로드하여</a:t>
            </a:r>
            <a:r>
              <a:rPr lang="en-US" altLang="ko-KR" sz="800" dirty="0" err="1">
                <a:solidFill>
                  <a:srgbClr val="258BCD"/>
                </a:solidFill>
              </a:rPr>
              <a:t>load_boston</a:t>
            </a:r>
            <a:r>
              <a:rPr lang="en-US" altLang="ko-KR" sz="800" dirty="0">
                <a:solidFill>
                  <a:srgbClr val="258BCD"/>
                </a:solidFill>
              </a:rPr>
              <a:t>( ) </a:t>
            </a:r>
            <a:r>
              <a:rPr lang="ko-KR" altLang="en-US" dirty="0"/>
              <a:t>객체</a:t>
            </a:r>
            <a:r>
              <a:rPr lang="en-US" altLang="ko-KR" sz="800" dirty="0" err="1">
                <a:solidFill>
                  <a:srgbClr val="258BCD"/>
                </a:solidFill>
              </a:rPr>
              <a:t>boston</a:t>
            </a:r>
            <a:r>
              <a:rPr lang="ko-KR" altLang="en-US" dirty="0"/>
              <a:t>를 생성</a:t>
            </a:r>
            <a:endParaRPr lang="en-US" altLang="ko-KR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331913" y="2047875"/>
          <a:ext cx="5040312" cy="1133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434"/>
                <a:gridCol w="4387878"/>
              </a:tblGrid>
              <a:tr h="2568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[1]:</a:t>
                      </a:r>
                    </a:p>
                  </a:txBody>
                  <a:tcPr marL="89274" marR="89274" marT="44613" marB="446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!pip install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sklearn</a:t>
                      </a:r>
                      <a:endParaRPr kumimoji="1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74" marR="89274" marT="44613" marB="446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87661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[2]:</a:t>
                      </a:r>
                    </a:p>
                  </a:txBody>
                  <a:tcPr marL="89274" marR="89274" marT="44613" marB="446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import </a:t>
                      </a:r>
                      <a:r>
                        <a:rPr kumimoji="1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numpy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as </a:t>
                      </a:r>
                      <a:r>
                        <a:rPr kumimoji="1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np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import </a:t>
                      </a:r>
                      <a:r>
                        <a:rPr kumimoji="1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pandas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as </a:t>
                      </a:r>
                      <a:r>
                        <a:rPr kumimoji="1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pd</a:t>
                      </a:r>
                      <a:endParaRPr kumimoji="1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from </a:t>
                      </a:r>
                      <a:r>
                        <a:rPr kumimoji="1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sklearn.datasets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import </a:t>
                      </a:r>
                      <a:r>
                        <a:rPr kumimoji="1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load_boston</a:t>
                      </a:r>
                      <a:endParaRPr kumimoji="1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boston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= </a:t>
                      </a:r>
                      <a:r>
                        <a:rPr kumimoji="1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load_boston</a:t>
                      </a:r>
                      <a:r>
                        <a:rPr kumimoji="1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()</a:t>
                      </a:r>
                      <a:endParaRPr kumimoji="1" lang="en-US" altLang="ko-KR" sz="9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74" marR="89274" marT="44613" marB="446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999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642350" cy="547688"/>
          </a:xfrm>
        </p:spPr>
        <p:txBody>
          <a:bodyPr/>
          <a:lstStyle/>
          <a:p>
            <a:r>
              <a:rPr lang="en-US" altLang="ko-KR" sz="2000" smtClean="0">
                <a:solidFill>
                  <a:srgbClr val="000000"/>
                </a:solidFill>
              </a:rPr>
              <a:t>01</a:t>
            </a:r>
            <a:r>
              <a:rPr lang="en-US" altLang="ko-KR" sz="1800" smtClean="0">
                <a:solidFill>
                  <a:srgbClr val="000000"/>
                </a:solidFill>
              </a:rPr>
              <a:t>. [</a:t>
            </a:r>
            <a:r>
              <a:rPr lang="ko-KR" altLang="en-US" sz="1800" smtClean="0">
                <a:solidFill>
                  <a:srgbClr val="000000"/>
                </a:solidFill>
              </a:rPr>
              <a:t>선형 회귀 분석 </a:t>
            </a:r>
            <a:r>
              <a:rPr lang="en-US" altLang="ko-KR" sz="1800" smtClean="0">
                <a:solidFill>
                  <a:srgbClr val="000000"/>
                </a:solidFill>
              </a:rPr>
              <a:t>+ </a:t>
            </a:r>
            <a:r>
              <a:rPr lang="ko-KR" altLang="en-US" sz="1800" smtClean="0">
                <a:solidFill>
                  <a:srgbClr val="000000"/>
                </a:solidFill>
              </a:rPr>
              <a:t>산점도</a:t>
            </a:r>
            <a:r>
              <a:rPr lang="en-US" altLang="ko-KR" sz="1800" smtClean="0">
                <a:solidFill>
                  <a:srgbClr val="000000"/>
                </a:solidFill>
              </a:rPr>
              <a:t>/</a:t>
            </a:r>
            <a:r>
              <a:rPr lang="ko-KR" altLang="en-US" sz="1800" smtClean="0">
                <a:solidFill>
                  <a:srgbClr val="000000"/>
                </a:solidFill>
              </a:rPr>
              <a:t>선형 회귀 그래프</a:t>
            </a:r>
            <a:r>
              <a:rPr lang="en-US" altLang="ko-KR" sz="1800" smtClean="0">
                <a:solidFill>
                  <a:srgbClr val="000000"/>
                </a:solidFill>
              </a:rPr>
              <a:t>] </a:t>
            </a:r>
            <a:r>
              <a:rPr lang="ko-KR" altLang="en-US" sz="1800" smtClean="0">
                <a:solidFill>
                  <a:srgbClr val="000000"/>
                </a:solidFill>
              </a:rPr>
              <a:t>환경에 따른 주택 가격 예측하기</a:t>
            </a:r>
            <a:endParaRPr lang="ko-KR" altLang="en-US" sz="2000" smtClean="0"/>
          </a:p>
        </p:txBody>
      </p:sp>
      <p:sp>
        <p:nvSpPr>
          <p:cNvPr id="18435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수집</a:t>
            </a:r>
            <a:r>
              <a:rPr lang="en-US" altLang="ko-KR" dirty="0"/>
              <a:t>, </a:t>
            </a:r>
            <a:r>
              <a:rPr lang="ko-KR" altLang="en-US" dirty="0"/>
              <a:t>준비 및 탐색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r>
              <a:rPr lang="ko-KR" altLang="en-US" dirty="0"/>
              <a:t>데이터가 이미 정리된 상태이므로 </a:t>
            </a:r>
            <a:r>
              <a:rPr lang="ko-KR" altLang="en-US" dirty="0" err="1"/>
              <a:t>데이터셋</a:t>
            </a:r>
            <a:r>
              <a:rPr lang="ko-KR" altLang="en-US" dirty="0"/>
              <a:t> 구성을 확인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600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700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</a:rPr>
              <a:t>In [3]</a:t>
            </a:r>
            <a:r>
              <a:rPr lang="en-US" altLang="ko-KR" dirty="0"/>
              <a:t>: </a:t>
            </a:r>
            <a:r>
              <a:rPr lang="ko-KR" altLang="en-US" dirty="0" err="1"/>
              <a:t>데이터셋에</a:t>
            </a:r>
            <a:r>
              <a:rPr lang="ko-KR" altLang="en-US" dirty="0"/>
              <a:t> 대한 설명</a:t>
            </a:r>
            <a:r>
              <a:rPr lang="en-US" altLang="ko-KR" sz="800" dirty="0" err="1">
                <a:solidFill>
                  <a:srgbClr val="258BCD"/>
                </a:solidFill>
              </a:rPr>
              <a:t>boston.DESCR</a:t>
            </a:r>
            <a:r>
              <a:rPr lang="ko-KR" altLang="en-US" dirty="0"/>
              <a:t>을 확인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</a:rPr>
              <a:t>In [4]</a:t>
            </a:r>
            <a:r>
              <a:rPr lang="en-US" altLang="ko-KR" dirty="0"/>
              <a:t>: </a:t>
            </a:r>
            <a:r>
              <a:rPr lang="ko-KR" altLang="en-US" dirty="0" err="1"/>
              <a:t>데이터셋</a:t>
            </a:r>
            <a:r>
              <a:rPr lang="ko-KR" altLang="en-US" dirty="0"/>
              <a:t> 객체의 </a:t>
            </a:r>
            <a:r>
              <a:rPr lang="en-US" altLang="ko-KR" sz="1050" dirty="0"/>
              <a:t>data </a:t>
            </a:r>
            <a:r>
              <a:rPr lang="ko-KR" altLang="en-US" dirty="0"/>
              <a:t>배열</a:t>
            </a:r>
            <a:r>
              <a:rPr lang="en-US" altLang="ko-KR" sz="800" dirty="0" err="1">
                <a:solidFill>
                  <a:srgbClr val="258BCD"/>
                </a:solidFill>
              </a:rPr>
              <a:t>boston.data</a:t>
            </a:r>
            <a:r>
              <a:rPr lang="en-US" altLang="ko-KR" dirty="0"/>
              <a:t>,</a:t>
            </a:r>
            <a:r>
              <a:rPr lang="en-US" altLang="ko-KR" sz="100" dirty="0"/>
              <a:t> </a:t>
            </a:r>
            <a:r>
              <a:rPr lang="ko-KR" altLang="en-US" dirty="0"/>
              <a:t>즉 독립 변수 </a:t>
            </a:r>
            <a:r>
              <a:rPr lang="en-US" altLang="ko-KR" dirty="0"/>
              <a:t>X</a:t>
            </a:r>
            <a:r>
              <a:rPr lang="ko-KR" altLang="en-US" dirty="0"/>
              <a:t>가 되는 피처들을 </a:t>
            </a:r>
            <a:r>
              <a:rPr lang="en-US" altLang="ko-KR" sz="1000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err="1"/>
              <a:t>자료형으로</a:t>
            </a:r>
            <a:r>
              <a:rPr lang="ko-KR" altLang="en-US" dirty="0"/>
              <a:t> 변환하여 </a:t>
            </a:r>
            <a:r>
              <a:rPr lang="en-US" altLang="ko-KR" sz="1000" dirty="0" err="1"/>
              <a:t>boston_df</a:t>
            </a:r>
            <a:r>
              <a:rPr lang="ko-KR" altLang="en-US" dirty="0"/>
              <a:t>를 생성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/>
              <a:t>         </a:t>
            </a:r>
            <a:r>
              <a:rPr lang="en-US" altLang="ko-KR" dirty="0" err="1"/>
              <a:t>boston_df</a:t>
            </a:r>
            <a:r>
              <a:rPr lang="ko-KR" altLang="en-US" dirty="0"/>
              <a:t>의 데이터 </a:t>
            </a:r>
            <a:r>
              <a:rPr lang="en-US" altLang="ko-KR" dirty="0"/>
              <a:t>5</a:t>
            </a:r>
            <a:r>
              <a:rPr lang="ko-KR" altLang="en-US" dirty="0"/>
              <a:t>개를 확인</a:t>
            </a:r>
            <a:r>
              <a:rPr lang="en-US" altLang="ko-KR" sz="800" dirty="0" err="1">
                <a:solidFill>
                  <a:srgbClr val="258BCD"/>
                </a:solidFill>
              </a:rPr>
              <a:t>bostone_df.head</a:t>
            </a:r>
            <a:r>
              <a:rPr lang="en-US" altLang="ko-KR" sz="800" dirty="0">
                <a:solidFill>
                  <a:srgbClr val="258BCD"/>
                </a:solidFill>
              </a:rPr>
              <a:t>( )</a:t>
            </a: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</a:rPr>
              <a:t>In [5]</a:t>
            </a:r>
            <a:r>
              <a:rPr lang="en-US" altLang="ko-KR" dirty="0"/>
              <a:t>: </a:t>
            </a:r>
            <a:r>
              <a:rPr lang="ko-KR" altLang="en-US" dirty="0" err="1"/>
              <a:t>데이터셋</a:t>
            </a:r>
            <a:r>
              <a:rPr lang="ko-KR" altLang="en-US" dirty="0"/>
              <a:t> 객체의 </a:t>
            </a:r>
            <a:r>
              <a:rPr lang="en-US" altLang="ko-KR" dirty="0"/>
              <a:t>target </a:t>
            </a:r>
            <a:r>
              <a:rPr lang="ko-KR" altLang="en-US" dirty="0"/>
              <a:t>배열 </a:t>
            </a:r>
            <a:r>
              <a:rPr lang="en-US" altLang="ko-KR" sz="800" dirty="0" err="1">
                <a:solidFill>
                  <a:srgbClr val="258BCD"/>
                </a:solidFill>
              </a:rPr>
              <a:t>boston.target</a:t>
            </a:r>
            <a:r>
              <a:rPr lang="en-US" altLang="ko-KR" dirty="0"/>
              <a:t>, </a:t>
            </a:r>
            <a:r>
              <a:rPr lang="ko-KR" altLang="en-US" dirty="0"/>
              <a:t>즉 종속 변수인 주택 가격</a:t>
            </a:r>
            <a:r>
              <a:rPr lang="en-US" altLang="ko-KR" dirty="0"/>
              <a:t>(‘PRICE’) </a:t>
            </a:r>
            <a:r>
              <a:rPr lang="ko-KR" altLang="en-US" dirty="0"/>
              <a:t>컬럼을 </a:t>
            </a:r>
            <a:r>
              <a:rPr lang="en-US" altLang="ko-KR" dirty="0" err="1"/>
              <a:t>boston_df</a:t>
            </a:r>
            <a:r>
              <a:rPr lang="ko-KR" altLang="en-US" dirty="0"/>
              <a:t>에 추가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/>
              <a:t>         </a:t>
            </a:r>
            <a:r>
              <a:rPr lang="en-US" altLang="ko-KR" dirty="0" err="1"/>
              <a:t>boston_df</a:t>
            </a:r>
            <a:r>
              <a:rPr lang="ko-KR" altLang="en-US" dirty="0"/>
              <a:t>의 데이터 </a:t>
            </a:r>
            <a:r>
              <a:rPr lang="en-US" altLang="ko-KR" dirty="0"/>
              <a:t>5</a:t>
            </a:r>
            <a:r>
              <a:rPr lang="ko-KR" altLang="en-US" dirty="0"/>
              <a:t>개를 확인</a:t>
            </a:r>
            <a:r>
              <a:rPr lang="en-US" altLang="ko-KR" sz="800" dirty="0" err="1">
                <a:solidFill>
                  <a:srgbClr val="258BCD"/>
                </a:solidFill>
              </a:rPr>
              <a:t>bostone_df.head</a:t>
            </a:r>
            <a:r>
              <a:rPr lang="en-US" altLang="ko-KR" sz="800" dirty="0">
                <a:solidFill>
                  <a:srgbClr val="258BCD"/>
                </a:solidFill>
              </a:rPr>
              <a:t>( )</a:t>
            </a:r>
            <a:r>
              <a:rPr lang="en-US" altLang="ko-KR" dirty="0"/>
              <a:t> </a:t>
            </a:r>
            <a:endParaRPr lang="en-US" altLang="ko-KR" dirty="0">
              <a:solidFill>
                <a:srgbClr val="258BCD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331913" y="2032000"/>
          <a:ext cx="5022850" cy="3197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25"/>
                <a:gridCol w="4374825"/>
              </a:tblGrid>
              <a:tr h="25691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[3]:</a:t>
                      </a:r>
                    </a:p>
                  </a:txBody>
                  <a:tcPr marL="89277" marR="89277" marT="44628" marB="4462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print(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boston.</a:t>
                      </a:r>
                      <a:r>
                        <a:rPr kumimoji="1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DESCR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)</a:t>
                      </a:r>
                    </a:p>
                  </a:txBody>
                  <a:tcPr marL="89277" marR="89277" marT="44628" marB="4462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9633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[4]:</a:t>
                      </a:r>
                    </a:p>
                  </a:txBody>
                  <a:tcPr marL="89277" marR="89277" marT="44628" marB="4462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boston_df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=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pd.DataFrame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boston.</a:t>
                      </a:r>
                      <a:r>
                        <a:rPr kumimoji="1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data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, columns =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boston.</a:t>
                      </a:r>
                      <a:r>
                        <a:rPr kumimoji="1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feature_names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boston_df.</a:t>
                      </a:r>
                      <a:r>
                        <a:rPr kumimoji="1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head</a:t>
                      </a:r>
                      <a:r>
                        <a:rPr kumimoji="1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()</a:t>
                      </a:r>
                      <a:endParaRPr kumimoji="1" lang="en-US" altLang="ko-KR" sz="9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77" marR="89277" marT="44628" marB="4462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10361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Out[4]:</a:t>
                      </a:r>
                    </a:p>
                  </a:txBody>
                  <a:tcPr marL="89277" marR="89277" marT="44628" marB="4462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endParaRPr kumimoji="1" lang="en-US" altLang="ko-KR" sz="9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77" marR="89277" marT="44628" marB="4462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8901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[5]:</a:t>
                      </a:r>
                    </a:p>
                  </a:txBody>
                  <a:tcPr marL="89277" marR="89277" marT="44628" marB="4462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boston_df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['PRICE'] =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boston.</a:t>
                      </a:r>
                      <a:r>
                        <a:rPr kumimoji="1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target</a:t>
                      </a:r>
                      <a:endParaRPr kumimoji="1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boston_df.</a:t>
                      </a:r>
                      <a:r>
                        <a:rPr kumimoji="1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head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()</a:t>
                      </a:r>
                    </a:p>
                  </a:txBody>
                  <a:tcPr marL="89277" marR="89277" marT="44628" marB="4462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05134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Out[5]:</a:t>
                      </a:r>
                    </a:p>
                  </a:txBody>
                  <a:tcPr marL="89277" marR="89277" marT="44628" marB="4462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endParaRPr kumimoji="1" lang="en-US" altLang="ko-KR" sz="9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77" marR="89277" marT="44628" marB="4462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8457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888" y="2703513"/>
            <a:ext cx="4321175" cy="107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58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363" y="4189413"/>
            <a:ext cx="435610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658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642350" cy="547688"/>
          </a:xfrm>
        </p:spPr>
        <p:txBody>
          <a:bodyPr/>
          <a:lstStyle/>
          <a:p>
            <a:r>
              <a:rPr lang="en-US" altLang="ko-KR" sz="2000" smtClean="0">
                <a:solidFill>
                  <a:srgbClr val="000000"/>
                </a:solidFill>
              </a:rPr>
              <a:t>01</a:t>
            </a:r>
            <a:r>
              <a:rPr lang="en-US" altLang="ko-KR" sz="1800" smtClean="0">
                <a:solidFill>
                  <a:srgbClr val="000000"/>
                </a:solidFill>
              </a:rPr>
              <a:t>. [</a:t>
            </a:r>
            <a:r>
              <a:rPr lang="ko-KR" altLang="en-US" sz="1800" smtClean="0">
                <a:solidFill>
                  <a:srgbClr val="000000"/>
                </a:solidFill>
              </a:rPr>
              <a:t>선형 회귀 분석 </a:t>
            </a:r>
            <a:r>
              <a:rPr lang="en-US" altLang="ko-KR" sz="1800" smtClean="0">
                <a:solidFill>
                  <a:srgbClr val="000000"/>
                </a:solidFill>
              </a:rPr>
              <a:t>+ </a:t>
            </a:r>
            <a:r>
              <a:rPr lang="ko-KR" altLang="en-US" sz="1800" smtClean="0">
                <a:solidFill>
                  <a:srgbClr val="000000"/>
                </a:solidFill>
              </a:rPr>
              <a:t>산점도</a:t>
            </a:r>
            <a:r>
              <a:rPr lang="en-US" altLang="ko-KR" sz="1800" smtClean="0">
                <a:solidFill>
                  <a:srgbClr val="000000"/>
                </a:solidFill>
              </a:rPr>
              <a:t>/</a:t>
            </a:r>
            <a:r>
              <a:rPr lang="ko-KR" altLang="en-US" sz="1800" smtClean="0">
                <a:solidFill>
                  <a:srgbClr val="000000"/>
                </a:solidFill>
              </a:rPr>
              <a:t>선형 회귀 그래프</a:t>
            </a:r>
            <a:r>
              <a:rPr lang="en-US" altLang="ko-KR" sz="1800" smtClean="0">
                <a:solidFill>
                  <a:srgbClr val="000000"/>
                </a:solidFill>
              </a:rPr>
              <a:t>] </a:t>
            </a:r>
            <a:r>
              <a:rPr lang="ko-KR" altLang="en-US" sz="1800" smtClean="0">
                <a:solidFill>
                  <a:srgbClr val="000000"/>
                </a:solidFill>
              </a:rPr>
              <a:t>환경에 따른 주택 가격 예측하기</a:t>
            </a:r>
            <a:endParaRPr lang="ko-KR" altLang="en-US" sz="2000" smtClean="0"/>
          </a:p>
        </p:txBody>
      </p:sp>
      <p:sp>
        <p:nvSpPr>
          <p:cNvPr id="19459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수집</a:t>
            </a:r>
            <a:r>
              <a:rPr lang="en-US" altLang="ko-KR" dirty="0"/>
              <a:t>, </a:t>
            </a:r>
            <a:r>
              <a:rPr lang="ko-KR" altLang="en-US" dirty="0"/>
              <a:t>준비 및 탐색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r>
              <a:rPr lang="ko-KR" altLang="en-US" dirty="0"/>
              <a:t>데이터가 이미 정리된 상태이므로 </a:t>
            </a:r>
            <a:r>
              <a:rPr lang="ko-KR" altLang="en-US" dirty="0" err="1"/>
              <a:t>데이터셋</a:t>
            </a:r>
            <a:r>
              <a:rPr lang="ko-KR" altLang="en-US" dirty="0"/>
              <a:t> 구성을 확인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700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600" dirty="0">
              <a:solidFill>
                <a:srgbClr val="258BCD"/>
              </a:solidFill>
            </a:endParaRPr>
          </a:p>
          <a:p>
            <a:pPr marL="628650" lvl="3" indent="0">
              <a:spcBef>
                <a:spcPts val="254"/>
              </a:spcBef>
              <a:spcAft>
                <a:spcPts val="100"/>
              </a:spcAft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</a:rPr>
              <a:t>In [6]</a:t>
            </a:r>
            <a:r>
              <a:rPr lang="en-US" altLang="ko-KR" dirty="0"/>
              <a:t>: </a:t>
            </a:r>
            <a:r>
              <a:rPr lang="ko-KR" altLang="en-US" dirty="0" err="1"/>
              <a:t>데이터셋의</a:t>
            </a:r>
            <a:r>
              <a:rPr lang="ko-KR" altLang="en-US" dirty="0"/>
              <a:t> 형태</a:t>
            </a:r>
            <a:r>
              <a:rPr lang="ko-KR" altLang="en-US" sz="800" dirty="0">
                <a:solidFill>
                  <a:srgbClr val="258BCD"/>
                </a:solidFill>
              </a:rPr>
              <a:t> </a:t>
            </a:r>
            <a:r>
              <a:rPr lang="en-US" altLang="ko-KR" sz="800" dirty="0" err="1">
                <a:solidFill>
                  <a:srgbClr val="258BCD"/>
                </a:solidFill>
              </a:rPr>
              <a:t>boston_df.shape</a:t>
            </a:r>
            <a:r>
              <a:rPr lang="en-US" altLang="ko-KR" dirty="0"/>
              <a:t>, </a:t>
            </a:r>
            <a:r>
              <a:rPr lang="ko-KR" altLang="en-US" dirty="0"/>
              <a:t>즉 행의 개수</a:t>
            </a:r>
            <a:r>
              <a:rPr lang="en-US" altLang="ko-KR" dirty="0"/>
              <a:t>(</a:t>
            </a:r>
            <a:r>
              <a:rPr lang="ko-KR" altLang="en-US" dirty="0"/>
              <a:t>데이터 개수</a:t>
            </a:r>
            <a:r>
              <a:rPr lang="en-US" altLang="ko-KR" dirty="0"/>
              <a:t>)</a:t>
            </a:r>
            <a:r>
              <a:rPr lang="ko-KR" altLang="en-US" dirty="0"/>
              <a:t>와 열의 개수</a:t>
            </a:r>
            <a:r>
              <a:rPr lang="en-US" altLang="ko-KR" dirty="0"/>
              <a:t>(</a:t>
            </a:r>
            <a:r>
              <a:rPr lang="ko-KR" altLang="en-US" dirty="0"/>
              <a:t>변수 개수</a:t>
            </a:r>
            <a:r>
              <a:rPr lang="en-US" altLang="ko-KR" dirty="0"/>
              <a:t>)</a:t>
            </a:r>
            <a:r>
              <a:rPr lang="ko-KR" altLang="en-US" dirty="0"/>
              <a:t>를 확인</a:t>
            </a:r>
            <a:endParaRPr lang="en-US" altLang="ko-KR" dirty="0"/>
          </a:p>
          <a:p>
            <a:pPr marL="628650" lvl="3" indent="0">
              <a:spcBef>
                <a:spcPts val="254"/>
              </a:spcBef>
              <a:spcAft>
                <a:spcPts val="100"/>
              </a:spcAft>
              <a:buFont typeface="Arial" panose="020B0604020202020204" pitchFamily="34" charset="0"/>
              <a:buNone/>
              <a:defRPr/>
            </a:pPr>
            <a:r>
              <a:rPr lang="en-US" altLang="ko-KR" dirty="0"/>
              <a:t>        </a:t>
            </a:r>
            <a:r>
              <a:rPr lang="ko-KR" altLang="en-US" dirty="0"/>
              <a:t>행의 개수가 </a:t>
            </a:r>
            <a:r>
              <a:rPr lang="en-US" altLang="ko-KR" dirty="0"/>
              <a:t>506</a:t>
            </a:r>
            <a:r>
              <a:rPr lang="ko-KR" altLang="en-US" dirty="0"/>
              <a:t>이므로 데이터가 </a:t>
            </a:r>
            <a:r>
              <a:rPr lang="en-US" altLang="ko-KR" dirty="0"/>
              <a:t>506</a:t>
            </a:r>
            <a:r>
              <a:rPr lang="ko-KR" altLang="en-US" dirty="0"/>
              <a:t>개 있으며</a:t>
            </a:r>
            <a:r>
              <a:rPr lang="en-US" altLang="ko-KR" dirty="0"/>
              <a:t>, </a:t>
            </a:r>
            <a:r>
              <a:rPr lang="ko-KR" altLang="en-US" dirty="0"/>
              <a:t>열의 개수가 </a:t>
            </a:r>
            <a:r>
              <a:rPr lang="en-US" altLang="ko-KR" dirty="0"/>
              <a:t>14</a:t>
            </a:r>
            <a:r>
              <a:rPr lang="ko-KR" altLang="en-US" dirty="0"/>
              <a:t>이므로 변수가 </a:t>
            </a:r>
            <a:r>
              <a:rPr lang="en-US" altLang="ko-KR" dirty="0"/>
              <a:t>14</a:t>
            </a:r>
            <a:r>
              <a:rPr lang="ko-KR" altLang="en-US" dirty="0"/>
              <a:t>개 있음</a:t>
            </a:r>
            <a:endParaRPr lang="en-US" altLang="ko-KR" dirty="0"/>
          </a:p>
          <a:p>
            <a:pPr marL="628650" lvl="3" indent="0">
              <a:spcBef>
                <a:spcPts val="254"/>
              </a:spcBef>
              <a:spcAft>
                <a:spcPts val="100"/>
              </a:spcAft>
              <a:buFont typeface="Arial" panose="020B0604020202020204" pitchFamily="34" charset="0"/>
              <a:buNone/>
              <a:defRPr/>
            </a:pPr>
            <a:r>
              <a:rPr lang="en-US" altLang="ko-KR" dirty="0"/>
              <a:t>        </a:t>
            </a:r>
            <a:r>
              <a:rPr lang="ko-KR" altLang="en-US" dirty="0"/>
              <a:t>변수 중에서 </a:t>
            </a:r>
            <a:r>
              <a:rPr lang="en-US" altLang="ko-KR" dirty="0"/>
              <a:t>13</a:t>
            </a:r>
            <a:r>
              <a:rPr lang="ko-KR" altLang="en-US" dirty="0"/>
              <a:t>개는 독립 변수 </a:t>
            </a:r>
            <a:r>
              <a:rPr lang="en-US" altLang="ko-KR" dirty="0"/>
              <a:t>X</a:t>
            </a:r>
            <a:r>
              <a:rPr lang="ko-KR" altLang="en-US" dirty="0"/>
              <a:t>가 되고</a:t>
            </a:r>
            <a:r>
              <a:rPr lang="en-US" altLang="ko-KR" dirty="0"/>
              <a:t>, </a:t>
            </a:r>
            <a:r>
              <a:rPr lang="ko-KR" altLang="en-US" dirty="0"/>
              <a:t>마지막 변수 ‘</a:t>
            </a:r>
            <a:r>
              <a:rPr lang="en-US" altLang="ko-KR" dirty="0"/>
              <a:t>PRICE’</a:t>
            </a:r>
            <a:r>
              <a:rPr lang="ko-KR" altLang="en-US" dirty="0"/>
              <a:t>는 종속 변수 </a:t>
            </a:r>
            <a:r>
              <a:rPr lang="en-US" altLang="ko-KR" dirty="0"/>
              <a:t>Y</a:t>
            </a:r>
            <a:r>
              <a:rPr lang="ko-KR" altLang="en-US" dirty="0"/>
              <a:t>가 됨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</a:rPr>
              <a:t>In [7]</a:t>
            </a:r>
            <a:r>
              <a:rPr lang="en-US" altLang="ko-KR" dirty="0"/>
              <a:t>: </a:t>
            </a:r>
            <a:r>
              <a:rPr lang="en-US" altLang="ko-KR" dirty="0" err="1"/>
              <a:t>boston_df</a:t>
            </a:r>
            <a:r>
              <a:rPr lang="ko-KR" altLang="en-US" dirty="0"/>
              <a:t>에 대한 정보를 확인</a:t>
            </a:r>
            <a:r>
              <a:rPr lang="en-US" altLang="ko-KR" sz="900" dirty="0">
                <a:solidFill>
                  <a:srgbClr val="258BCD"/>
                </a:solidFill>
              </a:rPr>
              <a:t>boston.info( )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503238" y="1901825"/>
          <a:ext cx="4002087" cy="3922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186"/>
                <a:gridCol w="3353901"/>
              </a:tblGrid>
              <a:tr h="25682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[6]:</a:t>
                      </a:r>
                    </a:p>
                  </a:txBody>
                  <a:tcPr marL="89300" marR="89300" marT="44596" marB="4459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print('</a:t>
                      </a:r>
                      <a:r>
                        <a:rPr kumimoji="1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보스톤</a:t>
                      </a:r>
                      <a:r>
                        <a:rPr kumimoji="1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주택 가격 </a:t>
                      </a:r>
                      <a:r>
                        <a:rPr kumimoji="1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데이터셋</a:t>
                      </a:r>
                      <a:r>
                        <a:rPr kumimoji="1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크기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: ',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boston_df.shape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)</a:t>
                      </a:r>
                      <a:endParaRPr kumimoji="1" lang="en-US" altLang="ko-KR" sz="9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300" marR="89300" marT="44596" marB="4459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682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Out[6]:</a:t>
                      </a:r>
                    </a:p>
                  </a:txBody>
                  <a:tcPr marL="89300" marR="89300" marT="44596" marB="4459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/>
                        <a:t>보스톤</a:t>
                      </a:r>
                      <a:r>
                        <a:rPr lang="ko-KR" altLang="en-US" sz="900" dirty="0"/>
                        <a:t> 주택 가격 </a:t>
                      </a:r>
                      <a:r>
                        <a:rPr lang="ko-KR" altLang="en-US" sz="900" dirty="0" err="1"/>
                        <a:t>데이터셋</a:t>
                      </a:r>
                      <a:r>
                        <a:rPr lang="ko-KR" altLang="en-US" sz="900" dirty="0"/>
                        <a:t> 크기</a:t>
                      </a:r>
                      <a:r>
                        <a:rPr lang="en-US" altLang="ko-KR" sz="900" dirty="0"/>
                        <a:t>: (506, 14)</a:t>
                      </a:r>
                      <a:endParaRPr kumimoji="1" lang="en-US" altLang="ko-KR" sz="9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300" marR="89300" marT="44596" marB="4459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5682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[7]:</a:t>
                      </a:r>
                    </a:p>
                  </a:txBody>
                  <a:tcPr marL="89300" marR="89300" marT="44596" marB="4459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boston_df.info()</a:t>
                      </a:r>
                      <a:endParaRPr kumimoji="1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300" marR="89300" marT="44596" marB="4459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5224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Out[7]:</a:t>
                      </a:r>
                    </a:p>
                  </a:txBody>
                  <a:tcPr marL="89300" marR="89300" marT="44596" marB="4459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&lt;class '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pandas.core.frame.DataFrame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'&gt;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RangeIndex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: 506 entries, 0 to 505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Data columns (total 14 columns):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CRIM   </a:t>
                      </a:r>
                      <a:r>
                        <a:rPr kumimoji="1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 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  506 non-null float64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ZN      </a:t>
                      </a: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 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  506 non-null float64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INDUS </a:t>
                      </a:r>
                      <a:r>
                        <a:rPr kumimoji="1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 </a:t>
                      </a:r>
                      <a:r>
                        <a:rPr kumimoji="1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506 non-null float64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CHAS       506 non-null float64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NOX        506 non-null float64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RM          506 non-null float64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AGE         506 non-null float64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DIS          506 non-null float64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RAD    </a:t>
                      </a: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 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  506 non-null float64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TAX      </a:t>
                      </a: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  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506 non-null float64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PTRATIO </a:t>
                      </a:r>
                      <a:r>
                        <a:rPr kumimoji="1" lang="en-US" altLang="ko-KR" sz="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 506 non-null float64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B           </a:t>
                      </a:r>
                      <a:r>
                        <a:rPr kumimoji="1" lang="en-US" altLang="ko-KR" sz="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 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506 non-null float64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LSTAT  </a:t>
                      </a: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 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  506 non-null float64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PRICE       506 non-null float64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dtypes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: float64(14)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memory usage: 55.4KB</a:t>
                      </a:r>
                    </a:p>
                  </a:txBody>
                  <a:tcPr marL="89300" marR="89300" marT="44596" marB="4459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9478" name="TextBox 7"/>
          <p:cNvSpPr txBox="1">
            <a:spLocks noChangeArrowheads="1"/>
          </p:cNvSpPr>
          <p:nvPr/>
        </p:nvSpPr>
        <p:spPr bwMode="auto">
          <a:xfrm>
            <a:off x="6732588" y="3068638"/>
            <a:ext cx="1800225" cy="194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19479" name="내용 개체 틀 2"/>
          <p:cNvSpPr txBox="1">
            <a:spLocks/>
          </p:cNvSpPr>
          <p:nvPr/>
        </p:nvSpPr>
        <p:spPr bwMode="auto">
          <a:xfrm>
            <a:off x="4133850" y="2584450"/>
            <a:ext cx="3973513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66700" indent="-266700"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4767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628650" indent="-180975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809625" indent="-180975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990600" indent="-180975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1447800" indent="-180975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1905000" indent="-180975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2362200" indent="-180975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2819400" indent="-180975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vl="2">
              <a:spcAft>
                <a:spcPts val="300"/>
              </a:spcAft>
              <a:buClr>
                <a:schemeClr val="tx1"/>
              </a:buClr>
            </a:pPr>
            <a:r>
              <a:rPr lang="en-US" altLang="ko-KR" sz="1200"/>
              <a:t>14</a:t>
            </a:r>
            <a:r>
              <a:rPr lang="ko-KR" altLang="en-US" sz="1200"/>
              <a:t>개의 독립 변수</a:t>
            </a:r>
            <a:r>
              <a:rPr lang="en-US" altLang="ko-KR" sz="1200"/>
              <a:t>(</a:t>
            </a:r>
            <a:r>
              <a:rPr lang="ko-KR" altLang="en-US" sz="1200"/>
              <a:t>피처</a:t>
            </a:r>
            <a:r>
              <a:rPr lang="en-US" altLang="ko-KR" sz="1200"/>
              <a:t>)</a:t>
            </a:r>
            <a:r>
              <a:rPr lang="ko-KR" altLang="en-US" sz="1200"/>
              <a:t>의 의미</a:t>
            </a:r>
            <a:endParaRPr lang="en-US" altLang="ko-KR" sz="1200"/>
          </a:p>
          <a:p>
            <a:pPr lvl="3">
              <a:spcAft>
                <a:spcPts val="300"/>
              </a:spcAft>
              <a:buSzPct val="96000"/>
            </a:pPr>
            <a:r>
              <a:rPr kumimoji="0" lang="en-US" altLang="ko-KR" sz="900"/>
              <a:t>CRIM: </a:t>
            </a:r>
            <a:r>
              <a:rPr kumimoji="0" lang="ko-KR" altLang="en-US" sz="900"/>
              <a:t>지역별 범죄 발생률</a:t>
            </a:r>
          </a:p>
          <a:p>
            <a:pPr lvl="3">
              <a:spcAft>
                <a:spcPts val="300"/>
              </a:spcAft>
              <a:buSzPct val="96000"/>
            </a:pPr>
            <a:r>
              <a:rPr kumimoji="0" lang="en-US" altLang="ko-KR" sz="900"/>
              <a:t> ZN: 25,000</a:t>
            </a:r>
            <a:r>
              <a:rPr kumimoji="0" lang="ko-KR" altLang="en-US" sz="900"/>
              <a:t>평방피트를 초과하는 거주 지역 비율</a:t>
            </a:r>
          </a:p>
          <a:p>
            <a:pPr lvl="3">
              <a:spcAft>
                <a:spcPts val="300"/>
              </a:spcAft>
              <a:buSzPct val="96000"/>
            </a:pPr>
            <a:r>
              <a:rPr kumimoji="0" lang="en-US" altLang="ko-KR" sz="900"/>
              <a:t> INDUS: </a:t>
            </a:r>
            <a:r>
              <a:rPr kumimoji="0" lang="ko-KR" altLang="en-US" sz="900"/>
              <a:t>비상업 지역의 넓이 비율</a:t>
            </a:r>
          </a:p>
          <a:p>
            <a:pPr lvl="3">
              <a:spcAft>
                <a:spcPts val="300"/>
              </a:spcAft>
              <a:buSzPct val="96000"/>
            </a:pPr>
            <a:r>
              <a:rPr kumimoji="0" lang="en-US" altLang="ko-KR" sz="900"/>
              <a:t> CHAS: </a:t>
            </a:r>
            <a:r>
              <a:rPr kumimoji="0" lang="ko-KR" altLang="en-US" sz="900"/>
              <a:t>찰스강의 더미변수</a:t>
            </a:r>
            <a:r>
              <a:rPr kumimoji="0" lang="en-US" altLang="ko-KR" sz="900"/>
              <a:t>(1</a:t>
            </a:r>
            <a:r>
              <a:rPr kumimoji="0" lang="ko-KR" altLang="en-US" sz="900"/>
              <a:t>은 강의 경계</a:t>
            </a:r>
            <a:r>
              <a:rPr kumimoji="0" lang="en-US" altLang="ko-KR" sz="900"/>
              <a:t>, 0</a:t>
            </a:r>
            <a:r>
              <a:rPr kumimoji="0" lang="ko-KR" altLang="en-US" sz="900"/>
              <a:t>은 경계 아님</a:t>
            </a:r>
            <a:r>
              <a:rPr kumimoji="0" lang="en-US" altLang="ko-KR" sz="900"/>
              <a:t>)</a:t>
            </a:r>
          </a:p>
          <a:p>
            <a:pPr lvl="3">
              <a:spcAft>
                <a:spcPts val="300"/>
              </a:spcAft>
              <a:buSzPct val="96000"/>
            </a:pPr>
            <a:r>
              <a:rPr kumimoji="0" lang="en-US" altLang="ko-KR" sz="900"/>
              <a:t> NOX: </a:t>
            </a:r>
            <a:r>
              <a:rPr kumimoji="0" lang="ko-KR" altLang="en-US" sz="900"/>
              <a:t>일산화질소 농도</a:t>
            </a:r>
          </a:p>
          <a:p>
            <a:pPr lvl="3">
              <a:spcAft>
                <a:spcPts val="300"/>
              </a:spcAft>
              <a:buSzPct val="96000"/>
            </a:pPr>
            <a:r>
              <a:rPr kumimoji="0" lang="en-US" altLang="ko-KR" sz="900"/>
              <a:t> RM: </a:t>
            </a:r>
            <a:r>
              <a:rPr kumimoji="0" lang="ko-KR" altLang="en-US" sz="900"/>
              <a:t>거주할 수 있는 방 개수</a:t>
            </a:r>
          </a:p>
          <a:p>
            <a:pPr lvl="3">
              <a:spcAft>
                <a:spcPts val="300"/>
              </a:spcAft>
              <a:buSzPct val="96000"/>
            </a:pPr>
            <a:r>
              <a:rPr kumimoji="0" lang="en-US" altLang="ko-KR" sz="900"/>
              <a:t> AGE: 1940</a:t>
            </a:r>
            <a:r>
              <a:rPr kumimoji="0" lang="ko-KR" altLang="en-US" sz="900"/>
              <a:t>년 이전에 건축된 주택 비율</a:t>
            </a:r>
          </a:p>
          <a:p>
            <a:pPr lvl="3">
              <a:spcAft>
                <a:spcPts val="300"/>
              </a:spcAft>
              <a:buSzPct val="96000"/>
            </a:pPr>
            <a:r>
              <a:rPr kumimoji="0" lang="en-US" altLang="ko-KR" sz="900"/>
              <a:t> DIS: 5</a:t>
            </a:r>
            <a:r>
              <a:rPr kumimoji="0" lang="ko-KR" altLang="en-US" sz="900"/>
              <a:t>개 주요 고용센터까지 가중 거리</a:t>
            </a:r>
          </a:p>
          <a:p>
            <a:pPr lvl="3">
              <a:spcAft>
                <a:spcPts val="300"/>
              </a:spcAft>
              <a:buSzPct val="96000"/>
            </a:pPr>
            <a:r>
              <a:rPr kumimoji="0" lang="en-US" altLang="ko-KR" sz="900"/>
              <a:t> RAD: </a:t>
            </a:r>
            <a:r>
              <a:rPr kumimoji="0" lang="ko-KR" altLang="en-US" sz="900"/>
              <a:t>고속도로 접근 용이도</a:t>
            </a:r>
            <a:endParaRPr kumimoji="0" lang="en-US" altLang="ko-KR" sz="900"/>
          </a:p>
          <a:p>
            <a:pPr lvl="3">
              <a:spcAft>
                <a:spcPts val="300"/>
              </a:spcAft>
              <a:buSzPct val="96000"/>
            </a:pPr>
            <a:r>
              <a:rPr lang="en-US" altLang="ko-KR" sz="900"/>
              <a:t>TAX: 10,000</a:t>
            </a:r>
            <a:r>
              <a:rPr lang="ko-KR" altLang="en-US" sz="900"/>
              <a:t>달러당 재산세 비율 </a:t>
            </a:r>
            <a:r>
              <a:rPr lang="en-US" altLang="ko-KR" sz="900"/>
              <a:t> </a:t>
            </a:r>
          </a:p>
          <a:p>
            <a:pPr lvl="3">
              <a:spcAft>
                <a:spcPts val="300"/>
              </a:spcAft>
              <a:buSzPct val="96000"/>
            </a:pPr>
            <a:r>
              <a:rPr lang="en-US" altLang="ko-KR" sz="900"/>
              <a:t>PTRATIO: </a:t>
            </a:r>
            <a:r>
              <a:rPr lang="ko-KR" altLang="en-US" sz="900"/>
              <a:t>지역의 교사와 학생 수 비율 </a:t>
            </a:r>
            <a:r>
              <a:rPr lang="en-US" altLang="ko-KR" sz="900"/>
              <a:t> </a:t>
            </a:r>
          </a:p>
          <a:p>
            <a:pPr lvl="3">
              <a:spcAft>
                <a:spcPts val="300"/>
              </a:spcAft>
              <a:buSzPct val="96000"/>
            </a:pPr>
            <a:r>
              <a:rPr lang="en-US" altLang="ko-KR" sz="900"/>
              <a:t>B: </a:t>
            </a:r>
            <a:r>
              <a:rPr lang="ko-KR" altLang="en-US" sz="900"/>
              <a:t>지역의 흑인 거주 비율 </a:t>
            </a:r>
            <a:r>
              <a:rPr lang="en-US" altLang="ko-KR" sz="900"/>
              <a:t> </a:t>
            </a:r>
          </a:p>
          <a:p>
            <a:pPr lvl="3">
              <a:spcAft>
                <a:spcPts val="300"/>
              </a:spcAft>
              <a:buSzPct val="96000"/>
            </a:pPr>
            <a:r>
              <a:rPr lang="en-US" altLang="ko-KR" sz="900"/>
              <a:t>LSTAT: </a:t>
            </a:r>
            <a:r>
              <a:rPr lang="ko-KR" altLang="en-US" sz="900"/>
              <a:t>하위 계층의 비율 </a:t>
            </a:r>
            <a:r>
              <a:rPr lang="en-US" altLang="ko-KR" sz="900"/>
              <a:t> </a:t>
            </a:r>
          </a:p>
          <a:p>
            <a:pPr lvl="3">
              <a:spcAft>
                <a:spcPts val="300"/>
              </a:spcAft>
              <a:buSzPct val="96000"/>
            </a:pPr>
            <a:r>
              <a:rPr lang="en-US" altLang="ko-KR" sz="900"/>
              <a:t>PRICE(MEDV): </a:t>
            </a:r>
            <a:r>
              <a:rPr lang="ko-KR" altLang="en-US" sz="900"/>
              <a:t>본인 소유 주택 가격의 중앙값</a:t>
            </a:r>
            <a:endParaRPr kumimoji="0"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31538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642350" cy="547688"/>
          </a:xfrm>
        </p:spPr>
        <p:txBody>
          <a:bodyPr/>
          <a:lstStyle/>
          <a:p>
            <a:r>
              <a:rPr lang="en-US" altLang="ko-KR" sz="2000" smtClean="0">
                <a:solidFill>
                  <a:srgbClr val="000000"/>
                </a:solidFill>
              </a:rPr>
              <a:t>01</a:t>
            </a:r>
            <a:r>
              <a:rPr lang="en-US" altLang="ko-KR" sz="1800" smtClean="0">
                <a:solidFill>
                  <a:srgbClr val="000000"/>
                </a:solidFill>
              </a:rPr>
              <a:t>. [</a:t>
            </a:r>
            <a:r>
              <a:rPr lang="ko-KR" altLang="en-US" sz="1800" smtClean="0">
                <a:solidFill>
                  <a:srgbClr val="000000"/>
                </a:solidFill>
              </a:rPr>
              <a:t>선형 회귀 분석 </a:t>
            </a:r>
            <a:r>
              <a:rPr lang="en-US" altLang="ko-KR" sz="1800" smtClean="0">
                <a:solidFill>
                  <a:srgbClr val="000000"/>
                </a:solidFill>
              </a:rPr>
              <a:t>+ </a:t>
            </a:r>
            <a:r>
              <a:rPr lang="ko-KR" altLang="en-US" sz="1800" smtClean="0">
                <a:solidFill>
                  <a:srgbClr val="000000"/>
                </a:solidFill>
              </a:rPr>
              <a:t>산점도</a:t>
            </a:r>
            <a:r>
              <a:rPr lang="en-US" altLang="ko-KR" sz="1800" smtClean="0">
                <a:solidFill>
                  <a:srgbClr val="000000"/>
                </a:solidFill>
              </a:rPr>
              <a:t>/</a:t>
            </a:r>
            <a:r>
              <a:rPr lang="ko-KR" altLang="en-US" sz="1800" smtClean="0">
                <a:solidFill>
                  <a:srgbClr val="000000"/>
                </a:solidFill>
              </a:rPr>
              <a:t>선형 회귀 그래프</a:t>
            </a:r>
            <a:r>
              <a:rPr lang="en-US" altLang="ko-KR" sz="1800" smtClean="0">
                <a:solidFill>
                  <a:srgbClr val="000000"/>
                </a:solidFill>
              </a:rPr>
              <a:t>] </a:t>
            </a:r>
            <a:r>
              <a:rPr lang="ko-KR" altLang="en-US" sz="1800" smtClean="0">
                <a:solidFill>
                  <a:srgbClr val="000000"/>
                </a:solidFill>
              </a:rPr>
              <a:t>환경에 따른 주택 가격 예측하기</a:t>
            </a:r>
            <a:endParaRPr lang="ko-KR" altLang="en-US" sz="2000" smtClean="0"/>
          </a:p>
        </p:txBody>
      </p:sp>
      <p:sp>
        <p:nvSpPr>
          <p:cNvPr id="20483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 모델 구축</a:t>
            </a:r>
            <a:r>
              <a:rPr lang="en-US" altLang="ko-KR" dirty="0"/>
              <a:t>, </a:t>
            </a:r>
            <a:r>
              <a:rPr lang="ko-KR" altLang="en-US" dirty="0"/>
              <a:t>결과 분석 및 시각화 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ko-KR" altLang="en-US" dirty="0"/>
              <a:t>선형 회귀를 이용해 분석 모델 구축하기</a:t>
            </a: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r>
              <a:rPr lang="ko-KR" altLang="en-US" dirty="0" err="1"/>
              <a:t>사이킷런의</a:t>
            </a:r>
            <a:r>
              <a:rPr lang="ko-KR" altLang="en-US" dirty="0"/>
              <a:t> 선형 분석 모델 패키지</a:t>
            </a:r>
            <a:r>
              <a:rPr lang="en-US" altLang="ko-KR" sz="800" dirty="0" err="1">
                <a:solidFill>
                  <a:srgbClr val="258BCD"/>
                </a:solidFill>
              </a:rPr>
              <a:t>sklearn.linear_model</a:t>
            </a:r>
            <a:r>
              <a:rPr lang="ko-KR" altLang="en-US" dirty="0"/>
              <a:t>에서 선형 회귀</a:t>
            </a:r>
            <a:r>
              <a:rPr lang="en-US" altLang="ko-KR" sz="800" dirty="0" err="1">
                <a:solidFill>
                  <a:srgbClr val="258BCD"/>
                </a:solidFill>
              </a:rPr>
              <a:t>LinearRegression</a:t>
            </a:r>
            <a:r>
              <a:rPr lang="ko-KR" altLang="en-US" dirty="0"/>
              <a:t>를 이용하여 분석 모델을 구축</a:t>
            </a: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</a:rPr>
              <a:t>In [8]</a:t>
            </a:r>
            <a:r>
              <a:rPr lang="en-US" altLang="ko-KR" dirty="0"/>
              <a:t>: </a:t>
            </a:r>
            <a:r>
              <a:rPr lang="ko-KR" altLang="en-US" dirty="0" err="1"/>
              <a:t>사이킷런을</a:t>
            </a:r>
            <a:r>
              <a:rPr lang="ko-KR" altLang="en-US" dirty="0"/>
              <a:t> 사용하여 </a:t>
            </a:r>
            <a:r>
              <a:rPr lang="ko-KR" altLang="en-US" dirty="0" err="1"/>
              <a:t>머신러닝</a:t>
            </a:r>
            <a:r>
              <a:rPr lang="ko-KR" altLang="en-US" dirty="0"/>
              <a:t> 회귀 분석을 하기 위한 </a:t>
            </a:r>
            <a:r>
              <a:rPr lang="en-US" altLang="ko-KR" dirty="0" err="1"/>
              <a:t>LinearRegression</a:t>
            </a:r>
            <a:r>
              <a:rPr lang="ko-KR" altLang="en-US" dirty="0"/>
              <a:t>과 </a:t>
            </a:r>
            <a:r>
              <a:rPr lang="ko-KR" altLang="en-US" dirty="0" err="1"/>
              <a:t>데이터셋</a:t>
            </a:r>
            <a:r>
              <a:rPr lang="ko-KR" altLang="en-US" dirty="0"/>
              <a:t> 분리 작업을 위한 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/>
              <a:t>         </a:t>
            </a:r>
            <a:r>
              <a:rPr lang="en-US" altLang="ko-KR" dirty="0" err="1"/>
              <a:t>train_test_split</a:t>
            </a:r>
            <a:r>
              <a:rPr lang="en-US" altLang="ko-KR" dirty="0"/>
              <a:t>, </a:t>
            </a:r>
            <a:r>
              <a:rPr lang="ko-KR" altLang="en-US" dirty="0"/>
              <a:t>성능 측정을 위한 평가 지표인 </a:t>
            </a:r>
            <a:r>
              <a:rPr lang="en-US" altLang="ko-KR" dirty="0" err="1"/>
              <a:t>mean_squared</a:t>
            </a:r>
            <a:r>
              <a:rPr lang="en-US" altLang="ko-KR" dirty="0"/>
              <a:t>_ error, r2_score</a:t>
            </a:r>
            <a:r>
              <a:rPr lang="ko-KR" altLang="en-US" dirty="0"/>
              <a:t>를 </a:t>
            </a:r>
            <a:r>
              <a:rPr lang="ko-KR" altLang="en-US" dirty="0" err="1"/>
              <a:t>임포트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</a:rPr>
              <a:t>In [9]</a:t>
            </a:r>
            <a:r>
              <a:rPr lang="en-US" altLang="ko-KR" dirty="0"/>
              <a:t>: PRICE </a:t>
            </a:r>
            <a:r>
              <a:rPr lang="ko-KR" altLang="en-US" dirty="0"/>
              <a:t>피처를 </a:t>
            </a:r>
            <a:r>
              <a:rPr lang="ko-KR" altLang="en-US" dirty="0" err="1"/>
              <a:t>회귀식의</a:t>
            </a:r>
            <a:r>
              <a:rPr lang="ko-KR" altLang="en-US" dirty="0"/>
              <a:t> 종속 변수 </a:t>
            </a:r>
            <a:r>
              <a:rPr lang="en-US" altLang="ko-KR" dirty="0"/>
              <a:t>Y</a:t>
            </a:r>
            <a:r>
              <a:rPr lang="ko-KR" altLang="en-US" dirty="0"/>
              <a:t>로 설정하고 </a:t>
            </a:r>
            <a:r>
              <a:rPr lang="en-US" altLang="ko-KR" dirty="0"/>
              <a:t>PRICE</a:t>
            </a:r>
            <a:r>
              <a:rPr lang="ko-KR" altLang="en-US" dirty="0"/>
              <a:t>를 제외</a:t>
            </a:r>
            <a:r>
              <a:rPr lang="ko-KR" altLang="en-US" sz="800" dirty="0">
                <a:solidFill>
                  <a:srgbClr val="258BCD"/>
                </a:solidFill>
              </a:rPr>
              <a:t> </a:t>
            </a:r>
            <a:r>
              <a:rPr lang="en-US" altLang="ko-KR" sz="800" dirty="0">
                <a:solidFill>
                  <a:srgbClr val="258BCD"/>
                </a:solidFill>
              </a:rPr>
              <a:t>drop( )</a:t>
            </a:r>
            <a:r>
              <a:rPr lang="ko-KR" altLang="en-US" dirty="0"/>
              <a:t>한 나머지 피처를 독립 변수 </a:t>
            </a:r>
            <a:r>
              <a:rPr lang="en-US" altLang="ko-KR" dirty="0"/>
              <a:t>X</a:t>
            </a:r>
            <a:r>
              <a:rPr lang="ko-KR" altLang="en-US" dirty="0"/>
              <a:t>로 설정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</a:rPr>
              <a:t>In [10]</a:t>
            </a:r>
            <a:r>
              <a:rPr lang="en-US" altLang="ko-KR" dirty="0"/>
              <a:t>: X</a:t>
            </a:r>
            <a:r>
              <a:rPr lang="ko-KR" altLang="en-US" dirty="0"/>
              <a:t>와 </a:t>
            </a:r>
            <a:r>
              <a:rPr lang="en-US" altLang="ko-KR" dirty="0"/>
              <a:t>Y </a:t>
            </a:r>
            <a:r>
              <a:rPr lang="ko-KR" altLang="en-US" dirty="0"/>
              <a:t>데이터 </a:t>
            </a:r>
            <a:r>
              <a:rPr lang="en-US" altLang="ko-KR" dirty="0"/>
              <a:t>506</a:t>
            </a:r>
            <a:r>
              <a:rPr lang="ko-KR" altLang="en-US" dirty="0"/>
              <a:t>개를 학습 데이터와 평가 데이터로 </a:t>
            </a:r>
            <a:r>
              <a:rPr lang="en-US" altLang="ko-KR" dirty="0"/>
              <a:t>7:3 </a:t>
            </a:r>
            <a:r>
              <a:rPr lang="ko-KR" altLang="en-US" dirty="0"/>
              <a:t>비율로 분할</a:t>
            </a:r>
            <a:r>
              <a:rPr lang="en-US" altLang="ko-KR" sz="800" dirty="0" err="1">
                <a:solidFill>
                  <a:srgbClr val="258BCD"/>
                </a:solidFill>
              </a:rPr>
              <a:t>test_size</a:t>
            </a:r>
            <a:r>
              <a:rPr lang="en-US" altLang="ko-KR" sz="800" dirty="0">
                <a:solidFill>
                  <a:srgbClr val="258BCD"/>
                </a:solidFill>
              </a:rPr>
              <a:t>=0.3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700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800" dirty="0">
              <a:solidFill>
                <a:srgbClr val="258BCD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331913" y="2492375"/>
          <a:ext cx="5688012" cy="1631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8329"/>
                <a:gridCol w="5059683"/>
              </a:tblGrid>
              <a:tr h="55177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[8]:</a:t>
                      </a:r>
                    </a:p>
                  </a:txBody>
                  <a:tcPr marL="89275" marR="89275" marT="44669" marB="44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from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sklearn.linear_model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import </a:t>
                      </a:r>
                      <a:r>
                        <a:rPr kumimoji="1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LinearRegression</a:t>
                      </a:r>
                      <a:endParaRPr kumimoji="1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from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sklearn.model_selection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import </a:t>
                      </a:r>
                      <a:r>
                        <a:rPr kumimoji="1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train_test_split</a:t>
                      </a:r>
                      <a:endParaRPr kumimoji="1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from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sklearn.metrics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import </a:t>
                      </a:r>
                      <a:r>
                        <a:rPr kumimoji="1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mean_squared_error</a:t>
                      </a:r>
                      <a:r>
                        <a:rPr kumimoji="1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, r2_score)</a:t>
                      </a:r>
                    </a:p>
                  </a:txBody>
                  <a:tcPr marL="89275" marR="89275" marT="44669" marB="44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5177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[9]:</a:t>
                      </a:r>
                    </a:p>
                  </a:txBody>
                  <a:tcPr marL="89275" marR="89275" marT="44669" marB="44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#X, Y </a:t>
                      </a:r>
                      <a:r>
                        <a:rPr lang="ko-KR" altLang="en-US" sz="900" dirty="0"/>
                        <a:t>분할하기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Y = </a:t>
                      </a:r>
                      <a:r>
                        <a:rPr lang="en-US" altLang="ko-KR" sz="900" dirty="0" err="1"/>
                        <a:t>boston_df</a:t>
                      </a:r>
                      <a:r>
                        <a:rPr lang="en-US" altLang="ko-KR" sz="900" dirty="0"/>
                        <a:t>['PRICE']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X = </a:t>
                      </a:r>
                      <a:r>
                        <a:rPr lang="en-US" altLang="ko-KR" sz="900" dirty="0" err="1"/>
                        <a:t>boston_df.</a:t>
                      </a:r>
                      <a:r>
                        <a:rPr lang="en-US" altLang="ko-KR" sz="900" b="1" dirty="0" err="1"/>
                        <a:t>drop</a:t>
                      </a:r>
                      <a:r>
                        <a:rPr lang="en-US" altLang="ko-KR" sz="900" dirty="0"/>
                        <a:t>(['PRICE'], axis = 1, </a:t>
                      </a:r>
                      <a:r>
                        <a:rPr lang="en-US" altLang="ko-KR" sz="900" dirty="0" err="1"/>
                        <a:t>inplace</a:t>
                      </a:r>
                      <a:r>
                        <a:rPr lang="en-US" altLang="ko-KR" sz="900" dirty="0"/>
                        <a:t> = False)</a:t>
                      </a:r>
                      <a:endParaRPr kumimoji="1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75" marR="89275" marT="44669" marB="44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2840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[10]: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58BCD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75" marR="89275" marT="44669" marB="44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#</a:t>
                      </a:r>
                      <a:r>
                        <a:rPr kumimoji="1" lang="ko-KR" altLang="en-US" sz="9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훈련용 데이터와 평가용 데이터 분할하기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X_train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X_test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Y_train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Y_test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= </a:t>
                      </a:r>
                      <a:r>
                        <a:rPr kumimoji="1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train_test_split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(X, Y,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test_size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= 0.3,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random_state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= 156)</a:t>
                      </a:r>
                    </a:p>
                  </a:txBody>
                  <a:tcPr marL="89275" marR="89275" marT="44669" marB="44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771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642350" cy="547688"/>
          </a:xfrm>
        </p:spPr>
        <p:txBody>
          <a:bodyPr/>
          <a:lstStyle/>
          <a:p>
            <a:r>
              <a:rPr lang="en-US" altLang="ko-KR" sz="2000" smtClean="0">
                <a:solidFill>
                  <a:srgbClr val="000000"/>
                </a:solidFill>
              </a:rPr>
              <a:t>01</a:t>
            </a:r>
            <a:r>
              <a:rPr lang="en-US" altLang="ko-KR" sz="1800" smtClean="0">
                <a:solidFill>
                  <a:srgbClr val="000000"/>
                </a:solidFill>
              </a:rPr>
              <a:t>. [</a:t>
            </a:r>
            <a:r>
              <a:rPr lang="ko-KR" altLang="en-US" sz="1800" smtClean="0">
                <a:solidFill>
                  <a:srgbClr val="000000"/>
                </a:solidFill>
              </a:rPr>
              <a:t>선형 회귀 분석 </a:t>
            </a:r>
            <a:r>
              <a:rPr lang="en-US" altLang="ko-KR" sz="1800" smtClean="0">
                <a:solidFill>
                  <a:srgbClr val="000000"/>
                </a:solidFill>
              </a:rPr>
              <a:t>+ </a:t>
            </a:r>
            <a:r>
              <a:rPr lang="ko-KR" altLang="en-US" sz="1800" smtClean="0">
                <a:solidFill>
                  <a:srgbClr val="000000"/>
                </a:solidFill>
              </a:rPr>
              <a:t>산점도</a:t>
            </a:r>
            <a:r>
              <a:rPr lang="en-US" altLang="ko-KR" sz="1800" smtClean="0">
                <a:solidFill>
                  <a:srgbClr val="000000"/>
                </a:solidFill>
              </a:rPr>
              <a:t>/</a:t>
            </a:r>
            <a:r>
              <a:rPr lang="ko-KR" altLang="en-US" sz="1800" smtClean="0">
                <a:solidFill>
                  <a:srgbClr val="000000"/>
                </a:solidFill>
              </a:rPr>
              <a:t>선형 회귀 그래프</a:t>
            </a:r>
            <a:r>
              <a:rPr lang="en-US" altLang="ko-KR" sz="1800" smtClean="0">
                <a:solidFill>
                  <a:srgbClr val="000000"/>
                </a:solidFill>
              </a:rPr>
              <a:t>] </a:t>
            </a:r>
            <a:r>
              <a:rPr lang="ko-KR" altLang="en-US" sz="1800" smtClean="0">
                <a:solidFill>
                  <a:srgbClr val="000000"/>
                </a:solidFill>
              </a:rPr>
              <a:t>환경에 따른 주택 가격 예측하기</a:t>
            </a:r>
            <a:endParaRPr lang="ko-KR" altLang="en-US" sz="2000" smtClean="0"/>
          </a:p>
        </p:txBody>
      </p:sp>
      <p:sp>
        <p:nvSpPr>
          <p:cNvPr id="21507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 모델 구축</a:t>
            </a:r>
            <a:r>
              <a:rPr lang="en-US" altLang="ko-KR" dirty="0"/>
              <a:t>, </a:t>
            </a:r>
            <a:r>
              <a:rPr lang="ko-KR" altLang="en-US" dirty="0"/>
              <a:t>결과 분석 및 시각화 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ko-KR" altLang="en-US" dirty="0"/>
              <a:t>선형 회귀를 이용해 분석 모델 구축하기</a:t>
            </a: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r>
              <a:rPr lang="ko-KR" altLang="en-US" dirty="0" err="1"/>
              <a:t>사이킷런의</a:t>
            </a:r>
            <a:r>
              <a:rPr lang="ko-KR" altLang="en-US" dirty="0"/>
              <a:t> 선형 분석 모델 패키지</a:t>
            </a:r>
            <a:r>
              <a:rPr lang="en-US" altLang="ko-KR" sz="800" dirty="0" err="1">
                <a:solidFill>
                  <a:srgbClr val="258BCD"/>
                </a:solidFill>
              </a:rPr>
              <a:t>sklearn.linear_model</a:t>
            </a:r>
            <a:r>
              <a:rPr lang="ko-KR" altLang="en-US" dirty="0"/>
              <a:t>에서 선형 회귀</a:t>
            </a:r>
            <a:r>
              <a:rPr lang="en-US" altLang="ko-KR" sz="800" dirty="0" err="1">
                <a:solidFill>
                  <a:srgbClr val="258BCD"/>
                </a:solidFill>
              </a:rPr>
              <a:t>LinearRegression</a:t>
            </a:r>
            <a:r>
              <a:rPr lang="ko-KR" altLang="en-US" dirty="0"/>
              <a:t>를 이용하여 분석 모델을 구축</a:t>
            </a: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</a:rPr>
              <a:t>In [11]</a:t>
            </a:r>
            <a:r>
              <a:rPr lang="en-US" altLang="ko-KR" dirty="0"/>
              <a:t>: </a:t>
            </a:r>
            <a:r>
              <a:rPr lang="ko-KR" altLang="en-US" dirty="0"/>
              <a:t>선형 회귀 분석 모델 객체 </a:t>
            </a:r>
            <a:r>
              <a:rPr lang="en-US" altLang="ko-KR" dirty="0" err="1"/>
              <a:t>lr</a:t>
            </a:r>
            <a:r>
              <a:rPr lang="ko-KR" altLang="en-US" dirty="0"/>
              <a:t>을 생성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</a:rPr>
              <a:t>In [12]</a:t>
            </a:r>
            <a:r>
              <a:rPr lang="en-US" altLang="ko-KR" dirty="0"/>
              <a:t>: </a:t>
            </a:r>
            <a:r>
              <a:rPr lang="ko-KR" altLang="en-US" dirty="0"/>
              <a:t>학습 데이터 </a:t>
            </a:r>
            <a:r>
              <a:rPr lang="en-US" altLang="ko-KR" dirty="0" err="1"/>
              <a:t>X</a:t>
            </a:r>
            <a:r>
              <a:rPr lang="en-US" altLang="ko-KR" sz="800" dirty="0" err="1">
                <a:solidFill>
                  <a:srgbClr val="258BCD"/>
                </a:solidFill>
              </a:rPr>
              <a:t>X_train</a:t>
            </a:r>
            <a:r>
              <a:rPr lang="ko-KR" altLang="en-US" dirty="0"/>
              <a:t>와 </a:t>
            </a:r>
            <a:r>
              <a:rPr lang="en-US" altLang="ko-KR" dirty="0" err="1"/>
              <a:t>Y</a:t>
            </a:r>
            <a:r>
              <a:rPr lang="en-US" altLang="ko-KR" sz="800" dirty="0" err="1">
                <a:solidFill>
                  <a:srgbClr val="258BCD"/>
                </a:solidFill>
              </a:rPr>
              <a:t>Y_train</a:t>
            </a:r>
            <a:r>
              <a:rPr lang="ko-KR" altLang="en-US" dirty="0"/>
              <a:t>를 가지고 학습을 수행</a:t>
            </a:r>
            <a:r>
              <a:rPr lang="en-US" altLang="ko-KR" sz="800" dirty="0">
                <a:solidFill>
                  <a:srgbClr val="258BCD"/>
                </a:solidFill>
              </a:rPr>
              <a:t>fit( )</a:t>
            </a:r>
            <a:r>
              <a:rPr lang="en-US" altLang="ko-KR" dirty="0"/>
              <a:t>. </a:t>
            </a: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</a:rPr>
              <a:t>In [13]</a:t>
            </a:r>
            <a:r>
              <a:rPr lang="en-US" altLang="ko-KR" dirty="0"/>
              <a:t>: </a:t>
            </a:r>
            <a:r>
              <a:rPr lang="ko-KR" altLang="en-US" dirty="0"/>
              <a:t>평가 데이터 </a:t>
            </a:r>
            <a:r>
              <a:rPr lang="en-US" altLang="ko-KR" dirty="0" err="1"/>
              <a:t>X</a:t>
            </a:r>
            <a:r>
              <a:rPr lang="en-US" altLang="ko-KR" sz="800" dirty="0" err="1">
                <a:solidFill>
                  <a:srgbClr val="258BCD"/>
                </a:solidFill>
              </a:rPr>
              <a:t>X_test</a:t>
            </a:r>
            <a:r>
              <a:rPr lang="ko-KR" altLang="en-US" dirty="0"/>
              <a:t>를 가지고 예측을 수행하여</a:t>
            </a:r>
            <a:r>
              <a:rPr lang="en-US" altLang="ko-KR" sz="800" dirty="0">
                <a:solidFill>
                  <a:srgbClr val="258BCD"/>
                </a:solidFill>
              </a:rPr>
              <a:t>predict( ) </a:t>
            </a:r>
            <a:r>
              <a:rPr lang="ko-KR" altLang="en-US" dirty="0" err="1"/>
              <a:t>예측값</a:t>
            </a:r>
            <a:r>
              <a:rPr lang="en-US" altLang="ko-KR" sz="800" dirty="0" err="1">
                <a:solidFill>
                  <a:srgbClr val="258BCD"/>
                </a:solidFill>
              </a:rPr>
              <a:t>YY_predict</a:t>
            </a:r>
            <a:r>
              <a:rPr lang="ko-KR" altLang="en-US" dirty="0"/>
              <a:t>를 구함</a:t>
            </a: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700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800" dirty="0">
              <a:solidFill>
                <a:srgbClr val="258BCD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331913" y="2492375"/>
          <a:ext cx="5616575" cy="14414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075"/>
                <a:gridCol w="4932500"/>
              </a:tblGrid>
              <a:tr h="38909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[11]:</a:t>
                      </a:r>
                    </a:p>
                  </a:txBody>
                  <a:tcPr marL="89284" marR="89284" marT="44637" marB="44637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#</a:t>
                      </a:r>
                      <a:r>
                        <a:rPr kumimoji="1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선형 회귀 분석 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: </a:t>
                      </a:r>
                      <a:r>
                        <a:rPr kumimoji="1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모델 생성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lr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= </a:t>
                      </a:r>
                      <a:r>
                        <a:rPr kumimoji="1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LinearRegression</a:t>
                      </a:r>
                      <a:r>
                        <a:rPr kumimoji="1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()</a:t>
                      </a:r>
                    </a:p>
                  </a:txBody>
                  <a:tcPr marL="89284" marR="89284" marT="44637" marB="44637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909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[12]:</a:t>
                      </a:r>
                    </a:p>
                  </a:txBody>
                  <a:tcPr marL="89284" marR="89284" marT="44637" marB="44637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#</a:t>
                      </a:r>
                      <a:r>
                        <a:rPr lang="ko-KR" altLang="en-US" sz="900" dirty="0"/>
                        <a:t>선형 회귀 분석 </a:t>
                      </a:r>
                      <a:r>
                        <a:rPr lang="en-US" altLang="ko-KR" sz="900" dirty="0"/>
                        <a:t>: </a:t>
                      </a:r>
                      <a:r>
                        <a:rPr lang="ko-KR" altLang="en-US" sz="900" dirty="0"/>
                        <a:t>모델 훈련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lr</a:t>
                      </a:r>
                      <a:r>
                        <a:rPr lang="en-US" altLang="ko-KR" sz="900" b="1" dirty="0" err="1"/>
                        <a:t>.fit</a:t>
                      </a:r>
                      <a:r>
                        <a:rPr lang="en-US" altLang="ko-KR" sz="900" dirty="0"/>
                        <a:t>(</a:t>
                      </a:r>
                      <a:r>
                        <a:rPr lang="en-US" altLang="ko-KR" sz="900" dirty="0" err="1"/>
                        <a:t>X_train</a:t>
                      </a:r>
                      <a:r>
                        <a:rPr lang="en-US" altLang="ko-KR" sz="900" dirty="0"/>
                        <a:t>, </a:t>
                      </a:r>
                      <a:r>
                        <a:rPr lang="en-US" altLang="ko-KR" sz="900" dirty="0" err="1"/>
                        <a:t>Y_train</a:t>
                      </a:r>
                      <a:r>
                        <a:rPr lang="en-US" altLang="ko-KR" sz="900" dirty="0"/>
                        <a:t>)</a:t>
                      </a:r>
                      <a:endParaRPr kumimoji="1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84" marR="89284" marT="44637" marB="44637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697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Out[12]:</a:t>
                      </a:r>
                    </a:p>
                  </a:txBody>
                  <a:tcPr marL="89284" marR="89284" marT="44637" marB="44637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LinearRegression</a:t>
                      </a:r>
                      <a:r>
                        <a:rPr lang="en-US" altLang="ko-KR" sz="900" dirty="0"/>
                        <a:t>()</a:t>
                      </a:r>
                      <a:endParaRPr kumimoji="1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84" marR="89284" marT="44637" marB="44637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62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[13]:</a:t>
                      </a:r>
                    </a:p>
                  </a:txBody>
                  <a:tcPr marL="89284" marR="89284" marT="44637" marB="44637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#</a:t>
                      </a:r>
                      <a:r>
                        <a:rPr lang="ko-KR" altLang="en-US" sz="900" dirty="0"/>
                        <a:t>선형 회귀 분석 </a:t>
                      </a:r>
                      <a:r>
                        <a:rPr lang="en-US" altLang="ko-KR" sz="900" dirty="0"/>
                        <a:t>: </a:t>
                      </a:r>
                      <a:r>
                        <a:rPr lang="ko-KR" altLang="en-US" sz="900" dirty="0"/>
                        <a:t>평가 데이터에 대한 예측 수행 </a:t>
                      </a:r>
                      <a:r>
                        <a:rPr lang="en-US" altLang="ko-KR" sz="900" dirty="0"/>
                        <a:t>-&gt; </a:t>
                      </a:r>
                      <a:r>
                        <a:rPr lang="ko-KR" altLang="en-US" sz="900" dirty="0"/>
                        <a:t>예측 결과 </a:t>
                      </a:r>
                      <a:r>
                        <a:rPr lang="en-US" altLang="ko-KR" sz="900" dirty="0" err="1"/>
                        <a:t>Y_predict</a:t>
                      </a:r>
                      <a:r>
                        <a:rPr lang="en-US" altLang="ko-KR" sz="900" dirty="0"/>
                        <a:t> </a:t>
                      </a:r>
                      <a:r>
                        <a:rPr lang="ko-KR" altLang="en-US" sz="900" dirty="0"/>
                        <a:t>구하기</a:t>
                      </a:r>
                      <a:endParaRPr lang="en-US" altLang="ko-KR" sz="900" dirty="0"/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Y_predict</a:t>
                      </a:r>
                      <a:r>
                        <a:rPr lang="en-US" altLang="ko-KR" sz="900" dirty="0"/>
                        <a:t> = </a:t>
                      </a:r>
                      <a:r>
                        <a:rPr lang="en-US" altLang="ko-KR" sz="900" dirty="0" err="1"/>
                        <a:t>lr.</a:t>
                      </a:r>
                      <a:r>
                        <a:rPr lang="en-US" altLang="ko-KR" sz="900" b="1" dirty="0" err="1"/>
                        <a:t>predict</a:t>
                      </a:r>
                      <a:r>
                        <a:rPr lang="en-US" altLang="ko-KR" sz="900" dirty="0"/>
                        <a:t>(</a:t>
                      </a:r>
                      <a:r>
                        <a:rPr lang="en-US" altLang="ko-KR" sz="900" dirty="0" err="1"/>
                        <a:t>X_test</a:t>
                      </a:r>
                      <a:r>
                        <a:rPr lang="en-US" altLang="ko-KR" sz="900" dirty="0"/>
                        <a:t>)</a:t>
                      </a:r>
                      <a:endParaRPr kumimoji="1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84" marR="89284" marT="44637" marB="44637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29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642350" cy="547688"/>
          </a:xfrm>
        </p:spPr>
        <p:txBody>
          <a:bodyPr/>
          <a:lstStyle/>
          <a:p>
            <a:r>
              <a:rPr lang="en-US" altLang="ko-KR" sz="2000" smtClean="0">
                <a:solidFill>
                  <a:srgbClr val="000000"/>
                </a:solidFill>
              </a:rPr>
              <a:t>01</a:t>
            </a:r>
            <a:r>
              <a:rPr lang="en-US" altLang="ko-KR" sz="1800" smtClean="0">
                <a:solidFill>
                  <a:srgbClr val="000000"/>
                </a:solidFill>
              </a:rPr>
              <a:t>. [</a:t>
            </a:r>
            <a:r>
              <a:rPr lang="ko-KR" altLang="en-US" sz="1800" smtClean="0">
                <a:solidFill>
                  <a:srgbClr val="000000"/>
                </a:solidFill>
              </a:rPr>
              <a:t>선형 회귀 분석 </a:t>
            </a:r>
            <a:r>
              <a:rPr lang="en-US" altLang="ko-KR" sz="1800" smtClean="0">
                <a:solidFill>
                  <a:srgbClr val="000000"/>
                </a:solidFill>
              </a:rPr>
              <a:t>+ </a:t>
            </a:r>
            <a:r>
              <a:rPr lang="ko-KR" altLang="en-US" sz="1800" smtClean="0">
                <a:solidFill>
                  <a:srgbClr val="000000"/>
                </a:solidFill>
              </a:rPr>
              <a:t>산점도</a:t>
            </a:r>
            <a:r>
              <a:rPr lang="en-US" altLang="ko-KR" sz="1800" smtClean="0">
                <a:solidFill>
                  <a:srgbClr val="000000"/>
                </a:solidFill>
              </a:rPr>
              <a:t>/</a:t>
            </a:r>
            <a:r>
              <a:rPr lang="ko-KR" altLang="en-US" sz="1800" smtClean="0">
                <a:solidFill>
                  <a:srgbClr val="000000"/>
                </a:solidFill>
              </a:rPr>
              <a:t>선형 회귀 그래프</a:t>
            </a:r>
            <a:r>
              <a:rPr lang="en-US" altLang="ko-KR" sz="1800" smtClean="0">
                <a:solidFill>
                  <a:srgbClr val="000000"/>
                </a:solidFill>
              </a:rPr>
              <a:t>] </a:t>
            </a:r>
            <a:r>
              <a:rPr lang="ko-KR" altLang="en-US" sz="1800" smtClean="0">
                <a:solidFill>
                  <a:srgbClr val="000000"/>
                </a:solidFill>
              </a:rPr>
              <a:t>환경에 따른 주택 가격 예측하기</a:t>
            </a:r>
            <a:endParaRPr lang="ko-KR" altLang="en-US" sz="2000" smtClean="0"/>
          </a:p>
        </p:txBody>
      </p:sp>
      <p:sp>
        <p:nvSpPr>
          <p:cNvPr id="22531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 모델 구축</a:t>
            </a:r>
            <a:r>
              <a:rPr lang="en-US" altLang="ko-KR" dirty="0"/>
              <a:t>, </a:t>
            </a:r>
            <a:r>
              <a:rPr lang="ko-KR" altLang="en-US" dirty="0"/>
              <a:t>결과 분석 및 시각화 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ko-KR" altLang="en-US" dirty="0"/>
              <a:t>선형 회귀를 이용해 분석 모델 구축하기</a:t>
            </a: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r>
              <a:rPr lang="ko-KR" altLang="en-US" dirty="0"/>
              <a:t>선형 회귀 분석 모델을 평가 지표를 통해 평가하고 회귀 계수를 확인하여 피처의 영향을 분석</a:t>
            </a: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</a:rPr>
              <a:t>In [14]</a:t>
            </a:r>
            <a:r>
              <a:rPr lang="en-US" altLang="ko-KR" dirty="0"/>
              <a:t>: </a:t>
            </a:r>
            <a:r>
              <a:rPr lang="ko-KR" altLang="en-US" dirty="0"/>
              <a:t>회귀 분석은 지도 학습이므로 평가 데이터 </a:t>
            </a:r>
            <a:r>
              <a:rPr lang="en-US" altLang="ko-KR" dirty="0"/>
              <a:t>X</a:t>
            </a:r>
            <a:r>
              <a:rPr lang="ko-KR" altLang="en-US" dirty="0"/>
              <a:t>에 대한 결과값 </a:t>
            </a:r>
            <a:r>
              <a:rPr lang="en-US" altLang="ko-KR" dirty="0" err="1"/>
              <a:t>Y</a:t>
            </a:r>
            <a:r>
              <a:rPr lang="en-US" altLang="ko-KR" sz="800" dirty="0" err="1">
                <a:solidFill>
                  <a:srgbClr val="258BCD"/>
                </a:solidFill>
              </a:rPr>
              <a:t>Y_test</a:t>
            </a:r>
            <a:r>
              <a:rPr lang="ko-KR" altLang="en-US" dirty="0"/>
              <a:t>를 이미 알고 있는 상태에서 평가 데이터 </a:t>
            </a:r>
            <a:r>
              <a:rPr lang="en-US" altLang="ko-KR" dirty="0" err="1"/>
              <a:t>Y</a:t>
            </a:r>
            <a:r>
              <a:rPr lang="en-US" altLang="ko-KR" sz="800" dirty="0" err="1">
                <a:solidFill>
                  <a:srgbClr val="258BCD"/>
                </a:solidFill>
              </a:rPr>
              <a:t>Y_test</a:t>
            </a:r>
            <a:r>
              <a:rPr lang="ko-KR" altLang="en-US" dirty="0"/>
              <a:t>와 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</a:rPr>
              <a:t>           In [13]</a:t>
            </a:r>
            <a:r>
              <a:rPr lang="ko-KR" altLang="en-US" dirty="0"/>
              <a:t>에서 구한 예측 결과</a:t>
            </a:r>
            <a:r>
              <a:rPr lang="en-US" altLang="ko-KR" sz="800" dirty="0" err="1">
                <a:solidFill>
                  <a:srgbClr val="258BCD"/>
                </a:solidFill>
              </a:rPr>
              <a:t>Y_predict</a:t>
            </a:r>
            <a:r>
              <a:rPr lang="ko-KR" altLang="en-US" dirty="0"/>
              <a:t>의 오차를 계산하여 모델을 평가</a:t>
            </a:r>
            <a:r>
              <a:rPr lang="en-US" altLang="ko-KR" dirty="0"/>
              <a:t>. </a:t>
            </a:r>
            <a:r>
              <a:rPr lang="ko-KR" altLang="en-US" dirty="0"/>
              <a:t>평가 지표 </a:t>
            </a:r>
            <a:r>
              <a:rPr lang="en-US" altLang="ko-KR" dirty="0"/>
              <a:t>MSE</a:t>
            </a:r>
            <a:r>
              <a:rPr lang="ko-KR" altLang="en-US" dirty="0"/>
              <a:t>를 구하고</a:t>
            </a:r>
            <a:r>
              <a:rPr lang="en-US" altLang="ko-KR" sz="800" dirty="0" err="1">
                <a:solidFill>
                  <a:srgbClr val="258BCD"/>
                </a:solidFill>
              </a:rPr>
              <a:t>mean_squared_error</a:t>
            </a:r>
            <a:r>
              <a:rPr lang="en-US" altLang="ko-KR" sz="800" dirty="0">
                <a:solidFill>
                  <a:srgbClr val="258BCD"/>
                </a:solidFill>
              </a:rPr>
              <a:t>( )</a:t>
            </a:r>
            <a:r>
              <a:rPr lang="en-US" altLang="ko-KR" dirty="0"/>
              <a:t> </a:t>
            </a: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/>
              <a:t>           </a:t>
            </a:r>
            <a:r>
              <a:rPr lang="ko-KR" altLang="en-US" dirty="0"/>
              <a:t>구한 값의 제곱근을 계산하여</a:t>
            </a:r>
            <a:r>
              <a:rPr lang="en-US" altLang="ko-KR" sz="800" dirty="0" err="1">
                <a:solidFill>
                  <a:srgbClr val="258BCD"/>
                </a:solidFill>
              </a:rPr>
              <a:t>np.sqrt</a:t>
            </a:r>
            <a:r>
              <a:rPr lang="en-US" altLang="ko-KR" sz="800" dirty="0">
                <a:solidFill>
                  <a:srgbClr val="258BCD"/>
                </a:solidFill>
              </a:rPr>
              <a:t>(</a:t>
            </a:r>
            <a:r>
              <a:rPr lang="en-US" altLang="ko-KR" sz="800" dirty="0" err="1">
                <a:solidFill>
                  <a:srgbClr val="258BCD"/>
                </a:solidFill>
              </a:rPr>
              <a:t>mse</a:t>
            </a:r>
            <a:r>
              <a:rPr lang="en-US" altLang="ko-KR" sz="800" dirty="0">
                <a:solidFill>
                  <a:srgbClr val="258BCD"/>
                </a:solidFill>
              </a:rPr>
              <a:t>)</a:t>
            </a:r>
            <a:r>
              <a:rPr lang="en-US" altLang="ko-KR" dirty="0"/>
              <a:t> </a:t>
            </a:r>
            <a:r>
              <a:rPr lang="ko-KR" altLang="en-US" dirty="0"/>
              <a:t>평가 지표 </a:t>
            </a:r>
            <a:r>
              <a:rPr lang="en-US" altLang="ko-KR" dirty="0"/>
              <a:t>RMSE</a:t>
            </a:r>
            <a:r>
              <a:rPr lang="ko-KR" altLang="en-US" dirty="0"/>
              <a:t>를 구함</a:t>
            </a:r>
            <a:r>
              <a:rPr lang="en-US" altLang="ko-KR" dirty="0"/>
              <a:t> </a:t>
            </a:r>
            <a:r>
              <a:rPr lang="ko-KR" altLang="en-US" dirty="0"/>
              <a:t>그리고 평가 지표 </a:t>
            </a:r>
            <a:r>
              <a:rPr lang="en-US" altLang="ko-KR" dirty="0"/>
              <a:t>R2 </a:t>
            </a:r>
            <a:r>
              <a:rPr lang="ko-KR" altLang="en-US" dirty="0"/>
              <a:t>을 구함</a:t>
            </a:r>
            <a:r>
              <a:rPr lang="en-US" altLang="ko-KR" sz="800" dirty="0">
                <a:solidFill>
                  <a:srgbClr val="258BCD"/>
                </a:solidFill>
              </a:rPr>
              <a:t>r2_score( )</a:t>
            </a: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200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</a:rPr>
              <a:t>In [15]</a:t>
            </a:r>
            <a:r>
              <a:rPr lang="en-US" altLang="ko-KR" dirty="0"/>
              <a:t>: </a:t>
            </a:r>
            <a:r>
              <a:rPr lang="ko-KR" altLang="en-US" dirty="0"/>
              <a:t>선형 회귀의 </a:t>
            </a:r>
            <a:r>
              <a:rPr lang="en-US" altLang="ko-KR" dirty="0"/>
              <a:t>Y</a:t>
            </a:r>
            <a:r>
              <a:rPr lang="ko-KR" altLang="en-US" dirty="0"/>
              <a:t>절편</a:t>
            </a:r>
            <a:r>
              <a:rPr lang="ko-KR" altLang="en-US" sz="800" dirty="0">
                <a:solidFill>
                  <a:srgbClr val="258BCD"/>
                </a:solidFill>
              </a:rPr>
              <a:t> </a:t>
            </a:r>
            <a:r>
              <a:rPr lang="en-US" altLang="ko-KR" sz="800" dirty="0" err="1">
                <a:solidFill>
                  <a:srgbClr val="258BCD"/>
                </a:solidFill>
              </a:rPr>
              <a:t>lr.intercept</a:t>
            </a:r>
            <a:r>
              <a:rPr lang="en-US" altLang="ko-KR" sz="800" dirty="0">
                <a:solidFill>
                  <a:srgbClr val="258BCD"/>
                </a:solidFill>
              </a:rPr>
              <a:t>_</a:t>
            </a:r>
            <a:r>
              <a:rPr lang="ko-KR" altLang="en-US" dirty="0"/>
              <a:t>과 각 피처의 회귀 계수</a:t>
            </a:r>
            <a:r>
              <a:rPr lang="ko-KR" altLang="en-US" sz="800" dirty="0">
                <a:solidFill>
                  <a:srgbClr val="258BCD"/>
                </a:solidFill>
              </a:rPr>
              <a:t> </a:t>
            </a:r>
            <a:r>
              <a:rPr lang="en-US" altLang="ko-KR" sz="800" dirty="0" err="1">
                <a:solidFill>
                  <a:srgbClr val="258BCD"/>
                </a:solidFill>
              </a:rPr>
              <a:t>lr.coef</a:t>
            </a:r>
            <a:r>
              <a:rPr lang="en-US" altLang="ko-KR" sz="800" dirty="0">
                <a:solidFill>
                  <a:srgbClr val="258BCD"/>
                </a:solidFill>
              </a:rPr>
              <a:t>_</a:t>
            </a:r>
            <a:r>
              <a:rPr lang="ko-KR" altLang="en-US" dirty="0"/>
              <a:t>를 확인</a:t>
            </a: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700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800" dirty="0">
              <a:solidFill>
                <a:srgbClr val="258BCD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331913" y="2408238"/>
          <a:ext cx="4968875" cy="1971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048"/>
                <a:gridCol w="4284827"/>
              </a:tblGrid>
              <a:tr h="80448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[14]:</a:t>
                      </a:r>
                    </a:p>
                  </a:txBody>
                  <a:tcPr marL="89280" marR="89280" marT="44633" marB="4463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mse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= </a:t>
                      </a:r>
                      <a:r>
                        <a:rPr kumimoji="1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mean_squared_error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Y_test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Y_predict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rmse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=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np.</a:t>
                      </a:r>
                      <a:r>
                        <a:rPr kumimoji="1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sqrt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mse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print('MSE : {0:.3f}, RMSE : {1:.3f}'.format(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mse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rmse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))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print('R^2(Variance score) : {0:.3f}'.format(</a:t>
                      </a:r>
                      <a:r>
                        <a:rPr kumimoji="1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r2_score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Y_test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Y_predict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)))</a:t>
                      </a:r>
                      <a:endParaRPr kumimoji="1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80" marR="89280" marT="44633" marB="4463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90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Out[14]:</a:t>
                      </a:r>
                    </a:p>
                  </a:txBody>
                  <a:tcPr marL="89280" marR="89280" marT="44633" marB="4463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it-IT" altLang="ko-KR" sz="900" dirty="0"/>
                        <a:t>MSE : 17.297, RMSE : 4.159 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it-IT" altLang="ko-KR" sz="900" dirty="0"/>
                        <a:t>R^2(Variance score) : 0.757</a:t>
                      </a:r>
                      <a:endParaRPr kumimoji="1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80" marR="89280" marT="44633" marB="4463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890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[15]:</a:t>
                      </a:r>
                    </a:p>
                  </a:txBody>
                  <a:tcPr marL="89280" marR="89280" marT="44633" marB="4463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print('Y </a:t>
                      </a:r>
                      <a:r>
                        <a:rPr kumimoji="1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절편 값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: ',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lr.</a:t>
                      </a:r>
                      <a:r>
                        <a:rPr kumimoji="1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intercept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_)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print('</a:t>
                      </a:r>
                      <a:r>
                        <a:rPr kumimoji="1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회귀 계수 값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: ',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np.round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lr.</a:t>
                      </a:r>
                      <a:r>
                        <a:rPr kumimoji="1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coef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_, 1))</a:t>
                      </a:r>
                    </a:p>
                  </a:txBody>
                  <a:tcPr marL="89280" marR="89280" marT="44633" marB="4463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90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Out[15]:</a:t>
                      </a:r>
                    </a:p>
                  </a:txBody>
                  <a:tcPr marL="89280" marR="89280" marT="44633" marB="4463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Y </a:t>
                      </a:r>
                      <a:r>
                        <a:rPr lang="ko-KR" altLang="en-US" sz="900" dirty="0"/>
                        <a:t>절편 값</a:t>
                      </a:r>
                      <a:r>
                        <a:rPr lang="en-US" altLang="ko-KR" sz="900" dirty="0"/>
                        <a:t>: 40.995595172164336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회귀 계수 값</a:t>
                      </a:r>
                      <a:r>
                        <a:rPr lang="en-US" altLang="ko-KR" sz="900" dirty="0"/>
                        <a:t>: [-0.1 0.1 0. 3. -19.8 3.4 0. -1.7 0.4 -0. -0.9 0. -0.6]</a:t>
                      </a:r>
                      <a:endParaRPr kumimoji="1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80" marR="89280" marT="44633" marB="4463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228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642350" cy="547688"/>
          </a:xfrm>
        </p:spPr>
        <p:txBody>
          <a:bodyPr/>
          <a:lstStyle/>
          <a:p>
            <a:r>
              <a:rPr lang="en-US" altLang="ko-KR" sz="2000" smtClean="0">
                <a:solidFill>
                  <a:srgbClr val="000000"/>
                </a:solidFill>
              </a:rPr>
              <a:t>01</a:t>
            </a:r>
            <a:r>
              <a:rPr lang="en-US" altLang="ko-KR" sz="1800" smtClean="0">
                <a:solidFill>
                  <a:srgbClr val="000000"/>
                </a:solidFill>
              </a:rPr>
              <a:t>. [</a:t>
            </a:r>
            <a:r>
              <a:rPr lang="ko-KR" altLang="en-US" sz="1800" smtClean="0">
                <a:solidFill>
                  <a:srgbClr val="000000"/>
                </a:solidFill>
              </a:rPr>
              <a:t>선형 회귀 분석 </a:t>
            </a:r>
            <a:r>
              <a:rPr lang="en-US" altLang="ko-KR" sz="1800" smtClean="0">
                <a:solidFill>
                  <a:srgbClr val="000000"/>
                </a:solidFill>
              </a:rPr>
              <a:t>+ </a:t>
            </a:r>
            <a:r>
              <a:rPr lang="ko-KR" altLang="en-US" sz="1800" smtClean="0">
                <a:solidFill>
                  <a:srgbClr val="000000"/>
                </a:solidFill>
              </a:rPr>
              <a:t>산점도</a:t>
            </a:r>
            <a:r>
              <a:rPr lang="en-US" altLang="ko-KR" sz="1800" smtClean="0">
                <a:solidFill>
                  <a:srgbClr val="000000"/>
                </a:solidFill>
              </a:rPr>
              <a:t>/</a:t>
            </a:r>
            <a:r>
              <a:rPr lang="ko-KR" altLang="en-US" sz="1800" smtClean="0">
                <a:solidFill>
                  <a:srgbClr val="000000"/>
                </a:solidFill>
              </a:rPr>
              <a:t>선형 회귀 그래프</a:t>
            </a:r>
            <a:r>
              <a:rPr lang="en-US" altLang="ko-KR" sz="1800" smtClean="0">
                <a:solidFill>
                  <a:srgbClr val="000000"/>
                </a:solidFill>
              </a:rPr>
              <a:t>] </a:t>
            </a:r>
            <a:r>
              <a:rPr lang="ko-KR" altLang="en-US" sz="1800" smtClean="0">
                <a:solidFill>
                  <a:srgbClr val="000000"/>
                </a:solidFill>
              </a:rPr>
              <a:t>환경에 따른 주택 가격 예측하기</a:t>
            </a:r>
            <a:endParaRPr lang="ko-KR" altLang="en-US" sz="2000" smtClean="0"/>
          </a:p>
        </p:txBody>
      </p:sp>
      <p:sp>
        <p:nvSpPr>
          <p:cNvPr id="23555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 모델 구축</a:t>
            </a:r>
            <a:r>
              <a:rPr lang="en-US" altLang="ko-KR" dirty="0"/>
              <a:t>, </a:t>
            </a:r>
            <a:r>
              <a:rPr lang="ko-KR" altLang="en-US" dirty="0"/>
              <a:t>결과 분석 및 시각화 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ko-KR" altLang="en-US" dirty="0"/>
              <a:t>선형 회귀를 이용해 분석 모델 구축하기</a:t>
            </a: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r>
              <a:rPr lang="ko-KR" altLang="en-US" dirty="0"/>
              <a:t>선형 회귀 분석 모델을 평가 지표를 통해 평가하고 회귀 계수를 확인하여 피처의 영향을 분석</a:t>
            </a: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</a:rPr>
              <a:t>In [16]</a:t>
            </a:r>
            <a:r>
              <a:rPr lang="en-US" altLang="ko-KR" dirty="0"/>
              <a:t>: </a:t>
            </a:r>
            <a:r>
              <a:rPr lang="ko-KR" altLang="en-US" dirty="0"/>
              <a:t>회귀 모델에서 구한 회귀 계수 값</a:t>
            </a:r>
            <a:r>
              <a:rPr lang="en-US" altLang="ko-KR" sz="800" dirty="0" err="1">
                <a:solidFill>
                  <a:srgbClr val="258BCD"/>
                </a:solidFill>
              </a:rPr>
              <a:t>lr.coef</a:t>
            </a:r>
            <a:r>
              <a:rPr lang="en-US" altLang="ko-KR" sz="800" dirty="0">
                <a:solidFill>
                  <a:srgbClr val="258BCD"/>
                </a:solidFill>
              </a:rPr>
              <a:t>_</a:t>
            </a:r>
            <a:r>
              <a:rPr lang="ko-KR" altLang="en-US" dirty="0"/>
              <a:t>과 피처 이름</a:t>
            </a:r>
            <a:r>
              <a:rPr lang="en-US" altLang="ko-KR" sz="800" dirty="0" err="1">
                <a:solidFill>
                  <a:srgbClr val="258BCD"/>
                </a:solidFill>
              </a:rPr>
              <a:t>X.columns</a:t>
            </a:r>
            <a:r>
              <a:rPr lang="ko-KR" altLang="en-US" dirty="0"/>
              <a:t>을 묶어서 </a:t>
            </a:r>
            <a:r>
              <a:rPr lang="en-US" altLang="ko-KR" dirty="0"/>
              <a:t>Series </a:t>
            </a:r>
            <a:r>
              <a:rPr lang="ko-KR" altLang="en-US" dirty="0"/>
              <a:t>자료 형으로 만들고</a:t>
            </a:r>
            <a:r>
              <a:rPr lang="en-US" altLang="ko-KR" dirty="0"/>
              <a:t>, </a:t>
            </a:r>
            <a:r>
              <a:rPr lang="ko-KR" altLang="en-US" dirty="0"/>
              <a:t>회귀 계수 값을 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/>
              <a:t>          </a:t>
            </a:r>
            <a:r>
              <a:rPr lang="ko-KR" altLang="en-US" dirty="0"/>
              <a:t>기준으로 내림차순으로 정렬하여 </a:t>
            </a:r>
            <a:r>
              <a:rPr lang="en-US" altLang="ko-KR" dirty="0"/>
              <a:t>ascending=False </a:t>
            </a:r>
            <a:r>
              <a:rPr lang="ko-KR" altLang="en-US" dirty="0"/>
              <a:t>확인</a:t>
            </a:r>
            <a:r>
              <a:rPr lang="en-US" altLang="ko-KR" sz="800" dirty="0">
                <a:solidFill>
                  <a:srgbClr val="258BCD"/>
                </a:solidFill>
              </a:rPr>
              <a:t>sort_ values( )</a:t>
            </a: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ko-KR" altLang="en-US" dirty="0"/>
              <a:t>회귀 모델 결과를 토대로 </a:t>
            </a:r>
            <a:r>
              <a:rPr lang="ko-KR" altLang="en-US" dirty="0" err="1"/>
              <a:t>보스톤</a:t>
            </a:r>
            <a:r>
              <a:rPr lang="ko-KR" altLang="en-US" dirty="0"/>
              <a:t> 주택 가격에 대한 </a:t>
            </a:r>
            <a:r>
              <a:rPr lang="ko-KR" altLang="en-US" dirty="0" err="1"/>
              <a:t>회귀식</a:t>
            </a: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/>
              <a:t>Y</a:t>
            </a:r>
            <a:r>
              <a:rPr lang="en-US" altLang="ko-KR" sz="800" dirty="0"/>
              <a:t>PRICE</a:t>
            </a:r>
            <a:r>
              <a:rPr lang="en-US" altLang="ko-KR" dirty="0"/>
              <a:t> = -0.11X</a:t>
            </a:r>
            <a:r>
              <a:rPr lang="en-US" altLang="ko-KR" sz="800" dirty="0"/>
              <a:t>CRIM</a:t>
            </a:r>
            <a:r>
              <a:rPr lang="en-US" altLang="ko-KR" dirty="0"/>
              <a:t> + 0.07</a:t>
            </a:r>
            <a:r>
              <a:rPr lang="en-US" altLang="ko-KR" sz="800" dirty="0"/>
              <a:t>XZN</a:t>
            </a:r>
            <a:r>
              <a:rPr lang="en-US" altLang="ko-KR" dirty="0"/>
              <a:t> + 0.03</a:t>
            </a:r>
            <a:r>
              <a:rPr lang="en-US" altLang="ko-KR" sz="800" dirty="0"/>
              <a:t>XINDUS</a:t>
            </a:r>
            <a:r>
              <a:rPr lang="en-US" altLang="ko-KR" dirty="0"/>
              <a:t> + 3.05</a:t>
            </a:r>
            <a:r>
              <a:rPr lang="en-US" altLang="ko-KR" sz="800" dirty="0"/>
              <a:t>XCHAS</a:t>
            </a:r>
            <a:r>
              <a:rPr lang="en-US" altLang="ko-KR" dirty="0"/>
              <a:t> – 19.80</a:t>
            </a:r>
            <a:r>
              <a:rPr lang="en-US" altLang="ko-KR" sz="800" dirty="0"/>
              <a:t>XNOX</a:t>
            </a:r>
            <a:r>
              <a:rPr lang="en-US" altLang="ko-KR" dirty="0"/>
              <a:t> + 3.35</a:t>
            </a:r>
            <a:r>
              <a:rPr lang="en-US" altLang="ko-KR" sz="800" dirty="0"/>
              <a:t>XRM</a:t>
            </a:r>
            <a:r>
              <a:rPr lang="en-US" altLang="ko-KR" dirty="0"/>
              <a:t> + 0.01</a:t>
            </a:r>
            <a:r>
              <a:rPr lang="en-US" altLang="ko-KR" sz="800" dirty="0"/>
              <a:t>XAGE</a:t>
            </a:r>
            <a:r>
              <a:rPr lang="en-US" altLang="ko-KR" dirty="0"/>
              <a:t> - 1.74</a:t>
            </a:r>
            <a:r>
              <a:rPr lang="en-US" altLang="ko-KR" sz="800" dirty="0"/>
              <a:t>XDIS</a:t>
            </a:r>
            <a:r>
              <a:rPr lang="en-US" altLang="ko-KR" dirty="0"/>
              <a:t> + 0.36</a:t>
            </a:r>
            <a:r>
              <a:rPr lang="en-US" altLang="ko-KR" sz="800" dirty="0"/>
              <a:t>XRAD</a:t>
            </a:r>
            <a:r>
              <a:rPr lang="en-US" altLang="ko-KR" dirty="0"/>
              <a:t> - 0.01</a:t>
            </a:r>
            <a:r>
              <a:rPr lang="en-US" altLang="ko-KR" sz="800" dirty="0"/>
              <a:t>XTAX</a:t>
            </a:r>
            <a:r>
              <a:rPr lang="en-US" altLang="ko-KR" dirty="0"/>
              <a:t> - 0.92</a:t>
            </a:r>
            <a:r>
              <a:rPr lang="en-US" altLang="ko-KR" sz="800" dirty="0"/>
              <a:t>XPTRATIO</a:t>
            </a:r>
            <a:r>
              <a:rPr lang="en-US" altLang="ko-KR" dirty="0"/>
              <a:t> + 0.01</a:t>
            </a:r>
            <a:r>
              <a:rPr lang="en-US" altLang="ko-KR" sz="800" dirty="0"/>
              <a:t>XB</a:t>
            </a:r>
            <a:r>
              <a:rPr lang="en-US" altLang="ko-KR" dirty="0"/>
              <a:t> - 0.57</a:t>
            </a:r>
            <a:r>
              <a:rPr lang="en-US" altLang="ko-KR" sz="800" dirty="0"/>
              <a:t>XLSTAT</a:t>
            </a:r>
            <a:r>
              <a:rPr lang="en-US" altLang="ko-KR" dirty="0"/>
              <a:t> + 41.00</a:t>
            </a: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700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1800" dirty="0">
              <a:solidFill>
                <a:srgbClr val="258BCD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331913" y="2382838"/>
          <a:ext cx="4968875" cy="2728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048"/>
                <a:gridCol w="4284827"/>
              </a:tblGrid>
              <a:tr h="38900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[16]:</a:t>
                      </a:r>
                    </a:p>
                  </a:txBody>
                  <a:tcPr marL="89280" marR="89280" marT="44626" marB="446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coef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=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pd.</a:t>
                      </a:r>
                      <a:r>
                        <a:rPr kumimoji="1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Series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(data =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np.round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lr.</a:t>
                      </a:r>
                      <a:r>
                        <a:rPr kumimoji="1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coef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_, 2), index =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X.columns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coef.</a:t>
                      </a:r>
                      <a:r>
                        <a:rPr kumimoji="1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sort_values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(ascending = False)</a:t>
                      </a:r>
                      <a:endParaRPr kumimoji="1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80" marR="89280" marT="44626" marB="446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33991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Out[16]:</a:t>
                      </a:r>
                    </a:p>
                  </a:txBody>
                  <a:tcPr marL="89280" marR="89280" marT="44626" marB="446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it-IT" altLang="ko-KR" sz="900" dirty="0"/>
                        <a:t>RM         3.35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it-IT" altLang="ko-KR" sz="900" dirty="0"/>
                        <a:t>CHAS      3.05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it-IT" altLang="ko-KR" sz="900" dirty="0"/>
                        <a:t>RAD      </a:t>
                      </a:r>
                      <a:r>
                        <a:rPr lang="it-IT" altLang="ko-KR" sz="600" dirty="0"/>
                        <a:t> </a:t>
                      </a:r>
                      <a:r>
                        <a:rPr lang="it-IT" altLang="ko-KR" sz="900" dirty="0"/>
                        <a:t> 0.36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it-IT" altLang="ko-KR" sz="900" dirty="0"/>
                        <a:t>ZN        </a:t>
                      </a:r>
                      <a:r>
                        <a:rPr lang="it-IT" altLang="ko-KR" sz="400" dirty="0"/>
                        <a:t> </a:t>
                      </a:r>
                      <a:r>
                        <a:rPr lang="it-IT" altLang="ko-KR" sz="900" dirty="0"/>
                        <a:t> 0.07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it-IT" altLang="ko-KR" sz="900" dirty="0"/>
                        <a:t>INDUS  </a:t>
                      </a:r>
                      <a:r>
                        <a:rPr lang="it-IT" altLang="ko-KR" sz="600" dirty="0"/>
                        <a:t> </a:t>
                      </a:r>
                      <a:r>
                        <a:rPr lang="it-IT" altLang="ko-KR" sz="900" dirty="0"/>
                        <a:t>  0.03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it-IT" altLang="ko-KR" sz="900" dirty="0"/>
                        <a:t>B        </a:t>
                      </a:r>
                      <a:r>
                        <a:rPr lang="it-IT" altLang="ko-KR" sz="400" dirty="0"/>
                        <a:t>        </a:t>
                      </a:r>
                      <a:r>
                        <a:rPr lang="it-IT" altLang="ko-KR" sz="900" dirty="0"/>
                        <a:t>0.01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it-IT" altLang="ko-KR" sz="900" dirty="0"/>
                        <a:t>AGE        0.01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it-IT" altLang="ko-KR" sz="900" dirty="0"/>
                        <a:t>TAX    </a:t>
                      </a:r>
                      <a:r>
                        <a:rPr lang="it-IT" altLang="ko-KR" sz="600" dirty="0"/>
                        <a:t>   </a:t>
                      </a:r>
                      <a:r>
                        <a:rPr lang="it-IT" altLang="ko-KR" sz="900" dirty="0"/>
                        <a:t>  -0.01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it-IT" altLang="ko-KR" sz="900" dirty="0"/>
                        <a:t>CRIM  </a:t>
                      </a:r>
                      <a:r>
                        <a:rPr lang="it-IT" altLang="ko-KR" sz="700" dirty="0"/>
                        <a:t> </a:t>
                      </a:r>
                      <a:r>
                        <a:rPr lang="it-IT" altLang="ko-KR" sz="500" dirty="0"/>
                        <a:t>    </a:t>
                      </a:r>
                      <a:r>
                        <a:rPr lang="it-IT" altLang="ko-KR" sz="700" dirty="0"/>
                        <a:t> </a:t>
                      </a:r>
                      <a:r>
                        <a:rPr lang="it-IT" altLang="ko-KR" sz="900" dirty="0"/>
                        <a:t>-0.11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it-IT" altLang="ko-KR" sz="900" dirty="0"/>
                        <a:t>LSTAT     -0.57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it-IT" altLang="ko-KR" sz="900" dirty="0"/>
                        <a:t>PTRATIO  -0.92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it-IT" altLang="ko-KR" sz="900" dirty="0"/>
                        <a:t>DIS         -1.74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it-IT" altLang="ko-KR" sz="900" dirty="0"/>
                        <a:t>NOX    </a:t>
                      </a:r>
                      <a:r>
                        <a:rPr lang="it-IT" altLang="ko-KR" sz="700" dirty="0"/>
                        <a:t>   </a:t>
                      </a:r>
                      <a:r>
                        <a:rPr lang="it-IT" altLang="ko-KR" sz="900" dirty="0"/>
                        <a:t> -19.80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it-IT" altLang="ko-KR" sz="900" dirty="0"/>
                        <a:t>dtype: float64</a:t>
                      </a:r>
                      <a:endParaRPr kumimoji="1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80" marR="89280" marT="44626" marB="4462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155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686800" cy="547688"/>
          </a:xfrm>
        </p:spPr>
        <p:txBody>
          <a:bodyPr/>
          <a:lstStyle/>
          <a:p>
            <a:r>
              <a:rPr lang="en-US" altLang="ko-KR" sz="2000" smtClean="0">
                <a:solidFill>
                  <a:srgbClr val="000000"/>
                </a:solidFill>
              </a:rPr>
              <a:t>01</a:t>
            </a:r>
            <a:r>
              <a:rPr lang="en-US" altLang="ko-KR" sz="1800" smtClean="0">
                <a:solidFill>
                  <a:srgbClr val="000000"/>
                </a:solidFill>
              </a:rPr>
              <a:t>. [</a:t>
            </a:r>
            <a:r>
              <a:rPr lang="ko-KR" altLang="en-US" sz="1800" smtClean="0">
                <a:solidFill>
                  <a:srgbClr val="000000"/>
                </a:solidFill>
              </a:rPr>
              <a:t>선형 회귀 분석 </a:t>
            </a:r>
            <a:r>
              <a:rPr lang="en-US" altLang="ko-KR" sz="1800" smtClean="0">
                <a:solidFill>
                  <a:srgbClr val="000000"/>
                </a:solidFill>
              </a:rPr>
              <a:t>+ </a:t>
            </a:r>
            <a:r>
              <a:rPr lang="ko-KR" altLang="en-US" sz="1800" smtClean="0">
                <a:solidFill>
                  <a:srgbClr val="000000"/>
                </a:solidFill>
              </a:rPr>
              <a:t>산점도</a:t>
            </a:r>
            <a:r>
              <a:rPr lang="en-US" altLang="ko-KR" sz="1800" smtClean="0">
                <a:solidFill>
                  <a:srgbClr val="000000"/>
                </a:solidFill>
              </a:rPr>
              <a:t>/</a:t>
            </a:r>
            <a:r>
              <a:rPr lang="ko-KR" altLang="en-US" sz="1800" smtClean="0">
                <a:solidFill>
                  <a:srgbClr val="000000"/>
                </a:solidFill>
              </a:rPr>
              <a:t>선형 회귀 그래프</a:t>
            </a:r>
            <a:r>
              <a:rPr lang="en-US" altLang="ko-KR" sz="1800" smtClean="0">
                <a:solidFill>
                  <a:srgbClr val="000000"/>
                </a:solidFill>
              </a:rPr>
              <a:t>] </a:t>
            </a:r>
            <a:r>
              <a:rPr lang="ko-KR" altLang="en-US" sz="1800" smtClean="0">
                <a:solidFill>
                  <a:srgbClr val="000000"/>
                </a:solidFill>
              </a:rPr>
              <a:t>환경에 따른 주택 가격 예측하기</a:t>
            </a:r>
            <a:endParaRPr lang="ko-KR" altLang="en-US" sz="2000" smtClean="0"/>
          </a:p>
        </p:txBody>
      </p:sp>
      <p:sp>
        <p:nvSpPr>
          <p:cNvPr id="24579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회귀 분석 결과를 </a:t>
            </a:r>
            <a:r>
              <a:rPr lang="ko-KR" altLang="en-US" dirty="0" err="1"/>
              <a:t>산점도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선형 회귀 그래프로 시각화하기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ko-KR" altLang="en-US" dirty="0"/>
              <a:t>선형 회귀를 이용해 분석 모델 구축하기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266700" lvl="1" indent="0">
              <a:buFont typeface="Wingdings" pitchFamily="2" charset="2"/>
              <a:buNone/>
              <a:defRPr/>
            </a:pP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In [17]</a:t>
            </a:r>
            <a:r>
              <a:rPr lang="en-US" altLang="ko-KR" dirty="0">
                <a:ea typeface="굴림" panose="020B0600000101010101" pitchFamily="50" charset="-127"/>
              </a:rPr>
              <a:t>: </a:t>
            </a:r>
            <a:r>
              <a:rPr lang="ko-KR" altLang="en-US" dirty="0"/>
              <a:t>시각화에 필요한 모듈을 </a:t>
            </a:r>
            <a:r>
              <a:rPr lang="ko-KR" altLang="en-US" dirty="0" err="1"/>
              <a:t>임포트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In [18]</a:t>
            </a:r>
            <a:r>
              <a:rPr lang="en-US" altLang="ko-KR" dirty="0">
                <a:ea typeface="굴림" panose="020B0600000101010101" pitchFamily="50" charset="-127"/>
              </a:rPr>
              <a:t>: </a:t>
            </a:r>
            <a:r>
              <a:rPr lang="ko-KR" altLang="en-US" dirty="0"/>
              <a:t>독립 변수인 </a:t>
            </a:r>
            <a:r>
              <a:rPr lang="en-US" altLang="ko-KR" dirty="0"/>
              <a:t>13</a:t>
            </a:r>
            <a:r>
              <a:rPr lang="ko-KR" altLang="en-US" dirty="0"/>
              <a:t>개 피처와 종속 변수인 주택 가격</a:t>
            </a:r>
            <a:r>
              <a:rPr lang="en-US" altLang="ko-KR" dirty="0"/>
              <a:t>, PRICE</a:t>
            </a:r>
            <a:r>
              <a:rPr lang="ko-KR" altLang="en-US" dirty="0"/>
              <a:t>와의 회귀 관계를 보여주는 </a:t>
            </a:r>
            <a:r>
              <a:rPr lang="en-US" altLang="ko-KR" dirty="0"/>
              <a:t>13</a:t>
            </a:r>
            <a:r>
              <a:rPr lang="ko-KR" altLang="en-US" dirty="0"/>
              <a:t>개 그래프를 </a:t>
            </a:r>
            <a:r>
              <a:rPr lang="en-US" altLang="ko-KR" dirty="0"/>
              <a:t>subplots()</a:t>
            </a:r>
            <a:r>
              <a:rPr lang="ko-KR" altLang="en-US" dirty="0"/>
              <a:t>를 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/>
              <a:t>          </a:t>
            </a:r>
            <a:r>
              <a:rPr lang="ko-KR" altLang="en-US" dirty="0"/>
              <a:t>사용하여 </a:t>
            </a:r>
            <a:r>
              <a:rPr lang="en-US" altLang="ko-KR" dirty="0"/>
              <a:t>5</a:t>
            </a:r>
            <a:r>
              <a:rPr lang="ko-KR" altLang="en-US" dirty="0"/>
              <a:t>행 </a:t>
            </a:r>
            <a:r>
              <a:rPr lang="en-US" altLang="ko-KR" dirty="0"/>
              <a:t>3</a:t>
            </a:r>
            <a:r>
              <a:rPr lang="ko-KR" altLang="en-US" dirty="0"/>
              <a:t>열 구조로 모아서 나타냄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/>
              <a:t>           </a:t>
            </a:r>
            <a:r>
              <a:rPr lang="en-US" altLang="ko-KR" dirty="0" err="1"/>
              <a:t>aborn</a:t>
            </a:r>
            <a:r>
              <a:rPr lang="ko-KR" altLang="en-US" dirty="0"/>
              <a:t>의 </a:t>
            </a:r>
            <a:r>
              <a:rPr lang="en-US" altLang="ko-KR" dirty="0" err="1"/>
              <a:t>regplot</a:t>
            </a:r>
            <a:r>
              <a:rPr lang="en-US" altLang="ko-KR" dirty="0"/>
              <a:t>()</a:t>
            </a:r>
            <a:r>
              <a:rPr lang="ko-KR" altLang="en-US" dirty="0"/>
              <a:t>은 </a:t>
            </a:r>
            <a:r>
              <a:rPr lang="ko-KR" altLang="en-US" dirty="0" err="1"/>
              <a:t>산점도</a:t>
            </a:r>
            <a:r>
              <a:rPr lang="ko-KR" altLang="en-US" dirty="0"/>
              <a:t> 그래프와 선형 회귀 그래프를 함께 </a:t>
            </a:r>
            <a:r>
              <a:rPr lang="ko-KR" altLang="en-US" dirty="0" err="1"/>
              <a:t>그려줌</a:t>
            </a:r>
            <a:endParaRPr lang="en-US" altLang="ko-KR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258888" y="1933575"/>
          <a:ext cx="6481762" cy="18970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862"/>
                <a:gridCol w="5733900"/>
              </a:tblGrid>
              <a:tr h="38898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[17]:</a:t>
                      </a:r>
                    </a:p>
                  </a:txBody>
                  <a:tcPr marL="89296" marR="89296" marT="44644" marB="44644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import </a:t>
                      </a:r>
                      <a:r>
                        <a:rPr kumimoji="1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matplotlib.pyplot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as </a:t>
                      </a:r>
                      <a:r>
                        <a:rPr kumimoji="1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plt</a:t>
                      </a:r>
                      <a:endParaRPr kumimoji="1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import </a:t>
                      </a:r>
                      <a:r>
                        <a:rPr kumimoji="1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seaborn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as </a:t>
                      </a:r>
                      <a:r>
                        <a:rPr kumimoji="1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sns</a:t>
                      </a:r>
                      <a:endParaRPr kumimoji="1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96" marR="89296" marT="44644" marB="44644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50808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[18]:</a:t>
                      </a:r>
                    </a:p>
                  </a:txBody>
                  <a:tcPr marL="89296" marR="89296" marT="44644" marB="44644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it-IT" altLang="ko-KR" sz="900" dirty="0"/>
                        <a:t>fig, axs = plt.</a:t>
                      </a:r>
                      <a:r>
                        <a:rPr lang="it-IT" altLang="ko-KR" sz="900" b="1" dirty="0"/>
                        <a:t>subplots</a:t>
                      </a:r>
                      <a:r>
                        <a:rPr lang="it-IT" altLang="ko-KR" sz="900" dirty="0"/>
                        <a:t>(figsize = (16, 16), ncols = 3, nrows = 5)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endParaRPr lang="it-IT" altLang="ko-KR" sz="900" dirty="0"/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it-IT" altLang="ko-KR" sz="900" dirty="0"/>
                        <a:t>x_features = ['CRIM', 'ZN', 'INDUS', 'CHAS', 'NOX', 'RM', 'AGE', 'DIS’, 'RAD', 'TAX', 'PTRATIO', 'B', 'LSTAT']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endParaRPr lang="it-IT" altLang="ko-KR" sz="900" dirty="0"/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it-IT" altLang="ko-KR" sz="900" b="1" dirty="0"/>
                        <a:t>for</a:t>
                      </a:r>
                      <a:r>
                        <a:rPr lang="it-IT" altLang="ko-KR" sz="900" dirty="0"/>
                        <a:t> i, feature in enumerate(x_features):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it-IT" altLang="ko-KR" sz="900" dirty="0"/>
                        <a:t>   row = int(i/3)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it-IT" altLang="ko-KR" sz="900" dirty="0"/>
                        <a:t>   col = i%3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it-IT" altLang="ko-KR" sz="900" dirty="0"/>
                        <a:t>   sns.</a:t>
                      </a:r>
                      <a:r>
                        <a:rPr lang="it-IT" altLang="ko-KR" sz="900" b="1" dirty="0"/>
                        <a:t>regplot</a:t>
                      </a:r>
                      <a:r>
                        <a:rPr lang="it-IT" altLang="ko-KR" sz="900" dirty="0"/>
                        <a:t>(x = feature, y = 'PRICE', data = boston_df, ax = axs[row][col])</a:t>
                      </a:r>
                      <a:endParaRPr kumimoji="1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96" marR="89296" marT="44644" marB="44644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473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[</a:t>
            </a:r>
            <a:r>
              <a:rPr lang="ko-KR" altLang="en-US" smtClean="0"/>
              <a:t>기술 통계 분석 </a:t>
            </a:r>
            <a:r>
              <a:rPr lang="en-US" altLang="ko-KR" smtClean="0"/>
              <a:t>+ </a:t>
            </a:r>
            <a:r>
              <a:rPr lang="ko-KR" altLang="en-US" smtClean="0"/>
              <a:t>그래프</a:t>
            </a:r>
            <a:r>
              <a:rPr lang="en-US" altLang="ko-KR" smtClean="0"/>
              <a:t>] </a:t>
            </a:r>
            <a:r>
              <a:rPr lang="ko-KR" altLang="en-US" smtClean="0"/>
              <a:t>와인 품질 예측하기</a:t>
            </a:r>
          </a:p>
        </p:txBody>
      </p:sp>
      <p:sp>
        <p:nvSpPr>
          <p:cNvPr id="16387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수집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캘리포니아 </a:t>
            </a:r>
            <a:r>
              <a:rPr lang="ko-KR" altLang="en-US" dirty="0" err="1"/>
              <a:t>어바인</a:t>
            </a:r>
            <a:r>
              <a:rPr lang="ko-KR" altLang="en-US" dirty="0"/>
              <a:t> 대학의 </a:t>
            </a:r>
            <a:r>
              <a:rPr lang="ko-KR" altLang="en-US" dirty="0" err="1"/>
              <a:t>머신러닝</a:t>
            </a:r>
            <a:r>
              <a:rPr lang="ko-KR" altLang="en-US" dirty="0"/>
              <a:t> 저장소에서 제공하는 오픈 데이터를 사용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다운로드한 파일은 </a:t>
            </a:r>
            <a:r>
              <a:rPr lang="en-US" altLang="ko-KR" dirty="0" err="1"/>
              <a:t>My_Python</a:t>
            </a:r>
            <a:r>
              <a:rPr lang="en-US" altLang="ko-KR" dirty="0"/>
              <a:t>/7</a:t>
            </a:r>
            <a:r>
              <a:rPr lang="ko-KR" altLang="en-US" dirty="0"/>
              <a:t>장</a:t>
            </a:r>
            <a:r>
              <a:rPr lang="en-US" altLang="ko-KR" dirty="0"/>
              <a:t>_data </a:t>
            </a:r>
            <a:r>
              <a:rPr lang="ko-KR" altLang="en-US" dirty="0"/>
              <a:t>폴더를 만든 후에 저장</a:t>
            </a:r>
            <a:endParaRPr lang="en-US" altLang="ko-KR" dirty="0"/>
          </a:p>
          <a:p>
            <a:pPr lvl="3">
              <a:defRPr/>
            </a:pPr>
            <a:endParaRPr lang="en-US" altLang="ko-KR" dirty="0"/>
          </a:p>
        </p:txBody>
      </p:sp>
      <p:pic>
        <p:nvPicPr>
          <p:cNvPr id="16389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2852738"/>
            <a:ext cx="4211637" cy="298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686800" cy="547688"/>
          </a:xfrm>
        </p:spPr>
        <p:txBody>
          <a:bodyPr/>
          <a:lstStyle/>
          <a:p>
            <a:r>
              <a:rPr lang="en-US" altLang="ko-KR" sz="2000" smtClean="0">
                <a:solidFill>
                  <a:srgbClr val="000000"/>
                </a:solidFill>
              </a:rPr>
              <a:t>01</a:t>
            </a:r>
            <a:r>
              <a:rPr lang="en-US" altLang="ko-KR" sz="1800" smtClean="0">
                <a:solidFill>
                  <a:srgbClr val="000000"/>
                </a:solidFill>
              </a:rPr>
              <a:t>. [</a:t>
            </a:r>
            <a:r>
              <a:rPr lang="ko-KR" altLang="en-US" sz="1800" smtClean="0">
                <a:solidFill>
                  <a:srgbClr val="000000"/>
                </a:solidFill>
              </a:rPr>
              <a:t>선형 회귀 분석 </a:t>
            </a:r>
            <a:r>
              <a:rPr lang="en-US" altLang="ko-KR" sz="1800" smtClean="0">
                <a:solidFill>
                  <a:srgbClr val="000000"/>
                </a:solidFill>
              </a:rPr>
              <a:t>+ </a:t>
            </a:r>
            <a:r>
              <a:rPr lang="ko-KR" altLang="en-US" sz="1800" smtClean="0">
                <a:solidFill>
                  <a:srgbClr val="000000"/>
                </a:solidFill>
              </a:rPr>
              <a:t>산점도</a:t>
            </a:r>
            <a:r>
              <a:rPr lang="en-US" altLang="ko-KR" sz="1800" smtClean="0">
                <a:solidFill>
                  <a:srgbClr val="000000"/>
                </a:solidFill>
              </a:rPr>
              <a:t>/</a:t>
            </a:r>
            <a:r>
              <a:rPr lang="ko-KR" altLang="en-US" sz="1800" smtClean="0">
                <a:solidFill>
                  <a:srgbClr val="000000"/>
                </a:solidFill>
              </a:rPr>
              <a:t>선형 회귀 그래프</a:t>
            </a:r>
            <a:r>
              <a:rPr lang="en-US" altLang="ko-KR" sz="1800" smtClean="0">
                <a:solidFill>
                  <a:srgbClr val="000000"/>
                </a:solidFill>
              </a:rPr>
              <a:t>] </a:t>
            </a:r>
            <a:r>
              <a:rPr lang="ko-KR" altLang="en-US" sz="1800" smtClean="0">
                <a:solidFill>
                  <a:srgbClr val="000000"/>
                </a:solidFill>
              </a:rPr>
              <a:t>환경에 따른 주택 가격 예측하기</a:t>
            </a:r>
            <a:endParaRPr lang="ko-KR" altLang="en-US" sz="2000" smtClean="0"/>
          </a:p>
        </p:txBody>
      </p:sp>
      <p:sp>
        <p:nvSpPr>
          <p:cNvPr id="25603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회귀 분석 결과를 </a:t>
            </a:r>
            <a:r>
              <a:rPr lang="ko-KR" altLang="en-US" dirty="0" err="1"/>
              <a:t>산점도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선형 회귀 그래프로 시각화하기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ko-KR" altLang="en-US" dirty="0"/>
              <a:t>선형 회귀를 이용해 분석 모델 구축하기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</p:txBody>
      </p:sp>
      <p:pic>
        <p:nvPicPr>
          <p:cNvPr id="25605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1989138"/>
            <a:ext cx="4518025" cy="454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595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281988" cy="547688"/>
          </a:xfrm>
        </p:spPr>
        <p:txBody>
          <a:bodyPr/>
          <a:lstStyle/>
          <a:p>
            <a:r>
              <a:rPr lang="en-US" altLang="ko-KR" sz="2000" smtClean="0">
                <a:solidFill>
                  <a:srgbClr val="000000"/>
                </a:solidFill>
              </a:rPr>
              <a:t>02. </a:t>
            </a:r>
            <a:r>
              <a:rPr lang="en-US" altLang="ko-KR" sz="1800" smtClean="0">
                <a:solidFill>
                  <a:srgbClr val="000000"/>
                </a:solidFill>
              </a:rPr>
              <a:t>[</a:t>
            </a:r>
            <a:r>
              <a:rPr lang="ko-KR" altLang="en-US" sz="1800" smtClean="0">
                <a:solidFill>
                  <a:srgbClr val="000000"/>
                </a:solidFill>
              </a:rPr>
              <a:t>회귀 분석 </a:t>
            </a:r>
            <a:r>
              <a:rPr lang="en-US" altLang="ko-KR" sz="1800" smtClean="0">
                <a:solidFill>
                  <a:srgbClr val="000000"/>
                </a:solidFill>
              </a:rPr>
              <a:t>+ </a:t>
            </a:r>
            <a:r>
              <a:rPr lang="ko-KR" altLang="en-US" sz="1800" smtClean="0">
                <a:solidFill>
                  <a:srgbClr val="000000"/>
                </a:solidFill>
              </a:rPr>
              <a:t>산점도</a:t>
            </a:r>
            <a:r>
              <a:rPr lang="en-US" altLang="ko-KR" sz="1800" smtClean="0">
                <a:solidFill>
                  <a:srgbClr val="000000"/>
                </a:solidFill>
              </a:rPr>
              <a:t>/</a:t>
            </a:r>
            <a:r>
              <a:rPr lang="ko-KR" altLang="en-US" sz="1800" smtClean="0">
                <a:solidFill>
                  <a:srgbClr val="000000"/>
                </a:solidFill>
              </a:rPr>
              <a:t>선형 회귀 그래프</a:t>
            </a:r>
            <a:r>
              <a:rPr lang="en-US" altLang="ko-KR" sz="1800" smtClean="0">
                <a:solidFill>
                  <a:srgbClr val="000000"/>
                </a:solidFill>
              </a:rPr>
              <a:t>] </a:t>
            </a:r>
            <a:r>
              <a:rPr lang="ko-KR" altLang="en-US" sz="1800" smtClean="0">
                <a:solidFill>
                  <a:srgbClr val="000000"/>
                </a:solidFill>
              </a:rPr>
              <a:t>항목에 따른 자동차 연비 예측하기</a:t>
            </a:r>
            <a:endParaRPr lang="ko-KR" altLang="en-US" sz="2000" smtClean="0"/>
          </a:p>
        </p:txBody>
      </p:sp>
      <p:sp>
        <p:nvSpPr>
          <p:cNvPr id="26627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 </a:t>
            </a:r>
            <a:r>
              <a:rPr lang="ko-KR" altLang="en-US" dirty="0" err="1"/>
              <a:t>미리보기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</p:txBody>
      </p:sp>
      <p:pic>
        <p:nvPicPr>
          <p:cNvPr id="26629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925" y="1557338"/>
            <a:ext cx="4794250" cy="521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462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353425" cy="547688"/>
          </a:xfrm>
        </p:spPr>
        <p:txBody>
          <a:bodyPr/>
          <a:lstStyle/>
          <a:p>
            <a:r>
              <a:rPr lang="en-US" altLang="ko-KR" sz="2000" smtClean="0">
                <a:solidFill>
                  <a:srgbClr val="000000"/>
                </a:solidFill>
              </a:rPr>
              <a:t>02. </a:t>
            </a:r>
            <a:r>
              <a:rPr lang="en-US" altLang="ko-KR" sz="1800" smtClean="0">
                <a:solidFill>
                  <a:srgbClr val="000000"/>
                </a:solidFill>
              </a:rPr>
              <a:t>[</a:t>
            </a:r>
            <a:r>
              <a:rPr lang="ko-KR" altLang="en-US" sz="1800" smtClean="0">
                <a:solidFill>
                  <a:srgbClr val="000000"/>
                </a:solidFill>
              </a:rPr>
              <a:t>회귀 분석 </a:t>
            </a:r>
            <a:r>
              <a:rPr lang="en-US" altLang="ko-KR" sz="1800" smtClean="0">
                <a:solidFill>
                  <a:srgbClr val="000000"/>
                </a:solidFill>
              </a:rPr>
              <a:t>+ </a:t>
            </a:r>
            <a:r>
              <a:rPr lang="ko-KR" altLang="en-US" sz="1800" smtClean="0">
                <a:solidFill>
                  <a:srgbClr val="000000"/>
                </a:solidFill>
              </a:rPr>
              <a:t>산점도</a:t>
            </a:r>
            <a:r>
              <a:rPr lang="en-US" altLang="ko-KR" sz="1800" smtClean="0">
                <a:solidFill>
                  <a:srgbClr val="000000"/>
                </a:solidFill>
              </a:rPr>
              <a:t>/</a:t>
            </a:r>
            <a:r>
              <a:rPr lang="ko-KR" altLang="en-US" sz="1800" smtClean="0">
                <a:solidFill>
                  <a:srgbClr val="000000"/>
                </a:solidFill>
              </a:rPr>
              <a:t>선형 회귀 그래프</a:t>
            </a:r>
            <a:r>
              <a:rPr lang="en-US" altLang="ko-KR" sz="1800" smtClean="0">
                <a:solidFill>
                  <a:srgbClr val="000000"/>
                </a:solidFill>
              </a:rPr>
              <a:t>] </a:t>
            </a:r>
            <a:r>
              <a:rPr lang="ko-KR" altLang="en-US" sz="1800" smtClean="0">
                <a:solidFill>
                  <a:srgbClr val="000000"/>
                </a:solidFill>
              </a:rPr>
              <a:t>항목에 따른 자동차 연비 예측하기</a:t>
            </a:r>
            <a:endParaRPr lang="ko-KR" altLang="en-US" sz="2000" smtClean="0"/>
          </a:p>
        </p:txBody>
      </p:sp>
      <p:sp>
        <p:nvSpPr>
          <p:cNvPr id="28675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수집</a:t>
            </a: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r>
              <a:rPr lang="ko-KR" altLang="en-US" dirty="0"/>
              <a:t>자동차 연비 데이터 다운로드하기</a:t>
            </a: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r>
              <a:rPr lang="ko-KR" altLang="en-US" dirty="0"/>
              <a:t>검색 결과 목록에서 ‘</a:t>
            </a:r>
            <a:r>
              <a:rPr lang="en-US" altLang="ko-KR" dirty="0"/>
              <a:t>Auto MPG Data Set - UCI Machine Learning Repository </a:t>
            </a:r>
            <a:r>
              <a:rPr lang="ko-KR" altLang="en-US" dirty="0"/>
              <a:t>클릭</a:t>
            </a: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</p:txBody>
      </p:sp>
      <p:pic>
        <p:nvPicPr>
          <p:cNvPr id="28677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75" y="1916113"/>
            <a:ext cx="3494088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4894263"/>
            <a:ext cx="3894138" cy="183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68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281988" cy="547688"/>
          </a:xfrm>
        </p:spPr>
        <p:txBody>
          <a:bodyPr/>
          <a:lstStyle/>
          <a:p>
            <a:r>
              <a:rPr lang="en-US" altLang="ko-KR" sz="2000" smtClean="0">
                <a:solidFill>
                  <a:srgbClr val="000000"/>
                </a:solidFill>
              </a:rPr>
              <a:t>02. </a:t>
            </a:r>
            <a:r>
              <a:rPr lang="en-US" altLang="ko-KR" sz="1800" smtClean="0">
                <a:solidFill>
                  <a:srgbClr val="000000"/>
                </a:solidFill>
              </a:rPr>
              <a:t>[</a:t>
            </a:r>
            <a:r>
              <a:rPr lang="ko-KR" altLang="en-US" sz="1800" smtClean="0">
                <a:solidFill>
                  <a:srgbClr val="000000"/>
                </a:solidFill>
              </a:rPr>
              <a:t>회귀 분석 </a:t>
            </a:r>
            <a:r>
              <a:rPr lang="en-US" altLang="ko-KR" sz="1800" smtClean="0">
                <a:solidFill>
                  <a:srgbClr val="000000"/>
                </a:solidFill>
              </a:rPr>
              <a:t>+ </a:t>
            </a:r>
            <a:r>
              <a:rPr lang="ko-KR" altLang="en-US" sz="1800" smtClean="0">
                <a:solidFill>
                  <a:srgbClr val="000000"/>
                </a:solidFill>
              </a:rPr>
              <a:t>산점도</a:t>
            </a:r>
            <a:r>
              <a:rPr lang="en-US" altLang="ko-KR" sz="1800" smtClean="0">
                <a:solidFill>
                  <a:srgbClr val="000000"/>
                </a:solidFill>
              </a:rPr>
              <a:t>/</a:t>
            </a:r>
            <a:r>
              <a:rPr lang="ko-KR" altLang="en-US" sz="1800" smtClean="0">
                <a:solidFill>
                  <a:srgbClr val="000000"/>
                </a:solidFill>
              </a:rPr>
              <a:t>선형 회귀 그래프</a:t>
            </a:r>
            <a:r>
              <a:rPr lang="en-US" altLang="ko-KR" sz="1800" smtClean="0">
                <a:solidFill>
                  <a:srgbClr val="000000"/>
                </a:solidFill>
              </a:rPr>
              <a:t>] </a:t>
            </a:r>
            <a:r>
              <a:rPr lang="ko-KR" altLang="en-US" sz="1800" smtClean="0">
                <a:solidFill>
                  <a:srgbClr val="000000"/>
                </a:solidFill>
              </a:rPr>
              <a:t>항목에 따른 자동차 연비 예측하기</a:t>
            </a:r>
            <a:endParaRPr lang="ko-KR" altLang="en-US" sz="2000" smtClean="0"/>
          </a:p>
        </p:txBody>
      </p:sp>
      <p:sp>
        <p:nvSpPr>
          <p:cNvPr id="29699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수집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3"/>
              <a:defRPr/>
            </a:pPr>
            <a:r>
              <a:rPr lang="en-US" altLang="ko-KR" dirty="0"/>
              <a:t>Data Folder</a:t>
            </a:r>
            <a:r>
              <a:rPr lang="ko-KR" altLang="en-US" dirty="0"/>
              <a:t>를 클릭하여 ‘</a:t>
            </a:r>
            <a:r>
              <a:rPr lang="en-US" altLang="ko-KR" dirty="0"/>
              <a:t>auto-</a:t>
            </a:r>
            <a:r>
              <a:rPr lang="en-US" altLang="ko-KR" dirty="0" err="1"/>
              <a:t>mpg.data</a:t>
            </a:r>
            <a:r>
              <a:rPr lang="en-US" altLang="ko-KR" dirty="0"/>
              <a:t>’</a:t>
            </a:r>
            <a:r>
              <a:rPr lang="ko-KR" altLang="en-US" dirty="0"/>
              <a:t>를 다운로드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3"/>
              <a:defRPr/>
            </a:pPr>
            <a:endParaRPr lang="en-US" altLang="ko-KR" sz="2400" dirty="0"/>
          </a:p>
          <a:p>
            <a:pPr marL="790575" lvl="2" indent="-342900">
              <a:buFont typeface="+mj-lt"/>
              <a:buAutoNum type="arabicPeriod" startAt="3"/>
              <a:defRPr/>
            </a:pPr>
            <a:endParaRPr lang="en-US" altLang="ko-KR" sz="2400" dirty="0"/>
          </a:p>
          <a:p>
            <a:pPr marL="790575" lvl="2" indent="-342900">
              <a:buFont typeface="+mj-lt"/>
              <a:buAutoNum type="arabicPeriod" startAt="3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3"/>
              <a:defRPr/>
            </a:pPr>
            <a:r>
              <a:rPr lang="en-US" altLang="ko-KR" dirty="0"/>
              <a:t>CSV </a:t>
            </a:r>
            <a:r>
              <a:rPr lang="ko-KR" altLang="en-US" dirty="0"/>
              <a:t>파일로 변경하기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</p:txBody>
      </p:sp>
      <p:pic>
        <p:nvPicPr>
          <p:cNvPr id="29701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613" y="1916113"/>
            <a:ext cx="4062412" cy="252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613" y="4797425"/>
            <a:ext cx="3259137" cy="19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091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281988" cy="547688"/>
          </a:xfrm>
        </p:spPr>
        <p:txBody>
          <a:bodyPr/>
          <a:lstStyle/>
          <a:p>
            <a:r>
              <a:rPr lang="en-US" altLang="ko-KR" sz="2000" smtClean="0">
                <a:solidFill>
                  <a:srgbClr val="000000"/>
                </a:solidFill>
              </a:rPr>
              <a:t>02. </a:t>
            </a:r>
            <a:r>
              <a:rPr lang="en-US" altLang="ko-KR" sz="1800" smtClean="0">
                <a:solidFill>
                  <a:srgbClr val="000000"/>
                </a:solidFill>
              </a:rPr>
              <a:t>[</a:t>
            </a:r>
            <a:r>
              <a:rPr lang="ko-KR" altLang="en-US" sz="1800" smtClean="0">
                <a:solidFill>
                  <a:srgbClr val="000000"/>
                </a:solidFill>
              </a:rPr>
              <a:t>회귀 분석 </a:t>
            </a:r>
            <a:r>
              <a:rPr lang="en-US" altLang="ko-KR" sz="1800" smtClean="0">
                <a:solidFill>
                  <a:srgbClr val="000000"/>
                </a:solidFill>
              </a:rPr>
              <a:t>+ </a:t>
            </a:r>
            <a:r>
              <a:rPr lang="ko-KR" altLang="en-US" sz="1800" smtClean="0">
                <a:solidFill>
                  <a:srgbClr val="000000"/>
                </a:solidFill>
              </a:rPr>
              <a:t>산점도</a:t>
            </a:r>
            <a:r>
              <a:rPr lang="en-US" altLang="ko-KR" sz="1800" smtClean="0">
                <a:solidFill>
                  <a:srgbClr val="000000"/>
                </a:solidFill>
              </a:rPr>
              <a:t>/</a:t>
            </a:r>
            <a:r>
              <a:rPr lang="ko-KR" altLang="en-US" sz="1800" smtClean="0">
                <a:solidFill>
                  <a:srgbClr val="000000"/>
                </a:solidFill>
              </a:rPr>
              <a:t>선형 회귀 그래프</a:t>
            </a:r>
            <a:r>
              <a:rPr lang="en-US" altLang="ko-KR" sz="1800" smtClean="0">
                <a:solidFill>
                  <a:srgbClr val="000000"/>
                </a:solidFill>
              </a:rPr>
              <a:t>] </a:t>
            </a:r>
            <a:r>
              <a:rPr lang="ko-KR" altLang="en-US" sz="1800" smtClean="0">
                <a:solidFill>
                  <a:srgbClr val="000000"/>
                </a:solidFill>
              </a:rPr>
              <a:t>항목에 따른 자동차 연비 예측하기</a:t>
            </a:r>
            <a:endParaRPr lang="ko-KR" altLang="en-US" sz="2000" smtClean="0"/>
          </a:p>
        </p:txBody>
      </p:sp>
      <p:sp>
        <p:nvSpPr>
          <p:cNvPr id="30723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수집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5"/>
              <a:defRPr/>
            </a:pPr>
            <a:r>
              <a:rPr lang="en-US" altLang="ko-KR" dirty="0"/>
              <a:t>1</a:t>
            </a:r>
            <a:r>
              <a:rPr lang="ko-KR" altLang="en-US" dirty="0"/>
              <a:t>단계는 버튼을 클릭</a:t>
            </a:r>
            <a:r>
              <a:rPr lang="en-US" altLang="ko-KR" dirty="0"/>
              <a:t>, 2</a:t>
            </a:r>
            <a:r>
              <a:rPr lang="ko-KR" altLang="en-US" dirty="0"/>
              <a:t>단계에서는 </a:t>
            </a:r>
            <a:r>
              <a:rPr lang="en-US" altLang="ko-KR" dirty="0"/>
              <a:t>[</a:t>
            </a:r>
            <a:r>
              <a:rPr lang="ko-KR" altLang="en-US" dirty="0"/>
              <a:t>구분 기호</a:t>
            </a:r>
            <a:r>
              <a:rPr lang="en-US" altLang="ko-KR" dirty="0"/>
              <a:t>]</a:t>
            </a:r>
            <a:r>
              <a:rPr lang="ko-KR" altLang="en-US" dirty="0"/>
              <a:t>로 ‘</a:t>
            </a:r>
            <a:r>
              <a:rPr lang="ko-KR" altLang="en-US" dirty="0" err="1"/>
              <a:t>공백’을</a:t>
            </a:r>
            <a:r>
              <a:rPr lang="ko-KR" altLang="en-US" dirty="0"/>
              <a:t> 선택하고 버튼을 클릭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5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5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5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5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5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5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5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5"/>
              <a:defRPr/>
            </a:pPr>
            <a:r>
              <a:rPr lang="ko-KR" altLang="en-US" dirty="0"/>
              <a:t>텍스트 마법사 </a:t>
            </a:r>
            <a:r>
              <a:rPr lang="en-US" altLang="ko-KR" dirty="0"/>
              <a:t>3</a:t>
            </a:r>
            <a:r>
              <a:rPr lang="ko-KR" altLang="en-US" dirty="0"/>
              <a:t>단계에서 데이터 미리 보기를 확인하고 버튼을 클릭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endParaRPr lang="en-US" altLang="ko-KR" dirty="0"/>
          </a:p>
        </p:txBody>
      </p:sp>
      <p:pic>
        <p:nvPicPr>
          <p:cNvPr id="30725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713" y="1852613"/>
            <a:ext cx="2428875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838" y="4500563"/>
            <a:ext cx="2736850" cy="217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605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281988" cy="547688"/>
          </a:xfrm>
        </p:spPr>
        <p:txBody>
          <a:bodyPr/>
          <a:lstStyle/>
          <a:p>
            <a:r>
              <a:rPr lang="en-US" altLang="ko-KR" sz="2000" smtClean="0">
                <a:solidFill>
                  <a:srgbClr val="000000"/>
                </a:solidFill>
              </a:rPr>
              <a:t>02. </a:t>
            </a:r>
            <a:r>
              <a:rPr lang="en-US" altLang="ko-KR" sz="1800" smtClean="0">
                <a:solidFill>
                  <a:srgbClr val="000000"/>
                </a:solidFill>
              </a:rPr>
              <a:t>[</a:t>
            </a:r>
            <a:r>
              <a:rPr lang="ko-KR" altLang="en-US" sz="1800" smtClean="0">
                <a:solidFill>
                  <a:srgbClr val="000000"/>
                </a:solidFill>
              </a:rPr>
              <a:t>회귀 분석 </a:t>
            </a:r>
            <a:r>
              <a:rPr lang="en-US" altLang="ko-KR" sz="1800" smtClean="0">
                <a:solidFill>
                  <a:srgbClr val="000000"/>
                </a:solidFill>
              </a:rPr>
              <a:t>+ </a:t>
            </a:r>
            <a:r>
              <a:rPr lang="ko-KR" altLang="en-US" sz="1800" smtClean="0">
                <a:solidFill>
                  <a:srgbClr val="000000"/>
                </a:solidFill>
              </a:rPr>
              <a:t>산점도</a:t>
            </a:r>
            <a:r>
              <a:rPr lang="en-US" altLang="ko-KR" sz="1800" smtClean="0">
                <a:solidFill>
                  <a:srgbClr val="000000"/>
                </a:solidFill>
              </a:rPr>
              <a:t>/</a:t>
            </a:r>
            <a:r>
              <a:rPr lang="ko-KR" altLang="en-US" sz="1800" smtClean="0">
                <a:solidFill>
                  <a:srgbClr val="000000"/>
                </a:solidFill>
              </a:rPr>
              <a:t>선형 회귀 그래프</a:t>
            </a:r>
            <a:r>
              <a:rPr lang="en-US" altLang="ko-KR" sz="1800" smtClean="0">
                <a:solidFill>
                  <a:srgbClr val="000000"/>
                </a:solidFill>
              </a:rPr>
              <a:t>] </a:t>
            </a:r>
            <a:r>
              <a:rPr lang="ko-KR" altLang="en-US" sz="1800" smtClean="0">
                <a:solidFill>
                  <a:srgbClr val="000000"/>
                </a:solidFill>
              </a:rPr>
              <a:t>항목에 따른 자동차 연비 예측하기</a:t>
            </a:r>
            <a:endParaRPr lang="ko-KR" altLang="en-US" sz="2000" smtClean="0"/>
          </a:p>
        </p:txBody>
      </p:sp>
      <p:sp>
        <p:nvSpPr>
          <p:cNvPr id="31747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수집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7"/>
              <a:defRPr/>
            </a:pPr>
            <a:r>
              <a:rPr lang="ko-KR" altLang="en-US" dirty="0"/>
              <a:t>항목을 구분하기 위해 열 이름을 추가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행을 삽입하고 열 이름으로 </a:t>
            </a:r>
            <a:r>
              <a:rPr lang="en-US" altLang="ko-KR" dirty="0"/>
              <a:t>mpg, cylinders, displacement, horsepower, weight, acceleration, </a:t>
            </a:r>
            <a:r>
              <a:rPr lang="en-US" altLang="ko-KR" dirty="0" err="1"/>
              <a:t>model_year</a:t>
            </a:r>
            <a:r>
              <a:rPr lang="en-US" altLang="ko-KR" dirty="0"/>
              <a:t>, origin, </a:t>
            </a:r>
            <a:r>
              <a:rPr lang="en-US" altLang="ko-KR" dirty="0" err="1"/>
              <a:t>car_name</a:t>
            </a:r>
            <a:r>
              <a:rPr lang="ko-KR" altLang="en-US" dirty="0"/>
              <a:t>을 각각 입력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7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7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7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7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7"/>
              <a:defRPr/>
            </a:pPr>
            <a:endParaRPr lang="en-US" altLang="ko-KR" sz="1050" dirty="0"/>
          </a:p>
          <a:p>
            <a:pPr marL="790575" lvl="2" indent="-342900">
              <a:buFont typeface="+mj-lt"/>
              <a:buAutoNum type="arabicPeriod" startAt="7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7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7"/>
              <a:defRPr/>
            </a:pPr>
            <a:r>
              <a:rPr lang="en-US" altLang="ko-KR" dirty="0" err="1"/>
              <a:t>My_Python</a:t>
            </a:r>
            <a:r>
              <a:rPr lang="en-US" altLang="ko-KR" dirty="0"/>
              <a:t> </a:t>
            </a:r>
            <a:r>
              <a:rPr lang="ko-KR" altLang="en-US" dirty="0"/>
              <a:t>폴더에 </a:t>
            </a:r>
            <a:r>
              <a:rPr lang="en-US" altLang="ko-KR" dirty="0"/>
              <a:t>10</a:t>
            </a:r>
            <a:r>
              <a:rPr lang="ko-KR" altLang="en-US" dirty="0"/>
              <a:t>장</a:t>
            </a:r>
            <a:r>
              <a:rPr lang="en-US" altLang="ko-KR" dirty="0"/>
              <a:t>_data </a:t>
            </a:r>
            <a:r>
              <a:rPr lang="ko-KR" altLang="en-US" dirty="0"/>
              <a:t>폴더를 만들고 파일을 ‘</a:t>
            </a:r>
            <a:r>
              <a:rPr lang="en-US" altLang="ko-KR" dirty="0"/>
              <a:t>auto-mpg.csv’</a:t>
            </a:r>
            <a:r>
              <a:rPr lang="ko-KR" altLang="en-US" dirty="0"/>
              <a:t>로 저장</a:t>
            </a:r>
            <a:endParaRPr lang="en-US" altLang="ko-KR" dirty="0"/>
          </a:p>
          <a:p>
            <a:pPr lvl="3">
              <a:defRPr/>
            </a:pPr>
            <a:endParaRPr lang="en-US" altLang="ko-KR" dirty="0"/>
          </a:p>
        </p:txBody>
      </p:sp>
      <p:pic>
        <p:nvPicPr>
          <p:cNvPr id="31749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5" y="2224088"/>
            <a:ext cx="3371850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5" y="4868863"/>
            <a:ext cx="2690813" cy="183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342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281988" cy="547688"/>
          </a:xfrm>
        </p:spPr>
        <p:txBody>
          <a:bodyPr/>
          <a:lstStyle/>
          <a:p>
            <a:r>
              <a:rPr lang="en-US" altLang="ko-KR" sz="2000" smtClean="0">
                <a:solidFill>
                  <a:srgbClr val="000000"/>
                </a:solidFill>
              </a:rPr>
              <a:t>02. </a:t>
            </a:r>
            <a:r>
              <a:rPr lang="en-US" altLang="ko-KR" sz="1800" smtClean="0">
                <a:solidFill>
                  <a:srgbClr val="000000"/>
                </a:solidFill>
              </a:rPr>
              <a:t>[</a:t>
            </a:r>
            <a:r>
              <a:rPr lang="ko-KR" altLang="en-US" sz="1800" smtClean="0">
                <a:solidFill>
                  <a:srgbClr val="000000"/>
                </a:solidFill>
              </a:rPr>
              <a:t>회귀 분석 </a:t>
            </a:r>
            <a:r>
              <a:rPr lang="en-US" altLang="ko-KR" sz="1800" smtClean="0">
                <a:solidFill>
                  <a:srgbClr val="000000"/>
                </a:solidFill>
              </a:rPr>
              <a:t>+ </a:t>
            </a:r>
            <a:r>
              <a:rPr lang="ko-KR" altLang="en-US" sz="1800" smtClean="0">
                <a:solidFill>
                  <a:srgbClr val="000000"/>
                </a:solidFill>
              </a:rPr>
              <a:t>산점도</a:t>
            </a:r>
            <a:r>
              <a:rPr lang="en-US" altLang="ko-KR" sz="1800" smtClean="0">
                <a:solidFill>
                  <a:srgbClr val="000000"/>
                </a:solidFill>
              </a:rPr>
              <a:t>/</a:t>
            </a:r>
            <a:r>
              <a:rPr lang="ko-KR" altLang="en-US" sz="1800" smtClean="0">
                <a:solidFill>
                  <a:srgbClr val="000000"/>
                </a:solidFill>
              </a:rPr>
              <a:t>선형 회귀 그래프</a:t>
            </a:r>
            <a:r>
              <a:rPr lang="en-US" altLang="ko-KR" sz="1800" smtClean="0">
                <a:solidFill>
                  <a:srgbClr val="000000"/>
                </a:solidFill>
              </a:rPr>
              <a:t>] </a:t>
            </a:r>
            <a:r>
              <a:rPr lang="ko-KR" altLang="en-US" sz="1800" smtClean="0">
                <a:solidFill>
                  <a:srgbClr val="000000"/>
                </a:solidFill>
              </a:rPr>
              <a:t>항목에 따른 자동차 연비 예측하기</a:t>
            </a:r>
            <a:endParaRPr lang="ko-KR" altLang="en-US" sz="2000" smtClean="0"/>
          </a:p>
        </p:txBody>
      </p:sp>
      <p:sp>
        <p:nvSpPr>
          <p:cNvPr id="32771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준비 및 탐색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분석에 필요 없는 컬럼을 제거하고 </a:t>
            </a:r>
            <a:r>
              <a:rPr lang="ko-KR" altLang="en-US" dirty="0" err="1"/>
              <a:t>데이터셋의</a:t>
            </a:r>
            <a:r>
              <a:rPr lang="ko-KR" altLang="en-US" dirty="0"/>
              <a:t> 내용을 확인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</a:rPr>
              <a:t>In [2]</a:t>
            </a:r>
            <a:r>
              <a:rPr lang="en-US" altLang="ko-KR" dirty="0"/>
              <a:t>: </a:t>
            </a:r>
            <a:r>
              <a:rPr lang="ko-KR" altLang="en-US" dirty="0"/>
              <a:t>데이터셋의 형태</a:t>
            </a:r>
            <a:r>
              <a:rPr lang="en-US" altLang="ko-KR" sz="800" dirty="0" err="1">
                <a:solidFill>
                  <a:srgbClr val="258BCD"/>
                </a:solidFill>
              </a:rPr>
              <a:t>data_df.shape</a:t>
            </a:r>
            <a:r>
              <a:rPr lang="ko-KR" altLang="en-US" dirty="0"/>
              <a:t>를 확인해보면</a:t>
            </a:r>
            <a:r>
              <a:rPr lang="en-US" altLang="ko-KR" dirty="0"/>
              <a:t>, 398</a:t>
            </a:r>
            <a:r>
              <a:rPr lang="ko-KR" altLang="en-US" dirty="0"/>
              <a:t>행과 </a:t>
            </a:r>
            <a:r>
              <a:rPr lang="en-US" altLang="ko-KR" dirty="0"/>
              <a:t>9</a:t>
            </a:r>
            <a:r>
              <a:rPr lang="ko-KR" altLang="en-US" dirty="0"/>
              <a:t>열로 구성되어 있음</a:t>
            </a:r>
            <a:r>
              <a:rPr lang="en-US" altLang="ko-KR" dirty="0"/>
              <a:t> </a:t>
            </a: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/>
              <a:t>        398</a:t>
            </a:r>
            <a:r>
              <a:rPr lang="ko-KR" altLang="en-US" dirty="0"/>
              <a:t>개 데이터에 </a:t>
            </a:r>
            <a:r>
              <a:rPr lang="en-US" altLang="ko-KR" dirty="0"/>
              <a:t>9</a:t>
            </a:r>
            <a:r>
              <a:rPr lang="ko-KR" altLang="en-US" dirty="0"/>
              <a:t>개 컬럼이 있으므로 파일 내용이 </a:t>
            </a:r>
            <a:r>
              <a:rPr lang="en-US" altLang="ko-KR" dirty="0" err="1"/>
              <a:t>DataFrame</a:t>
            </a:r>
            <a:r>
              <a:rPr lang="ko-KR" altLang="en-US" dirty="0"/>
              <a:t>으로 잘 저장되었다는 것을 알 수 있음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/>
              <a:t>        </a:t>
            </a:r>
            <a:r>
              <a:rPr lang="ko-KR" altLang="en-US" dirty="0"/>
              <a:t>데이터 </a:t>
            </a:r>
            <a:r>
              <a:rPr lang="en-US" altLang="ko-KR" dirty="0"/>
              <a:t>5</a:t>
            </a:r>
            <a:r>
              <a:rPr lang="ko-KR" altLang="en-US" dirty="0"/>
              <a:t>개를 출력하여 내용을 확인</a:t>
            </a:r>
            <a:r>
              <a:rPr lang="en-US" altLang="ko-KR" sz="800" dirty="0" err="1">
                <a:solidFill>
                  <a:srgbClr val="258BCD"/>
                </a:solidFill>
              </a:rPr>
              <a:t>data_df.head</a:t>
            </a:r>
            <a:r>
              <a:rPr lang="en-US" altLang="ko-KR" sz="800" dirty="0">
                <a:solidFill>
                  <a:srgbClr val="258BCD"/>
                </a:solidFill>
              </a:rPr>
              <a:t>( )</a:t>
            </a:r>
            <a:r>
              <a:rPr lang="en-US" altLang="ko-KR" dirty="0"/>
              <a:t>. </a:t>
            </a: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</a:rPr>
              <a:t>In [3]</a:t>
            </a:r>
            <a:r>
              <a:rPr lang="en-US" altLang="ko-KR" dirty="0"/>
              <a:t> </a:t>
            </a:r>
            <a:r>
              <a:rPr lang="ko-KR" altLang="en-US" dirty="0"/>
              <a:t>피처 중에서 </a:t>
            </a:r>
            <a:r>
              <a:rPr lang="en-US" altLang="ko-KR" dirty="0" err="1"/>
              <a:t>car_name</a:t>
            </a:r>
            <a:r>
              <a:rPr lang="en-US" altLang="ko-KR" dirty="0"/>
              <a:t>, origin, horsepower</a:t>
            </a:r>
            <a:r>
              <a:rPr lang="ko-KR" altLang="en-US" dirty="0"/>
              <a:t>는 분석에 사용하지 않으므로 제거</a:t>
            </a:r>
            <a:r>
              <a:rPr lang="en-US" altLang="ko-KR" sz="800" dirty="0">
                <a:solidFill>
                  <a:srgbClr val="258BCD"/>
                </a:solidFill>
              </a:rPr>
              <a:t>data_ </a:t>
            </a:r>
            <a:r>
              <a:rPr lang="en-US" altLang="ko-KR" sz="800" dirty="0" err="1">
                <a:solidFill>
                  <a:srgbClr val="258BCD"/>
                </a:solidFill>
              </a:rPr>
              <a:t>df.drop</a:t>
            </a:r>
            <a:r>
              <a:rPr lang="en-US" altLang="ko-KR" sz="800" dirty="0">
                <a:solidFill>
                  <a:srgbClr val="258BCD"/>
                </a:solidFill>
              </a:rPr>
              <a:t>( )</a:t>
            </a:r>
            <a:r>
              <a:rPr lang="en-US" altLang="ko-KR" dirty="0"/>
              <a:t> </a:t>
            </a:r>
            <a:r>
              <a:rPr lang="ko-KR" altLang="en-US" dirty="0"/>
              <a:t>후 확인</a:t>
            </a:r>
            <a:r>
              <a:rPr lang="en-US" altLang="ko-KR" sz="800" dirty="0" err="1">
                <a:solidFill>
                  <a:srgbClr val="258BCD"/>
                </a:solidFill>
              </a:rPr>
              <a:t>data_df.head</a:t>
            </a:r>
            <a:r>
              <a:rPr lang="en-US" altLang="ko-KR" sz="800" dirty="0">
                <a:solidFill>
                  <a:srgbClr val="258BCD"/>
                </a:solidFill>
              </a:rPr>
              <a:t>( ).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258888" y="1933575"/>
          <a:ext cx="5400675" cy="3727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295"/>
                <a:gridCol w="4706380"/>
              </a:tblGrid>
              <a:tr h="63129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[1]:</a:t>
                      </a:r>
                    </a:p>
                  </a:txBody>
                  <a:tcPr marL="89287" marR="89287" marT="44633" marB="4463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import </a:t>
                      </a:r>
                      <a:r>
                        <a:rPr kumimoji="1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numpy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as </a:t>
                      </a:r>
                      <a:r>
                        <a:rPr kumimoji="1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np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import </a:t>
                      </a:r>
                      <a:r>
                        <a:rPr kumimoji="1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pandas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as </a:t>
                      </a:r>
                      <a:r>
                        <a:rPr kumimoji="1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pd</a:t>
                      </a:r>
                      <a:endParaRPr kumimoji="1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data_df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=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pd.read_csv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('./10</a:t>
                      </a:r>
                      <a:r>
                        <a:rPr kumimoji="1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장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_data/auto-mpg.csv', header = 0, engine = 'python')</a:t>
                      </a:r>
                      <a:endParaRPr kumimoji="1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87" marR="89287" marT="44633" marB="4463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905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[2]:</a:t>
                      </a:r>
                    </a:p>
                  </a:txBody>
                  <a:tcPr marL="89287" marR="89287" marT="44633" marB="4463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print('</a:t>
                      </a:r>
                      <a:r>
                        <a:rPr kumimoji="1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데이터셋</a:t>
                      </a:r>
                      <a:r>
                        <a:rPr kumimoji="1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크기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: ',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data_df.</a:t>
                      </a:r>
                      <a:r>
                        <a:rPr kumimoji="1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shape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data_df.</a:t>
                      </a:r>
                      <a:r>
                        <a:rPr kumimoji="1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head</a:t>
                      </a:r>
                      <a:r>
                        <a:rPr kumimoji="1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()</a:t>
                      </a:r>
                    </a:p>
                  </a:txBody>
                  <a:tcPr marL="89287" marR="89287" marT="44633" marB="4463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26702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Out[2]:</a:t>
                      </a:r>
                    </a:p>
                  </a:txBody>
                  <a:tcPr marL="89287" marR="89287" marT="44633" marB="4463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/>
                        <a:t>데이터셋</a:t>
                      </a:r>
                      <a:r>
                        <a:rPr lang="ko-KR" altLang="en-US" sz="900" dirty="0"/>
                        <a:t> 크기</a:t>
                      </a:r>
                      <a:r>
                        <a:rPr lang="en-US" altLang="ko-KR" sz="900" dirty="0"/>
                        <a:t>: (398, 9)</a:t>
                      </a:r>
                      <a:endParaRPr kumimoji="1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87" marR="89287" marT="44633" marB="4463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3202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[3]:</a:t>
                      </a:r>
                    </a:p>
                  </a:txBody>
                  <a:tcPr marL="89287" marR="89287" marT="44633" marB="4463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data_df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=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data_df.</a:t>
                      </a:r>
                      <a:r>
                        <a:rPr kumimoji="1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drop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(['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car_name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', 'origin', 'horsepower'], axis = 1,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inplace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= False)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data_df.</a:t>
                      </a:r>
                      <a:r>
                        <a:rPr kumimoji="1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head</a:t>
                      </a:r>
                      <a:r>
                        <a:rPr kumimoji="1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()</a:t>
                      </a:r>
                    </a:p>
                  </a:txBody>
                  <a:tcPr marL="89287" marR="89287" marT="44633" marB="4463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00805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Out[3]:</a:t>
                      </a:r>
                    </a:p>
                  </a:txBody>
                  <a:tcPr marL="89287" marR="89287" marT="44633" marB="4463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87" marR="89287" marT="44633" marB="4463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2793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263" y="3163888"/>
            <a:ext cx="4321175" cy="98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94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4725988"/>
            <a:ext cx="2520950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865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281988" cy="547688"/>
          </a:xfrm>
        </p:spPr>
        <p:txBody>
          <a:bodyPr/>
          <a:lstStyle/>
          <a:p>
            <a:r>
              <a:rPr lang="en-US" altLang="ko-KR" sz="2000" smtClean="0">
                <a:solidFill>
                  <a:srgbClr val="000000"/>
                </a:solidFill>
              </a:rPr>
              <a:t>02. </a:t>
            </a:r>
            <a:r>
              <a:rPr lang="en-US" altLang="ko-KR" sz="1800" smtClean="0">
                <a:solidFill>
                  <a:srgbClr val="000000"/>
                </a:solidFill>
              </a:rPr>
              <a:t>[</a:t>
            </a:r>
            <a:r>
              <a:rPr lang="ko-KR" altLang="en-US" sz="1800" smtClean="0">
                <a:solidFill>
                  <a:srgbClr val="000000"/>
                </a:solidFill>
              </a:rPr>
              <a:t>회귀 분석 </a:t>
            </a:r>
            <a:r>
              <a:rPr lang="en-US" altLang="ko-KR" sz="1800" smtClean="0">
                <a:solidFill>
                  <a:srgbClr val="000000"/>
                </a:solidFill>
              </a:rPr>
              <a:t>+ </a:t>
            </a:r>
            <a:r>
              <a:rPr lang="ko-KR" altLang="en-US" sz="1800" smtClean="0">
                <a:solidFill>
                  <a:srgbClr val="000000"/>
                </a:solidFill>
              </a:rPr>
              <a:t>산점도</a:t>
            </a:r>
            <a:r>
              <a:rPr lang="en-US" altLang="ko-KR" sz="1800" smtClean="0">
                <a:solidFill>
                  <a:srgbClr val="000000"/>
                </a:solidFill>
              </a:rPr>
              <a:t>/</a:t>
            </a:r>
            <a:r>
              <a:rPr lang="ko-KR" altLang="en-US" sz="1800" smtClean="0">
                <a:solidFill>
                  <a:srgbClr val="000000"/>
                </a:solidFill>
              </a:rPr>
              <a:t>선형 회귀 그래프</a:t>
            </a:r>
            <a:r>
              <a:rPr lang="en-US" altLang="ko-KR" sz="1800" smtClean="0">
                <a:solidFill>
                  <a:srgbClr val="000000"/>
                </a:solidFill>
              </a:rPr>
              <a:t>] </a:t>
            </a:r>
            <a:r>
              <a:rPr lang="ko-KR" altLang="en-US" sz="1800" smtClean="0">
                <a:solidFill>
                  <a:srgbClr val="000000"/>
                </a:solidFill>
              </a:rPr>
              <a:t>항목에 따른 자동차 연비 예측하기</a:t>
            </a:r>
            <a:endParaRPr lang="ko-KR" altLang="en-US" sz="2000" smtClean="0"/>
          </a:p>
        </p:txBody>
      </p:sp>
      <p:sp>
        <p:nvSpPr>
          <p:cNvPr id="33795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준비 및 탐색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분석에 필요 없는 컬럼을 제거하고 </a:t>
            </a:r>
            <a:r>
              <a:rPr lang="ko-KR" altLang="en-US" dirty="0" err="1"/>
              <a:t>데이터셋의</a:t>
            </a:r>
            <a:r>
              <a:rPr lang="ko-KR" altLang="en-US" dirty="0"/>
              <a:t> 내용을 확인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</a:rPr>
              <a:t>In [4]</a:t>
            </a:r>
            <a:r>
              <a:rPr lang="en-US" altLang="ko-KR" dirty="0"/>
              <a:t>: </a:t>
            </a:r>
            <a:r>
              <a:rPr lang="ko-KR" altLang="en-US" dirty="0"/>
              <a:t>분석에 사용할 데이터셋의 형태</a:t>
            </a:r>
            <a:r>
              <a:rPr lang="en-US" altLang="ko-KR" sz="800" dirty="0" err="1">
                <a:solidFill>
                  <a:srgbClr val="258BCD"/>
                </a:solidFill>
              </a:rPr>
              <a:t>data_df.shape</a:t>
            </a:r>
            <a:r>
              <a:rPr lang="ko-KR" altLang="en-US" dirty="0"/>
              <a:t>를 확인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</a:rPr>
              <a:t>In [5]:</a:t>
            </a:r>
            <a:r>
              <a:rPr lang="en-US" altLang="ko-KR" dirty="0"/>
              <a:t> </a:t>
            </a:r>
            <a:r>
              <a:rPr lang="ko-KR" altLang="en-US" dirty="0"/>
              <a:t>분석에 사용할 데이터셋의 정보</a:t>
            </a:r>
            <a:r>
              <a:rPr lang="en-US" altLang="ko-KR" sz="800" dirty="0">
                <a:solidFill>
                  <a:srgbClr val="258BCD"/>
                </a:solidFill>
              </a:rPr>
              <a:t>data_df.info( )</a:t>
            </a:r>
            <a:r>
              <a:rPr lang="ko-KR" altLang="en-US" dirty="0"/>
              <a:t>를 확인</a:t>
            </a:r>
            <a:endParaRPr lang="en-US" altLang="ko-KR" sz="800" dirty="0">
              <a:solidFill>
                <a:srgbClr val="258BCD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258888" y="1933575"/>
          <a:ext cx="5041900" cy="262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172"/>
                <a:gridCol w="4393728"/>
              </a:tblGrid>
              <a:tr h="25687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[4]:</a:t>
                      </a:r>
                    </a:p>
                  </a:txBody>
                  <a:tcPr marL="89298" marR="89298" marT="44620" marB="446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print('</a:t>
                      </a:r>
                      <a:r>
                        <a:rPr kumimoji="1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데이터셋</a:t>
                      </a:r>
                      <a:r>
                        <a:rPr kumimoji="1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크기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: ',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data_df.</a:t>
                      </a:r>
                      <a:r>
                        <a:rPr kumimoji="1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shape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)</a:t>
                      </a:r>
                    </a:p>
                  </a:txBody>
                  <a:tcPr marL="89298" marR="89298" marT="44620" marB="446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687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Out[4]:</a:t>
                      </a:r>
                    </a:p>
                  </a:txBody>
                  <a:tcPr marL="89298" marR="89298" marT="44620" marB="446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/>
                        <a:t>데이터셋</a:t>
                      </a:r>
                      <a:r>
                        <a:rPr lang="ko-KR" altLang="en-US" sz="900" dirty="0"/>
                        <a:t> 크기</a:t>
                      </a:r>
                      <a:r>
                        <a:rPr lang="en-US" altLang="ko-KR" sz="900" dirty="0"/>
                        <a:t>: (398, 6)</a:t>
                      </a:r>
                      <a:endParaRPr kumimoji="1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98" marR="89298" marT="44620" marB="446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687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[5]:</a:t>
                      </a:r>
                    </a:p>
                  </a:txBody>
                  <a:tcPr marL="89298" marR="89298" marT="44620" marB="446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data_df.info()</a:t>
                      </a:r>
                      <a:endParaRPr kumimoji="1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98" marR="89298" marT="44620" marB="446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8519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Out[5]:</a:t>
                      </a:r>
                    </a:p>
                  </a:txBody>
                  <a:tcPr marL="89298" marR="89298" marT="44620" marB="446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&lt;class '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pandas.core.frame.DataFrame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'&gt;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RangeIndex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: 398 entries, 0 to 397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Data columns (total 6 columns):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mpg              398 non-null float64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cylinders      </a:t>
                      </a: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 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398 non-null int64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displacement </a:t>
                      </a:r>
                      <a:r>
                        <a:rPr kumimoji="1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398 non-null float64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weight           398 non-null int64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acceleration </a:t>
                      </a:r>
                      <a:r>
                        <a:rPr kumimoji="1" lang="en-US" altLang="ko-KR" sz="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 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 398 non-null float64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year         </a:t>
                      </a:r>
                      <a:r>
                        <a:rPr kumimoji="1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 </a:t>
                      </a: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 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 398 non-null int64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dtypes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: float64(3), int64(3)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memory usage: 18.7 KB</a:t>
                      </a:r>
                    </a:p>
                  </a:txBody>
                  <a:tcPr marL="89298" marR="89298" marT="44620" marB="446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544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281988" cy="547688"/>
          </a:xfrm>
        </p:spPr>
        <p:txBody>
          <a:bodyPr/>
          <a:lstStyle/>
          <a:p>
            <a:r>
              <a:rPr lang="en-US" altLang="ko-KR" sz="2000" smtClean="0">
                <a:solidFill>
                  <a:srgbClr val="000000"/>
                </a:solidFill>
              </a:rPr>
              <a:t>02. </a:t>
            </a:r>
            <a:r>
              <a:rPr lang="en-US" altLang="ko-KR" sz="1800" smtClean="0">
                <a:solidFill>
                  <a:srgbClr val="000000"/>
                </a:solidFill>
              </a:rPr>
              <a:t>[</a:t>
            </a:r>
            <a:r>
              <a:rPr lang="ko-KR" altLang="en-US" sz="1800" smtClean="0">
                <a:solidFill>
                  <a:srgbClr val="000000"/>
                </a:solidFill>
              </a:rPr>
              <a:t>회귀 분석 </a:t>
            </a:r>
            <a:r>
              <a:rPr lang="en-US" altLang="ko-KR" sz="1800" smtClean="0">
                <a:solidFill>
                  <a:srgbClr val="000000"/>
                </a:solidFill>
              </a:rPr>
              <a:t>+ </a:t>
            </a:r>
            <a:r>
              <a:rPr lang="ko-KR" altLang="en-US" sz="1800" smtClean="0">
                <a:solidFill>
                  <a:srgbClr val="000000"/>
                </a:solidFill>
              </a:rPr>
              <a:t>산점도</a:t>
            </a:r>
            <a:r>
              <a:rPr lang="en-US" altLang="ko-KR" sz="1800" smtClean="0">
                <a:solidFill>
                  <a:srgbClr val="000000"/>
                </a:solidFill>
              </a:rPr>
              <a:t>/</a:t>
            </a:r>
            <a:r>
              <a:rPr lang="ko-KR" altLang="en-US" sz="1800" smtClean="0">
                <a:solidFill>
                  <a:srgbClr val="000000"/>
                </a:solidFill>
              </a:rPr>
              <a:t>선형 회귀 그래프</a:t>
            </a:r>
            <a:r>
              <a:rPr lang="en-US" altLang="ko-KR" sz="1800" smtClean="0">
                <a:solidFill>
                  <a:srgbClr val="000000"/>
                </a:solidFill>
              </a:rPr>
              <a:t>] </a:t>
            </a:r>
            <a:r>
              <a:rPr lang="ko-KR" altLang="en-US" sz="1800" smtClean="0">
                <a:solidFill>
                  <a:srgbClr val="000000"/>
                </a:solidFill>
              </a:rPr>
              <a:t>항목에 따른 자동차 연비 예측하기</a:t>
            </a:r>
            <a:endParaRPr lang="ko-KR" altLang="en-US" sz="2000" smtClean="0"/>
          </a:p>
        </p:txBody>
      </p:sp>
      <p:sp>
        <p:nvSpPr>
          <p:cNvPr id="34819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 모델 구축</a:t>
            </a:r>
            <a:r>
              <a:rPr lang="en-US" altLang="ko-KR" dirty="0"/>
              <a:t>, </a:t>
            </a:r>
            <a:r>
              <a:rPr lang="ko-KR" altLang="en-US" dirty="0"/>
              <a:t>결과 분석 및 시각화 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ko-KR" altLang="en-US" dirty="0"/>
              <a:t>선형 회귀 분석 모델 구축하기</a:t>
            </a: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r>
              <a:rPr lang="ko-KR" altLang="en-US" dirty="0"/>
              <a:t>자동차 연비 예측을 위해 다음과 같이 선형 회귀 분석 모델을 구축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</a:rPr>
              <a:t>In [6]</a:t>
            </a:r>
            <a:r>
              <a:rPr lang="en-US" altLang="ko-KR" dirty="0"/>
              <a:t>: </a:t>
            </a:r>
            <a:r>
              <a:rPr lang="ko-KR" altLang="en-US" dirty="0" err="1"/>
              <a:t>사이킷런을</a:t>
            </a:r>
            <a:r>
              <a:rPr lang="ko-KR" altLang="en-US" dirty="0"/>
              <a:t> 사용하여 </a:t>
            </a:r>
            <a:r>
              <a:rPr lang="ko-KR" altLang="en-US" dirty="0" err="1"/>
              <a:t>머신러닝</a:t>
            </a:r>
            <a:r>
              <a:rPr lang="ko-KR" altLang="en-US" dirty="0"/>
              <a:t> 선형 회귀 분석을 하기 위한 </a:t>
            </a:r>
            <a:r>
              <a:rPr lang="en-US" altLang="ko-KR" dirty="0" err="1"/>
              <a:t>LinearRegression</a:t>
            </a:r>
            <a:r>
              <a:rPr lang="ko-KR" altLang="en-US" dirty="0"/>
              <a:t>과 </a:t>
            </a:r>
            <a:r>
              <a:rPr lang="ko-KR" altLang="en-US" dirty="0" err="1"/>
              <a:t>데이터셋</a:t>
            </a:r>
            <a:r>
              <a:rPr lang="ko-KR" altLang="en-US" dirty="0"/>
              <a:t> 분리 작업을 위한  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/>
              <a:t>         </a:t>
            </a:r>
            <a:r>
              <a:rPr lang="en-US" altLang="ko-KR" dirty="0" err="1"/>
              <a:t>train_test_split</a:t>
            </a:r>
            <a:r>
              <a:rPr lang="en-US" altLang="ko-KR" dirty="0"/>
              <a:t>, </a:t>
            </a:r>
            <a:r>
              <a:rPr lang="ko-KR" altLang="en-US" dirty="0"/>
              <a:t>성능 측정을 위한 평가 지표인 </a:t>
            </a:r>
            <a:r>
              <a:rPr lang="en-US" altLang="ko-KR" dirty="0" err="1"/>
              <a:t>mean_squared</a:t>
            </a:r>
            <a:r>
              <a:rPr lang="en-US" altLang="ko-KR" dirty="0"/>
              <a:t>_ error, r2_score</a:t>
            </a:r>
            <a:r>
              <a:rPr lang="ko-KR" altLang="en-US" dirty="0"/>
              <a:t>를 </a:t>
            </a:r>
            <a:r>
              <a:rPr lang="ko-KR" altLang="en-US" dirty="0" err="1"/>
              <a:t>임포트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</a:rPr>
              <a:t>In [7]</a:t>
            </a:r>
            <a:r>
              <a:rPr lang="en-US" altLang="ko-KR" dirty="0"/>
              <a:t>: </a:t>
            </a:r>
            <a:r>
              <a:rPr lang="ko-KR" altLang="en-US" dirty="0"/>
              <a:t>자동차 연비를 예측하는 것이 프로젝트의 목표이므로</a:t>
            </a:r>
            <a:r>
              <a:rPr lang="en-US" altLang="ko-KR" dirty="0"/>
              <a:t>, mpg </a:t>
            </a:r>
            <a:r>
              <a:rPr lang="ko-KR" altLang="en-US" dirty="0"/>
              <a:t>피처를 </a:t>
            </a:r>
            <a:r>
              <a:rPr lang="ko-KR" altLang="en-US" dirty="0" err="1"/>
              <a:t>회귀식의</a:t>
            </a:r>
            <a:r>
              <a:rPr lang="ko-KR" altLang="en-US" dirty="0"/>
              <a:t> 종속 변수 </a:t>
            </a:r>
            <a:r>
              <a:rPr lang="en-US" altLang="ko-KR" dirty="0"/>
              <a:t>Y</a:t>
            </a:r>
            <a:r>
              <a:rPr lang="ko-KR" altLang="en-US" dirty="0"/>
              <a:t>로 설정하고</a:t>
            </a:r>
            <a:r>
              <a:rPr lang="en-US" altLang="ko-KR" dirty="0"/>
              <a:t>, mpg</a:t>
            </a:r>
            <a:r>
              <a:rPr lang="ko-KR" altLang="en-US" dirty="0"/>
              <a:t>를 제외한 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/>
              <a:t>         </a:t>
            </a:r>
            <a:r>
              <a:rPr lang="ko-KR" altLang="en-US" dirty="0"/>
              <a:t>나머지 피처를 독립 변수 </a:t>
            </a:r>
            <a:r>
              <a:rPr lang="en-US" altLang="ko-KR" dirty="0"/>
              <a:t>X</a:t>
            </a:r>
            <a:r>
              <a:rPr lang="ko-KR" altLang="en-US" dirty="0"/>
              <a:t>로 설정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</a:rPr>
              <a:t>In [8]</a:t>
            </a:r>
            <a:r>
              <a:rPr lang="en-US" altLang="ko-KR" dirty="0"/>
              <a:t>: </a:t>
            </a:r>
            <a:r>
              <a:rPr lang="ko-KR" altLang="en-US" dirty="0"/>
              <a:t>데이터를 </a:t>
            </a:r>
            <a:r>
              <a:rPr lang="en-US" altLang="ko-KR" dirty="0"/>
              <a:t>7:3 </a:t>
            </a:r>
            <a:r>
              <a:rPr lang="ko-KR" altLang="en-US" dirty="0"/>
              <a:t>비율 </a:t>
            </a:r>
            <a:r>
              <a:rPr lang="en-US" altLang="ko-KR" dirty="0" err="1"/>
              <a:t>test_size</a:t>
            </a:r>
            <a:r>
              <a:rPr lang="en-US" altLang="ko-KR" dirty="0"/>
              <a:t>=0.3</a:t>
            </a:r>
            <a:r>
              <a:rPr lang="ko-KR" altLang="en-US" dirty="0"/>
              <a:t>로 분할하여 </a:t>
            </a:r>
            <a:r>
              <a:rPr lang="en-US" altLang="ko-KR" dirty="0" err="1"/>
              <a:t>train_test_split</a:t>
            </a:r>
            <a:r>
              <a:rPr lang="en-US" altLang="ko-KR" dirty="0"/>
              <a:t>( ) </a:t>
            </a:r>
            <a:r>
              <a:rPr lang="ko-KR" altLang="en-US" dirty="0"/>
              <a:t>학습 데이터와 평가 데이터로 설정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800" dirty="0">
              <a:solidFill>
                <a:srgbClr val="258BCD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258888" y="2205038"/>
          <a:ext cx="5834062" cy="15923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246"/>
                <a:gridCol w="5185816"/>
              </a:tblGrid>
              <a:tr h="55141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[6]:</a:t>
                      </a:r>
                    </a:p>
                  </a:txBody>
                  <a:tcPr marL="89308" marR="89308" marT="44585" marB="4458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from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sklearn.linear_model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import </a:t>
                      </a:r>
                      <a:r>
                        <a:rPr kumimoji="1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LinearRegression</a:t>
                      </a:r>
                      <a:endParaRPr kumimoji="1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from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sklearn.model_selection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import </a:t>
                      </a:r>
                      <a:r>
                        <a:rPr kumimoji="1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train_test_split</a:t>
                      </a:r>
                      <a:endParaRPr kumimoji="1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from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sklearn.metrics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import </a:t>
                      </a:r>
                      <a:r>
                        <a:rPr kumimoji="1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mean_squared_error</a:t>
                      </a:r>
                      <a:r>
                        <a:rPr kumimoji="1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, r2_score</a:t>
                      </a:r>
                    </a:p>
                  </a:txBody>
                  <a:tcPr marL="89308" marR="89308" marT="44585" marB="4458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5141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[7]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308" marR="89308" marT="44585" marB="4458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1" dirty="0"/>
                        <a:t>#X, Y </a:t>
                      </a:r>
                      <a:r>
                        <a:rPr lang="ko-KR" altLang="en-US" sz="900" i="1" dirty="0"/>
                        <a:t>분할하기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Y = </a:t>
                      </a:r>
                      <a:r>
                        <a:rPr lang="en-US" altLang="ko-KR" sz="900" dirty="0" err="1"/>
                        <a:t>data_df</a:t>
                      </a:r>
                      <a:r>
                        <a:rPr lang="en-US" altLang="ko-KR" sz="900" dirty="0"/>
                        <a:t>['mpg']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X = </a:t>
                      </a:r>
                      <a:r>
                        <a:rPr lang="en-US" altLang="ko-KR" sz="900" dirty="0" err="1"/>
                        <a:t>data_df.</a:t>
                      </a:r>
                      <a:r>
                        <a:rPr lang="en-US" altLang="ko-KR" sz="900" b="1" dirty="0" err="1"/>
                        <a:t>drop</a:t>
                      </a:r>
                      <a:r>
                        <a:rPr lang="en-US" altLang="ko-KR" sz="900" dirty="0"/>
                        <a:t>(['mpg'], axis = 1, </a:t>
                      </a:r>
                      <a:r>
                        <a:rPr lang="en-US" altLang="ko-KR" sz="900" dirty="0" err="1"/>
                        <a:t>inplace</a:t>
                      </a:r>
                      <a:r>
                        <a:rPr lang="en-US" altLang="ko-KR" sz="900" dirty="0"/>
                        <a:t> = False)</a:t>
                      </a:r>
                      <a:endParaRPr kumimoji="1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308" marR="89308" marT="44585" marB="4458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8943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[8]:</a:t>
                      </a:r>
                    </a:p>
                  </a:txBody>
                  <a:tcPr marL="89308" marR="89308" marT="44585" marB="4458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#</a:t>
                      </a:r>
                      <a:r>
                        <a:rPr kumimoji="1" lang="ko-KR" altLang="en-US" sz="9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훈련용 데이터와 평가용 데이터 분할하기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X_train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X_test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Y_train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Y_test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= </a:t>
                      </a:r>
                      <a:r>
                        <a:rPr kumimoji="1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train_test_split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(X, Y,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test_size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= 0.3,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random_state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= 0)</a:t>
                      </a:r>
                      <a:endParaRPr kumimoji="1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308" marR="89308" marT="44585" marB="4458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511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281988" cy="547688"/>
          </a:xfrm>
        </p:spPr>
        <p:txBody>
          <a:bodyPr/>
          <a:lstStyle/>
          <a:p>
            <a:r>
              <a:rPr lang="en-US" altLang="ko-KR" sz="2000" smtClean="0">
                <a:solidFill>
                  <a:srgbClr val="000000"/>
                </a:solidFill>
              </a:rPr>
              <a:t>02. </a:t>
            </a:r>
            <a:r>
              <a:rPr lang="en-US" altLang="ko-KR" sz="1800" smtClean="0">
                <a:solidFill>
                  <a:srgbClr val="000000"/>
                </a:solidFill>
              </a:rPr>
              <a:t>[</a:t>
            </a:r>
            <a:r>
              <a:rPr lang="ko-KR" altLang="en-US" sz="1800" smtClean="0">
                <a:solidFill>
                  <a:srgbClr val="000000"/>
                </a:solidFill>
              </a:rPr>
              <a:t>회귀 분석 </a:t>
            </a:r>
            <a:r>
              <a:rPr lang="en-US" altLang="ko-KR" sz="1800" smtClean="0">
                <a:solidFill>
                  <a:srgbClr val="000000"/>
                </a:solidFill>
              </a:rPr>
              <a:t>+ </a:t>
            </a:r>
            <a:r>
              <a:rPr lang="ko-KR" altLang="en-US" sz="1800" smtClean="0">
                <a:solidFill>
                  <a:srgbClr val="000000"/>
                </a:solidFill>
              </a:rPr>
              <a:t>산점도</a:t>
            </a:r>
            <a:r>
              <a:rPr lang="en-US" altLang="ko-KR" sz="1800" smtClean="0">
                <a:solidFill>
                  <a:srgbClr val="000000"/>
                </a:solidFill>
              </a:rPr>
              <a:t>/</a:t>
            </a:r>
            <a:r>
              <a:rPr lang="ko-KR" altLang="en-US" sz="1800" smtClean="0">
                <a:solidFill>
                  <a:srgbClr val="000000"/>
                </a:solidFill>
              </a:rPr>
              <a:t>선형 회귀 그래프</a:t>
            </a:r>
            <a:r>
              <a:rPr lang="en-US" altLang="ko-KR" sz="1800" smtClean="0">
                <a:solidFill>
                  <a:srgbClr val="000000"/>
                </a:solidFill>
              </a:rPr>
              <a:t>] </a:t>
            </a:r>
            <a:r>
              <a:rPr lang="ko-KR" altLang="en-US" sz="1800" smtClean="0">
                <a:solidFill>
                  <a:srgbClr val="000000"/>
                </a:solidFill>
              </a:rPr>
              <a:t>항목에 따른 자동차 연비 예측하기</a:t>
            </a:r>
            <a:endParaRPr lang="ko-KR" altLang="en-US" sz="2000" smtClean="0"/>
          </a:p>
        </p:txBody>
      </p:sp>
      <p:sp>
        <p:nvSpPr>
          <p:cNvPr id="35843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 모델 구축</a:t>
            </a:r>
            <a:r>
              <a:rPr lang="en-US" altLang="ko-KR" dirty="0"/>
              <a:t>, </a:t>
            </a:r>
            <a:r>
              <a:rPr lang="ko-KR" altLang="en-US" dirty="0"/>
              <a:t>결과 분석 및 시각화 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ko-KR" altLang="en-US" dirty="0"/>
              <a:t>선형 회귀 분석 모델 구축하기</a:t>
            </a: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r>
              <a:rPr lang="ko-KR" altLang="en-US" dirty="0"/>
              <a:t>자동차 연비 예측을 위해 다음과 같이 선형 회귀 분석 모델을 구축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</a:rPr>
              <a:t>In [9]</a:t>
            </a:r>
            <a:r>
              <a:rPr lang="en-US" altLang="ko-KR" dirty="0"/>
              <a:t>: </a:t>
            </a:r>
            <a:r>
              <a:rPr lang="ko-KR" altLang="en-US" dirty="0"/>
              <a:t>선형 회귀 분석 모델 객체인 </a:t>
            </a:r>
            <a:r>
              <a:rPr lang="en-US" altLang="ko-KR" dirty="0" err="1"/>
              <a:t>lr</a:t>
            </a:r>
            <a:r>
              <a:rPr lang="ko-KR" altLang="en-US" dirty="0"/>
              <a:t>을 생성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</a:rPr>
              <a:t>In [10]</a:t>
            </a:r>
            <a:r>
              <a:rPr lang="en-US" altLang="ko-KR" dirty="0"/>
              <a:t>: </a:t>
            </a:r>
            <a:r>
              <a:rPr lang="ko-KR" altLang="en-US" dirty="0"/>
              <a:t>학습 데이터 </a:t>
            </a:r>
            <a:r>
              <a:rPr lang="en-US" altLang="ko-KR" dirty="0" err="1"/>
              <a:t>X</a:t>
            </a:r>
            <a:r>
              <a:rPr lang="en-US" altLang="ko-KR" sz="800" dirty="0" err="1">
                <a:solidFill>
                  <a:srgbClr val="258BCD"/>
                </a:solidFill>
              </a:rPr>
              <a:t>X_train</a:t>
            </a:r>
            <a:r>
              <a:rPr lang="ko-KR" altLang="en-US" dirty="0"/>
              <a:t>와 </a:t>
            </a:r>
            <a:r>
              <a:rPr lang="en-US" altLang="ko-KR" dirty="0" err="1"/>
              <a:t>Y</a:t>
            </a:r>
            <a:r>
              <a:rPr lang="en-US" altLang="ko-KR" sz="800" dirty="0" err="1">
                <a:solidFill>
                  <a:srgbClr val="258BCD"/>
                </a:solidFill>
              </a:rPr>
              <a:t>Y_train</a:t>
            </a:r>
            <a:r>
              <a:rPr lang="ko-KR" altLang="en-US" dirty="0"/>
              <a:t>를 가지고 학습을 수행</a:t>
            </a:r>
            <a:r>
              <a:rPr lang="en-US" altLang="ko-KR" sz="800" dirty="0">
                <a:solidFill>
                  <a:srgbClr val="258BCD"/>
                </a:solidFill>
              </a:rPr>
              <a:t>fit( )</a:t>
            </a: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</a:rPr>
              <a:t>In [11]</a:t>
            </a:r>
            <a:r>
              <a:rPr lang="en-US" altLang="ko-KR" dirty="0"/>
              <a:t>: </a:t>
            </a:r>
            <a:r>
              <a:rPr lang="ko-KR" altLang="en-US" dirty="0"/>
              <a:t>평가 데이터 </a:t>
            </a:r>
            <a:r>
              <a:rPr lang="en-US" altLang="ko-KR" dirty="0" err="1"/>
              <a:t>X</a:t>
            </a:r>
            <a:r>
              <a:rPr lang="en-US" altLang="ko-KR" sz="800" dirty="0" err="1">
                <a:solidFill>
                  <a:srgbClr val="258BCD"/>
                </a:solidFill>
              </a:rPr>
              <a:t>X_test</a:t>
            </a:r>
            <a:r>
              <a:rPr lang="ko-KR" altLang="en-US" dirty="0"/>
              <a:t>로 예측을 수행하여</a:t>
            </a:r>
            <a:r>
              <a:rPr lang="en-US" altLang="ko-KR" sz="800" dirty="0">
                <a:solidFill>
                  <a:srgbClr val="258BCD"/>
                </a:solidFill>
              </a:rPr>
              <a:t>predict( ) </a:t>
            </a:r>
            <a:r>
              <a:rPr lang="ko-KR" altLang="en-US" dirty="0" err="1"/>
              <a:t>예측값</a:t>
            </a:r>
            <a:r>
              <a:rPr lang="ko-KR" altLang="en-US" dirty="0"/>
              <a:t> </a:t>
            </a:r>
            <a:r>
              <a:rPr lang="en-US" altLang="ko-KR" dirty="0" err="1"/>
              <a:t>Y</a:t>
            </a:r>
            <a:r>
              <a:rPr lang="en-US" altLang="ko-KR" sz="800" dirty="0" err="1">
                <a:solidFill>
                  <a:srgbClr val="258BCD"/>
                </a:solidFill>
              </a:rPr>
              <a:t>Y_predict</a:t>
            </a:r>
            <a:r>
              <a:rPr lang="ko-KR" altLang="en-US" dirty="0"/>
              <a:t>를 구함</a:t>
            </a:r>
            <a:endParaRPr lang="en-US" altLang="ko-KR" sz="800" dirty="0">
              <a:solidFill>
                <a:srgbClr val="258BCD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258888" y="2262188"/>
          <a:ext cx="5078412" cy="1423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092"/>
                <a:gridCol w="4394320"/>
              </a:tblGrid>
              <a:tr h="3890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[9]:</a:t>
                      </a:r>
                    </a:p>
                  </a:txBody>
                  <a:tcPr marL="89310" marR="89310" marT="44604" marB="44604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#</a:t>
                      </a:r>
                      <a:r>
                        <a:rPr kumimoji="1" lang="ko-KR" altLang="en-US" sz="9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선형 회귀 분석 </a:t>
                      </a:r>
                      <a:r>
                        <a:rPr kumimoji="1" lang="en-US" altLang="ko-KR" sz="9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: </a:t>
                      </a:r>
                      <a:r>
                        <a:rPr kumimoji="1" lang="ko-KR" altLang="en-US" sz="9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모델 생성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lr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= </a:t>
                      </a:r>
                      <a:r>
                        <a:rPr kumimoji="1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LinearRegression</a:t>
                      </a:r>
                      <a:r>
                        <a:rPr kumimoji="1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()</a:t>
                      </a:r>
                    </a:p>
                  </a:txBody>
                  <a:tcPr marL="89310" marR="89310" marT="44604" marB="44604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90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[10]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310" marR="89310" marT="44604" marB="44604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1" dirty="0"/>
                        <a:t>#</a:t>
                      </a:r>
                      <a:r>
                        <a:rPr lang="ko-KR" altLang="en-US" sz="900" i="1" dirty="0"/>
                        <a:t>선형 회귀 분석 </a:t>
                      </a:r>
                      <a:r>
                        <a:rPr lang="en-US" altLang="ko-KR" sz="900" i="1" dirty="0"/>
                        <a:t>: </a:t>
                      </a:r>
                      <a:r>
                        <a:rPr lang="ko-KR" altLang="en-US" sz="900" i="1" dirty="0"/>
                        <a:t>모델 훈련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dirty="0" err="1"/>
                        <a:t>lr.fit</a:t>
                      </a:r>
                      <a:r>
                        <a:rPr lang="en-US" altLang="ko-KR" sz="900" i="0" dirty="0"/>
                        <a:t>(</a:t>
                      </a:r>
                      <a:r>
                        <a:rPr lang="en-US" altLang="ko-KR" sz="900" i="0" dirty="0" err="1"/>
                        <a:t>X_train</a:t>
                      </a:r>
                      <a:r>
                        <a:rPr lang="en-US" altLang="ko-KR" sz="900" i="0" dirty="0"/>
                        <a:t>, </a:t>
                      </a:r>
                      <a:r>
                        <a:rPr lang="en-US" altLang="ko-KR" sz="900" i="0" dirty="0" err="1"/>
                        <a:t>Y_train</a:t>
                      </a:r>
                      <a:r>
                        <a:rPr lang="en-US" altLang="ko-KR" sz="900" i="0" dirty="0"/>
                        <a:t>)</a:t>
                      </a:r>
                      <a:endParaRPr kumimoji="1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310" marR="89310" marT="44604" marB="44604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690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Out[10]:</a:t>
                      </a:r>
                    </a:p>
                  </a:txBody>
                  <a:tcPr marL="89310" marR="89310" marT="44604" marB="44604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LinearRegression</a:t>
                      </a:r>
                      <a:r>
                        <a:rPr lang="en-US" altLang="ko-KR" sz="900" dirty="0"/>
                        <a:t>()</a:t>
                      </a:r>
                      <a:endParaRPr kumimoji="1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310" marR="89310" marT="44604" marB="44604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8902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[11]:</a:t>
                      </a:r>
                    </a:p>
                  </a:txBody>
                  <a:tcPr marL="89310" marR="89310" marT="44604" marB="44604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#</a:t>
                      </a:r>
                      <a:r>
                        <a:rPr kumimoji="1" lang="ko-KR" altLang="en-US" sz="9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선형 회귀 분석 </a:t>
                      </a:r>
                      <a:r>
                        <a:rPr kumimoji="1" lang="en-US" altLang="ko-KR" sz="9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: </a:t>
                      </a:r>
                      <a:r>
                        <a:rPr kumimoji="1" lang="ko-KR" altLang="en-US" sz="9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평가 데이터에 대한 예측 수행 </a:t>
                      </a:r>
                      <a:r>
                        <a:rPr kumimoji="1" lang="en-US" altLang="ko-KR" sz="9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-&gt; </a:t>
                      </a:r>
                      <a:r>
                        <a:rPr kumimoji="1" lang="ko-KR" altLang="en-US" sz="9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예측 결과 </a:t>
                      </a:r>
                      <a:r>
                        <a:rPr kumimoji="1" lang="en-US" altLang="ko-KR" sz="9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Y_predict</a:t>
                      </a:r>
                      <a:r>
                        <a:rPr kumimoji="1" lang="en-US" altLang="ko-KR" sz="9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9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구하기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Y_predict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=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lr.</a:t>
                      </a:r>
                      <a:r>
                        <a:rPr kumimoji="1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predict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X_test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)</a:t>
                      </a:r>
                      <a:endParaRPr kumimoji="1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310" marR="89310" marT="44604" marB="44604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444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[</a:t>
            </a:r>
            <a:r>
              <a:rPr lang="ko-KR" altLang="en-US" smtClean="0"/>
              <a:t>기술 통계 분석 </a:t>
            </a:r>
            <a:r>
              <a:rPr lang="en-US" altLang="ko-KR" smtClean="0"/>
              <a:t>+ </a:t>
            </a:r>
            <a:r>
              <a:rPr lang="ko-KR" altLang="en-US" smtClean="0"/>
              <a:t>그래프</a:t>
            </a:r>
            <a:r>
              <a:rPr lang="en-US" altLang="ko-KR" smtClean="0"/>
              <a:t>] </a:t>
            </a:r>
            <a:r>
              <a:rPr lang="ko-KR" altLang="en-US" smtClean="0"/>
              <a:t>와인 품질 예측하기</a:t>
            </a:r>
          </a:p>
        </p:txBody>
      </p:sp>
      <p:sp>
        <p:nvSpPr>
          <p:cNvPr id="17411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준비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ko-KR" altLang="en-US" dirty="0"/>
              <a:t>다운로드한 </a:t>
            </a:r>
            <a:r>
              <a:rPr lang="en-US" altLang="ko-KR" dirty="0"/>
              <a:t>CSV </a:t>
            </a:r>
            <a:r>
              <a:rPr lang="ko-KR" altLang="en-US" dirty="0"/>
              <a:t>파일 정리하기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엑셀은 </a:t>
            </a:r>
            <a:r>
              <a:rPr lang="en-US" altLang="ko-KR" dirty="0"/>
              <a:t>CSV </a:t>
            </a:r>
            <a:r>
              <a:rPr lang="ko-KR" altLang="en-US" dirty="0"/>
              <a:t>파일을 열 때 쉼표를 열 </a:t>
            </a:r>
            <a:r>
              <a:rPr lang="ko-KR" altLang="en-US" dirty="0" err="1"/>
              <a:t>구분자로</a:t>
            </a:r>
            <a:r>
              <a:rPr lang="ko-KR" altLang="en-US" dirty="0"/>
              <a:t> 사용하므로 열이 깨진 것처럼 보임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엑셀에서 세미콜론을 열 </a:t>
            </a:r>
            <a:r>
              <a:rPr lang="ko-KR" altLang="en-US" dirty="0" err="1"/>
              <a:t>구분자</a:t>
            </a:r>
            <a:r>
              <a:rPr lang="ko-KR" altLang="en-US" dirty="0"/>
              <a:t> 로 인식하도록 파일을 다시 저장해야 함</a:t>
            </a:r>
            <a:endParaRPr lang="en-US" altLang="ko-KR" dirty="0"/>
          </a:p>
        </p:txBody>
      </p:sp>
      <p:pic>
        <p:nvPicPr>
          <p:cNvPr id="1741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2492375"/>
            <a:ext cx="3979862" cy="2474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353425" cy="547688"/>
          </a:xfrm>
        </p:spPr>
        <p:txBody>
          <a:bodyPr/>
          <a:lstStyle/>
          <a:p>
            <a:r>
              <a:rPr lang="en-US" altLang="ko-KR" sz="2000" smtClean="0">
                <a:solidFill>
                  <a:srgbClr val="000000"/>
                </a:solidFill>
              </a:rPr>
              <a:t>02. </a:t>
            </a:r>
            <a:r>
              <a:rPr lang="en-US" altLang="ko-KR" sz="1800" smtClean="0">
                <a:solidFill>
                  <a:srgbClr val="000000"/>
                </a:solidFill>
              </a:rPr>
              <a:t>[</a:t>
            </a:r>
            <a:r>
              <a:rPr lang="ko-KR" altLang="en-US" sz="1800" smtClean="0">
                <a:solidFill>
                  <a:srgbClr val="000000"/>
                </a:solidFill>
              </a:rPr>
              <a:t>회귀 분석 </a:t>
            </a:r>
            <a:r>
              <a:rPr lang="en-US" altLang="ko-KR" sz="1800" smtClean="0">
                <a:solidFill>
                  <a:srgbClr val="000000"/>
                </a:solidFill>
              </a:rPr>
              <a:t>+ </a:t>
            </a:r>
            <a:r>
              <a:rPr lang="ko-KR" altLang="en-US" sz="1800" smtClean="0">
                <a:solidFill>
                  <a:srgbClr val="000000"/>
                </a:solidFill>
              </a:rPr>
              <a:t>산점도</a:t>
            </a:r>
            <a:r>
              <a:rPr lang="en-US" altLang="ko-KR" sz="1800" smtClean="0">
                <a:solidFill>
                  <a:srgbClr val="000000"/>
                </a:solidFill>
              </a:rPr>
              <a:t>/</a:t>
            </a:r>
            <a:r>
              <a:rPr lang="ko-KR" altLang="en-US" sz="1800" smtClean="0">
                <a:solidFill>
                  <a:srgbClr val="000000"/>
                </a:solidFill>
              </a:rPr>
              <a:t>선형 회귀 그래프</a:t>
            </a:r>
            <a:r>
              <a:rPr lang="en-US" altLang="ko-KR" sz="1800" smtClean="0">
                <a:solidFill>
                  <a:srgbClr val="000000"/>
                </a:solidFill>
              </a:rPr>
              <a:t>] </a:t>
            </a:r>
            <a:r>
              <a:rPr lang="ko-KR" altLang="en-US" sz="1800" smtClean="0">
                <a:solidFill>
                  <a:srgbClr val="000000"/>
                </a:solidFill>
              </a:rPr>
              <a:t>항목에 따른 자동차 연비 예측하기</a:t>
            </a:r>
            <a:endParaRPr lang="ko-KR" altLang="en-US" sz="2000" smtClean="0"/>
          </a:p>
        </p:txBody>
      </p:sp>
      <p:sp>
        <p:nvSpPr>
          <p:cNvPr id="36867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 모델 구축</a:t>
            </a:r>
            <a:r>
              <a:rPr lang="en-US" altLang="ko-KR" dirty="0"/>
              <a:t>, </a:t>
            </a:r>
            <a:r>
              <a:rPr lang="ko-KR" altLang="en-US" dirty="0"/>
              <a:t>결과 분석 및 시각화 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ko-KR" altLang="en-US" dirty="0"/>
              <a:t>선형 회귀 분석 모델 구축하기</a:t>
            </a: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r>
              <a:rPr lang="ko-KR" altLang="en-US" dirty="0"/>
              <a:t>평가 지표를 통해 선형 회귀 분석 모델을 평가하고 회귀 계수를 확인하여 자동차 연비에 끼치는 피처의 영향을 분석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</a:rPr>
              <a:t>In [12]</a:t>
            </a:r>
            <a:r>
              <a:rPr lang="en-US" altLang="ko-KR" dirty="0"/>
              <a:t>: </a:t>
            </a:r>
            <a:r>
              <a:rPr lang="ko-KR" altLang="en-US" dirty="0"/>
              <a:t>회귀 분석은 지도 학습이므로 평가 데이터 </a:t>
            </a:r>
            <a:r>
              <a:rPr lang="en-US" altLang="ko-KR" dirty="0"/>
              <a:t>X</a:t>
            </a:r>
            <a:r>
              <a:rPr lang="ko-KR" altLang="en-US" dirty="0"/>
              <a:t>에 대한 </a:t>
            </a:r>
            <a:r>
              <a:rPr lang="en-US" altLang="ko-KR" dirty="0" err="1"/>
              <a:t>Y</a:t>
            </a:r>
            <a:r>
              <a:rPr lang="en-US" altLang="ko-KR" sz="800" dirty="0" err="1">
                <a:solidFill>
                  <a:srgbClr val="258BCD"/>
                </a:solidFill>
              </a:rPr>
              <a:t>Y_test</a:t>
            </a:r>
            <a:r>
              <a:rPr lang="ko-KR" altLang="en-US" dirty="0"/>
              <a:t>를 이미 알고 있음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/>
              <a:t>          </a:t>
            </a:r>
            <a:r>
              <a:rPr lang="ko-KR" altLang="en-US" dirty="0"/>
              <a:t>평가 데이터의 결과값</a:t>
            </a:r>
            <a:r>
              <a:rPr lang="ko-KR" altLang="en-US" sz="800" dirty="0">
                <a:solidFill>
                  <a:srgbClr val="258BCD"/>
                </a:solidFill>
              </a:rPr>
              <a:t> </a:t>
            </a:r>
            <a:r>
              <a:rPr lang="en-US" altLang="ko-KR" sz="800" dirty="0" err="1">
                <a:solidFill>
                  <a:srgbClr val="258BCD"/>
                </a:solidFill>
              </a:rPr>
              <a:t>Y_test</a:t>
            </a:r>
            <a:r>
              <a:rPr lang="ko-KR" altLang="en-US" dirty="0"/>
              <a:t>과 예측 결과값</a:t>
            </a:r>
            <a:r>
              <a:rPr lang="ko-KR" altLang="en-US" sz="800" dirty="0">
                <a:solidFill>
                  <a:srgbClr val="258BCD"/>
                </a:solidFill>
              </a:rPr>
              <a:t> </a:t>
            </a:r>
            <a:r>
              <a:rPr lang="en-US" altLang="ko-KR" sz="800" dirty="0" err="1">
                <a:solidFill>
                  <a:srgbClr val="258BCD"/>
                </a:solidFill>
              </a:rPr>
              <a:t>Y_predict</a:t>
            </a:r>
            <a:r>
              <a:rPr lang="ko-KR" altLang="en-US" dirty="0"/>
              <a:t>의 오차를 계산하여 모델을 평가하는데</a:t>
            </a:r>
            <a:r>
              <a:rPr lang="en-US" altLang="ko-KR" dirty="0"/>
              <a:t>, mean_ </a:t>
            </a:r>
            <a:r>
              <a:rPr lang="en-US" altLang="ko-KR" dirty="0" err="1"/>
              <a:t>squared_error</a:t>
            </a:r>
            <a:r>
              <a:rPr lang="en-US" altLang="ko-KR" dirty="0"/>
              <a:t>()</a:t>
            </a:r>
            <a:r>
              <a:rPr lang="ko-KR" altLang="en-US" dirty="0"/>
              <a:t>를       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/>
              <a:t>          </a:t>
            </a:r>
            <a:r>
              <a:rPr lang="ko-KR" altLang="en-US" dirty="0"/>
              <a:t>이용하여 평가 지표 </a:t>
            </a:r>
            <a:r>
              <a:rPr lang="en-US" altLang="ko-KR" dirty="0"/>
              <a:t>MSE</a:t>
            </a:r>
            <a:r>
              <a:rPr lang="ko-KR" altLang="en-US" dirty="0"/>
              <a:t>를 구하고 구한 값의 제곱근을 계산하여 평가 지표 </a:t>
            </a:r>
            <a:r>
              <a:rPr lang="en-US" altLang="ko-KR" dirty="0"/>
              <a:t>RMSE</a:t>
            </a:r>
            <a:r>
              <a:rPr lang="ko-KR" altLang="en-US" dirty="0"/>
              <a:t>를 구한다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/>
              <a:t>r2_score()</a:t>
            </a:r>
            <a:r>
              <a:rPr lang="ko-KR" altLang="en-US" dirty="0"/>
              <a:t>를 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/>
              <a:t>          </a:t>
            </a:r>
            <a:r>
              <a:rPr lang="ko-KR" altLang="en-US" dirty="0"/>
              <a:t>이용하여 평가 지표 </a:t>
            </a:r>
            <a:r>
              <a:rPr lang="en-US" altLang="ko-KR" dirty="0"/>
              <a:t>R2</a:t>
            </a:r>
            <a:r>
              <a:rPr lang="ko-KR" altLang="en-US" dirty="0"/>
              <a:t>를 구함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</a:rPr>
              <a:t>In [13]</a:t>
            </a:r>
            <a:r>
              <a:rPr lang="en-US" altLang="ko-KR" dirty="0"/>
              <a:t>: </a:t>
            </a:r>
            <a:r>
              <a:rPr lang="ko-KR" altLang="en-US" dirty="0"/>
              <a:t>선형 회귀의 </a:t>
            </a:r>
            <a:r>
              <a:rPr lang="en-US" altLang="ko-KR" dirty="0"/>
              <a:t>Y</a:t>
            </a:r>
            <a:r>
              <a:rPr lang="ko-KR" altLang="en-US" dirty="0"/>
              <a:t>절편</a:t>
            </a:r>
            <a:r>
              <a:rPr lang="ko-KR" altLang="en-US" sz="800" dirty="0">
                <a:solidFill>
                  <a:srgbClr val="258BCD"/>
                </a:solidFill>
              </a:rPr>
              <a:t> </a:t>
            </a:r>
            <a:r>
              <a:rPr lang="en-US" altLang="ko-KR" sz="800" dirty="0" err="1">
                <a:solidFill>
                  <a:srgbClr val="258BCD"/>
                </a:solidFill>
              </a:rPr>
              <a:t>lr.intercept</a:t>
            </a:r>
            <a:r>
              <a:rPr lang="en-US" altLang="ko-KR" sz="800" dirty="0">
                <a:solidFill>
                  <a:srgbClr val="258BCD"/>
                </a:solidFill>
              </a:rPr>
              <a:t>_</a:t>
            </a:r>
            <a:r>
              <a:rPr lang="ko-KR" altLang="en-US" dirty="0"/>
              <a:t>과 각 피처의 회귀 계수</a:t>
            </a:r>
            <a:r>
              <a:rPr lang="en-US" altLang="ko-KR" sz="800" dirty="0" err="1">
                <a:solidFill>
                  <a:srgbClr val="258BCD"/>
                </a:solidFill>
              </a:rPr>
              <a:t>lr.coef</a:t>
            </a:r>
            <a:r>
              <a:rPr lang="en-US" altLang="ko-KR" dirty="0"/>
              <a:t>_</a:t>
            </a:r>
            <a:r>
              <a:rPr lang="ko-KR" altLang="en-US" dirty="0"/>
              <a:t>를 확인</a:t>
            </a:r>
            <a:endParaRPr lang="en-US" altLang="ko-KR" sz="800" dirty="0">
              <a:solidFill>
                <a:srgbClr val="258BCD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258888" y="2262188"/>
          <a:ext cx="5078412" cy="1973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092"/>
                <a:gridCol w="4394320"/>
              </a:tblGrid>
              <a:tr h="80667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[12]:</a:t>
                      </a:r>
                    </a:p>
                  </a:txBody>
                  <a:tcPr marL="89310" marR="89310" marT="44590" marB="4459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mse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= </a:t>
                      </a:r>
                      <a:r>
                        <a:rPr kumimoji="1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mean_squared_error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Y_test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Y_predict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rmse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=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np.</a:t>
                      </a:r>
                      <a:r>
                        <a:rPr kumimoji="1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sqrt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mse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print('MSE : {0:.3f}, RMSE : {1:.3f}'.format(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mse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rmse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))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print('R^2(Variance score) : {0:.3f}'.format(r2_score(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Y_test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Y_predict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)))</a:t>
                      </a:r>
                      <a:endParaRPr kumimoji="1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310" marR="89310" marT="44590" marB="4459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88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Out[12]:</a:t>
                      </a:r>
                    </a:p>
                  </a:txBody>
                  <a:tcPr marL="89310" marR="89310" marT="44590" marB="4459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it-IT" altLang="ko-KR" sz="900" dirty="0"/>
                        <a:t>MSE : 12.278, RMSE : 3.504 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it-IT" altLang="ko-KR" sz="900" dirty="0"/>
                        <a:t>R^2(Variance score) : 0.808</a:t>
                      </a:r>
                      <a:endParaRPr kumimoji="1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310" marR="89310" marT="44590" marB="4459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888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[13]</a:t>
                      </a: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310" marR="89310" marT="44590" marB="4459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dirty="0"/>
                        <a:t>print('Y </a:t>
                      </a:r>
                      <a:r>
                        <a:rPr lang="ko-KR" altLang="en-US" sz="900" i="0" dirty="0"/>
                        <a:t>절편 값</a:t>
                      </a:r>
                      <a:r>
                        <a:rPr lang="en-US" altLang="ko-KR" sz="900" i="0" dirty="0"/>
                        <a:t>: ', </a:t>
                      </a:r>
                      <a:r>
                        <a:rPr lang="en-US" altLang="ko-KR" sz="900" i="0" dirty="0" err="1"/>
                        <a:t>np.round</a:t>
                      </a:r>
                      <a:r>
                        <a:rPr lang="en-US" altLang="ko-KR" sz="900" i="0" dirty="0"/>
                        <a:t>(</a:t>
                      </a:r>
                      <a:r>
                        <a:rPr lang="en-US" altLang="ko-KR" sz="900" i="0" dirty="0" err="1"/>
                        <a:t>lr.</a:t>
                      </a:r>
                      <a:r>
                        <a:rPr lang="en-US" altLang="ko-KR" sz="900" b="1" i="0" dirty="0" err="1"/>
                        <a:t>intercept</a:t>
                      </a:r>
                      <a:r>
                        <a:rPr lang="en-US" altLang="ko-KR" sz="900" i="0" dirty="0"/>
                        <a:t>_, 2))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0" dirty="0"/>
                        <a:t>print('</a:t>
                      </a:r>
                      <a:r>
                        <a:rPr lang="ko-KR" altLang="en-US" sz="900" i="0" dirty="0"/>
                        <a:t>회귀 계수 값</a:t>
                      </a:r>
                      <a:r>
                        <a:rPr lang="en-US" altLang="ko-KR" sz="900" i="0" dirty="0"/>
                        <a:t>: ', </a:t>
                      </a:r>
                      <a:r>
                        <a:rPr lang="en-US" altLang="ko-KR" sz="900" i="0" dirty="0" err="1"/>
                        <a:t>np.round</a:t>
                      </a:r>
                      <a:r>
                        <a:rPr lang="en-US" altLang="ko-KR" sz="900" i="0" dirty="0"/>
                        <a:t>(</a:t>
                      </a:r>
                      <a:r>
                        <a:rPr lang="en-US" altLang="ko-KR" sz="900" i="0" dirty="0" err="1"/>
                        <a:t>lr.</a:t>
                      </a:r>
                      <a:r>
                        <a:rPr lang="en-US" altLang="ko-KR" sz="900" b="1" i="0" dirty="0" err="1"/>
                        <a:t>coef</a:t>
                      </a:r>
                      <a:r>
                        <a:rPr lang="en-US" altLang="ko-KR" sz="900" i="0" dirty="0"/>
                        <a:t>_, 2))</a:t>
                      </a:r>
                    </a:p>
                  </a:txBody>
                  <a:tcPr marL="89310" marR="89310" marT="44590" marB="4459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88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Out[13]:</a:t>
                      </a:r>
                    </a:p>
                  </a:txBody>
                  <a:tcPr marL="89310" marR="89310" marT="44590" marB="4459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Y </a:t>
                      </a:r>
                      <a:r>
                        <a:rPr lang="ko-KR" altLang="en-US" sz="900" dirty="0"/>
                        <a:t>절편 값</a:t>
                      </a:r>
                      <a:r>
                        <a:rPr lang="en-US" altLang="ko-KR" sz="900" dirty="0"/>
                        <a:t>: -17.55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회귀 계수 값</a:t>
                      </a:r>
                      <a:r>
                        <a:rPr lang="en-US" altLang="ko-KR" sz="900" dirty="0"/>
                        <a:t>: [-0.14 0.01 -0.01 0.2 0.76]</a:t>
                      </a:r>
                      <a:endParaRPr kumimoji="1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310" marR="89310" marT="44590" marB="4459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436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281988" cy="547688"/>
          </a:xfrm>
        </p:spPr>
        <p:txBody>
          <a:bodyPr/>
          <a:lstStyle/>
          <a:p>
            <a:r>
              <a:rPr lang="en-US" altLang="ko-KR" sz="2000" smtClean="0">
                <a:solidFill>
                  <a:srgbClr val="000000"/>
                </a:solidFill>
              </a:rPr>
              <a:t>02. </a:t>
            </a:r>
            <a:r>
              <a:rPr lang="en-US" altLang="ko-KR" sz="1800" smtClean="0">
                <a:solidFill>
                  <a:srgbClr val="000000"/>
                </a:solidFill>
              </a:rPr>
              <a:t>[</a:t>
            </a:r>
            <a:r>
              <a:rPr lang="ko-KR" altLang="en-US" sz="1800" smtClean="0">
                <a:solidFill>
                  <a:srgbClr val="000000"/>
                </a:solidFill>
              </a:rPr>
              <a:t>회귀 분석 </a:t>
            </a:r>
            <a:r>
              <a:rPr lang="en-US" altLang="ko-KR" sz="1800" smtClean="0">
                <a:solidFill>
                  <a:srgbClr val="000000"/>
                </a:solidFill>
              </a:rPr>
              <a:t>+ </a:t>
            </a:r>
            <a:r>
              <a:rPr lang="ko-KR" altLang="en-US" sz="1800" smtClean="0">
                <a:solidFill>
                  <a:srgbClr val="000000"/>
                </a:solidFill>
              </a:rPr>
              <a:t>산점도</a:t>
            </a:r>
            <a:r>
              <a:rPr lang="en-US" altLang="ko-KR" sz="1800" smtClean="0">
                <a:solidFill>
                  <a:srgbClr val="000000"/>
                </a:solidFill>
              </a:rPr>
              <a:t>/</a:t>
            </a:r>
            <a:r>
              <a:rPr lang="ko-KR" altLang="en-US" sz="1800" smtClean="0">
                <a:solidFill>
                  <a:srgbClr val="000000"/>
                </a:solidFill>
              </a:rPr>
              <a:t>선형 회귀 그래프</a:t>
            </a:r>
            <a:r>
              <a:rPr lang="en-US" altLang="ko-KR" sz="1800" smtClean="0">
                <a:solidFill>
                  <a:srgbClr val="000000"/>
                </a:solidFill>
              </a:rPr>
              <a:t>] </a:t>
            </a:r>
            <a:r>
              <a:rPr lang="ko-KR" altLang="en-US" sz="1800" smtClean="0">
                <a:solidFill>
                  <a:srgbClr val="000000"/>
                </a:solidFill>
              </a:rPr>
              <a:t>항목에 따른 자동차 연비 예측하기</a:t>
            </a:r>
            <a:endParaRPr lang="ko-KR" altLang="en-US" sz="2000" smtClean="0"/>
          </a:p>
        </p:txBody>
      </p:sp>
      <p:sp>
        <p:nvSpPr>
          <p:cNvPr id="37891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 모델 구축</a:t>
            </a:r>
            <a:r>
              <a:rPr lang="en-US" altLang="ko-KR" dirty="0"/>
              <a:t>, </a:t>
            </a:r>
            <a:r>
              <a:rPr lang="ko-KR" altLang="en-US" dirty="0"/>
              <a:t>결과 분석 및 시각화 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ko-KR" altLang="en-US" dirty="0"/>
              <a:t>선형 회귀 분석 모델 구축하기</a:t>
            </a: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r>
              <a:rPr lang="ko-KR" altLang="en-US" dirty="0"/>
              <a:t>평가 지표를 통해 선형 회귀 분석 모델을 평가하고 회귀 계수를 확인하여 자동차 연비에 끼치는 피처의 영향을 분석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</a:rPr>
              <a:t>In [14]</a:t>
            </a:r>
            <a:r>
              <a:rPr lang="en-US" altLang="ko-KR" dirty="0"/>
              <a:t>: </a:t>
            </a:r>
            <a:r>
              <a:rPr lang="ko-KR" altLang="en-US" dirty="0"/>
              <a:t>회귀 모델에서 구한 회귀 계수 값 </a:t>
            </a:r>
            <a:r>
              <a:rPr lang="en-US" altLang="ko-KR" sz="800" dirty="0" err="1">
                <a:solidFill>
                  <a:srgbClr val="258BCD"/>
                </a:solidFill>
              </a:rPr>
              <a:t>lr.coef</a:t>
            </a:r>
            <a:r>
              <a:rPr lang="en-US" altLang="ko-KR" sz="800" dirty="0">
                <a:solidFill>
                  <a:srgbClr val="258BCD"/>
                </a:solidFill>
              </a:rPr>
              <a:t>_</a:t>
            </a:r>
            <a:r>
              <a:rPr lang="ko-KR" altLang="en-US" dirty="0"/>
              <a:t>과 피처 이름 </a:t>
            </a:r>
            <a:r>
              <a:rPr lang="en-US" altLang="ko-KR" sz="800" dirty="0" err="1">
                <a:solidFill>
                  <a:srgbClr val="258BCD"/>
                </a:solidFill>
              </a:rPr>
              <a:t>X.columns</a:t>
            </a:r>
            <a:r>
              <a:rPr lang="ko-KR" altLang="en-US" dirty="0"/>
              <a:t>을 묶어서 </a:t>
            </a:r>
            <a:r>
              <a:rPr lang="en-US" altLang="ko-KR" dirty="0"/>
              <a:t>Series </a:t>
            </a:r>
            <a:r>
              <a:rPr lang="ko-KR" altLang="en-US" dirty="0"/>
              <a:t>자료 형으로 만들고</a:t>
            </a:r>
            <a:r>
              <a:rPr lang="en-US" altLang="ko-KR" dirty="0"/>
              <a:t>, </a:t>
            </a:r>
            <a:r>
              <a:rPr lang="ko-KR" altLang="en-US" dirty="0"/>
              <a:t>회귀 계수 값을 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/>
              <a:t>         </a:t>
            </a:r>
            <a:r>
              <a:rPr lang="ko-KR" altLang="en-US" dirty="0"/>
              <a:t>기준으로 내림차순 </a:t>
            </a:r>
            <a:r>
              <a:rPr lang="en-US" altLang="ko-KR" sz="800" dirty="0">
                <a:solidFill>
                  <a:srgbClr val="258BCD"/>
                </a:solidFill>
              </a:rPr>
              <a:t>ascending = False</a:t>
            </a:r>
            <a:r>
              <a:rPr lang="ko-KR" altLang="en-US" dirty="0"/>
              <a:t>으로 정렬 </a:t>
            </a:r>
            <a:r>
              <a:rPr lang="en-US" altLang="ko-KR" sz="800" dirty="0" err="1">
                <a:solidFill>
                  <a:srgbClr val="258BCD"/>
                </a:solidFill>
              </a:rPr>
              <a:t>sort_values</a:t>
            </a:r>
            <a:r>
              <a:rPr lang="en-US" altLang="ko-KR" sz="800" dirty="0">
                <a:solidFill>
                  <a:srgbClr val="258BCD"/>
                </a:solidFill>
              </a:rPr>
              <a:t>( )</a:t>
            </a:r>
            <a:r>
              <a:rPr lang="ko-KR" altLang="en-US" dirty="0"/>
              <a:t>하여 회귀 계수 값이 큰 항목을 확인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800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ko-KR" altLang="en-US" dirty="0"/>
              <a:t>회귀 모델 결과로 자동차 연비를 예측하는 </a:t>
            </a:r>
            <a:r>
              <a:rPr lang="ko-KR" altLang="en-US" dirty="0" err="1"/>
              <a:t>회귀식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 err="1"/>
              <a:t>Y</a:t>
            </a:r>
            <a:r>
              <a:rPr lang="en-US" altLang="ko-KR" sz="800" dirty="0" err="1"/>
              <a:t>mpg</a:t>
            </a:r>
            <a:r>
              <a:rPr lang="en-US" altLang="ko-KR" dirty="0"/>
              <a:t> = -0.14X</a:t>
            </a:r>
            <a:r>
              <a:rPr lang="en-US" altLang="ko-KR" sz="800" dirty="0"/>
              <a:t>cylinders</a:t>
            </a:r>
            <a:r>
              <a:rPr lang="en-US" altLang="ko-KR" dirty="0"/>
              <a:t> + 0.01X</a:t>
            </a:r>
            <a:r>
              <a:rPr lang="en-US" altLang="ko-KR" sz="800" dirty="0"/>
              <a:t>displacement</a:t>
            </a:r>
            <a:r>
              <a:rPr lang="en-US" altLang="ko-KR" dirty="0"/>
              <a:t> - 0.01X</a:t>
            </a:r>
            <a:r>
              <a:rPr lang="en-US" altLang="ko-KR" sz="800" dirty="0"/>
              <a:t>weight</a:t>
            </a:r>
            <a:r>
              <a:rPr lang="en-US" altLang="ko-KR" dirty="0"/>
              <a:t> + 0.20X</a:t>
            </a:r>
            <a:r>
              <a:rPr lang="en-US" altLang="ko-KR" sz="800" dirty="0"/>
              <a:t>acceleration</a:t>
            </a:r>
            <a:r>
              <a:rPr lang="en-US" altLang="ko-KR" dirty="0"/>
              <a:t> + 0.76X</a:t>
            </a:r>
            <a:r>
              <a:rPr lang="en-US" altLang="ko-KR" sz="800" dirty="0"/>
              <a:t>model_year</a:t>
            </a:r>
            <a:r>
              <a:rPr lang="en-US" altLang="ko-KR" dirty="0"/>
              <a:t> – 17.55</a:t>
            </a:r>
            <a:endParaRPr lang="en-US" altLang="ko-KR" dirty="0">
              <a:solidFill>
                <a:srgbClr val="258BCD"/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258888" y="2262188"/>
          <a:ext cx="5078412" cy="1428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092"/>
                <a:gridCol w="4394320"/>
              </a:tblGrid>
              <a:tr h="38910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[14]:</a:t>
                      </a:r>
                    </a:p>
                  </a:txBody>
                  <a:tcPr marL="89310" marR="89310" marT="44624" marB="44624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coef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=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pd.</a:t>
                      </a:r>
                      <a:r>
                        <a:rPr kumimoji="1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Series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(data =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np.round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lr.</a:t>
                      </a:r>
                      <a:r>
                        <a:rPr kumimoji="1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coef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_, 2), index =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X.columns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coef.sort_values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(ascending = False)</a:t>
                      </a:r>
                      <a:endParaRPr kumimoji="1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310" marR="89310" marT="44624" marB="44624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03964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Out[14]:</a:t>
                      </a:r>
                    </a:p>
                  </a:txBody>
                  <a:tcPr marL="89310" marR="89310" marT="44624" marB="44624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model_year</a:t>
                      </a:r>
                      <a:r>
                        <a:rPr lang="en-US" altLang="ko-KR" sz="900" dirty="0"/>
                        <a:t>  </a:t>
                      </a:r>
                      <a:r>
                        <a:rPr lang="en-US" altLang="ko-KR" sz="700" dirty="0"/>
                        <a:t>  </a:t>
                      </a:r>
                      <a:r>
                        <a:rPr lang="en-US" altLang="ko-KR" sz="900" dirty="0"/>
                        <a:t> 0.76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acceleration    0.20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displacement  0.01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weight     </a:t>
                      </a:r>
                      <a:r>
                        <a:rPr lang="en-US" altLang="ko-KR" sz="700" dirty="0"/>
                        <a:t>  </a:t>
                      </a:r>
                      <a:r>
                        <a:rPr lang="en-US" altLang="ko-KR" sz="800" dirty="0"/>
                        <a:t> </a:t>
                      </a:r>
                      <a:r>
                        <a:rPr lang="en-US" altLang="ko-KR" sz="700" dirty="0"/>
                        <a:t> </a:t>
                      </a:r>
                      <a:r>
                        <a:rPr lang="en-US" altLang="ko-KR" sz="900" dirty="0"/>
                        <a:t> -0.01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cylinders  </a:t>
                      </a:r>
                      <a:r>
                        <a:rPr lang="en-US" altLang="ko-KR" sz="800" dirty="0"/>
                        <a:t>   </a:t>
                      </a:r>
                      <a:r>
                        <a:rPr lang="en-US" altLang="ko-KR" sz="900" dirty="0"/>
                        <a:t>  -0.14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dtype</a:t>
                      </a:r>
                      <a:r>
                        <a:rPr lang="en-US" altLang="ko-KR" sz="900" dirty="0"/>
                        <a:t>: float64</a:t>
                      </a:r>
                      <a:endParaRPr kumimoji="1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310" marR="89310" marT="44624" marB="44624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433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281988" cy="547688"/>
          </a:xfrm>
        </p:spPr>
        <p:txBody>
          <a:bodyPr/>
          <a:lstStyle/>
          <a:p>
            <a:r>
              <a:rPr lang="en-US" altLang="ko-KR" sz="2000" smtClean="0">
                <a:solidFill>
                  <a:srgbClr val="000000"/>
                </a:solidFill>
              </a:rPr>
              <a:t>02. </a:t>
            </a:r>
            <a:r>
              <a:rPr lang="en-US" altLang="ko-KR" sz="1800" smtClean="0">
                <a:solidFill>
                  <a:srgbClr val="000000"/>
                </a:solidFill>
              </a:rPr>
              <a:t>[</a:t>
            </a:r>
            <a:r>
              <a:rPr lang="ko-KR" altLang="en-US" sz="1800" smtClean="0">
                <a:solidFill>
                  <a:srgbClr val="000000"/>
                </a:solidFill>
              </a:rPr>
              <a:t>회귀 분석 </a:t>
            </a:r>
            <a:r>
              <a:rPr lang="en-US" altLang="ko-KR" sz="1800" smtClean="0">
                <a:solidFill>
                  <a:srgbClr val="000000"/>
                </a:solidFill>
              </a:rPr>
              <a:t>+ </a:t>
            </a:r>
            <a:r>
              <a:rPr lang="ko-KR" altLang="en-US" sz="1800" smtClean="0">
                <a:solidFill>
                  <a:srgbClr val="000000"/>
                </a:solidFill>
              </a:rPr>
              <a:t>산점도</a:t>
            </a:r>
            <a:r>
              <a:rPr lang="en-US" altLang="ko-KR" sz="1800" smtClean="0">
                <a:solidFill>
                  <a:srgbClr val="000000"/>
                </a:solidFill>
              </a:rPr>
              <a:t>/</a:t>
            </a:r>
            <a:r>
              <a:rPr lang="ko-KR" altLang="en-US" sz="1800" smtClean="0">
                <a:solidFill>
                  <a:srgbClr val="000000"/>
                </a:solidFill>
              </a:rPr>
              <a:t>선형 회귀 그래프</a:t>
            </a:r>
            <a:r>
              <a:rPr lang="en-US" altLang="ko-KR" sz="1800" smtClean="0">
                <a:solidFill>
                  <a:srgbClr val="000000"/>
                </a:solidFill>
              </a:rPr>
              <a:t>] </a:t>
            </a:r>
            <a:r>
              <a:rPr lang="ko-KR" altLang="en-US" sz="1800" smtClean="0">
                <a:solidFill>
                  <a:srgbClr val="000000"/>
                </a:solidFill>
              </a:rPr>
              <a:t>항목에 따른 자동차 연비 예측하기</a:t>
            </a:r>
            <a:endParaRPr lang="ko-KR" altLang="en-US" sz="2000" smtClean="0"/>
          </a:p>
        </p:txBody>
      </p:sp>
      <p:sp>
        <p:nvSpPr>
          <p:cNvPr id="38915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 모델 구축</a:t>
            </a:r>
            <a:r>
              <a:rPr lang="en-US" altLang="ko-KR" dirty="0"/>
              <a:t>, </a:t>
            </a:r>
            <a:r>
              <a:rPr lang="ko-KR" altLang="en-US" dirty="0"/>
              <a:t>결과 분석 및 시각화 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ko-KR" altLang="en-US" dirty="0"/>
              <a:t>선형 회귀 분석 모델 구축하기</a:t>
            </a: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r>
              <a:rPr lang="ko-KR" altLang="en-US" dirty="0"/>
              <a:t>평가 지표를 통해 선형 회귀 분석 모델을 평가하고 회귀 계수를 확인하여 자동차 연비에 끼치는 피처의 영향을 분석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</a:rPr>
              <a:t>In [15]</a:t>
            </a:r>
            <a:r>
              <a:rPr lang="en-US" altLang="ko-KR" dirty="0"/>
              <a:t>: </a:t>
            </a:r>
            <a:r>
              <a:rPr lang="ko-KR" altLang="en-US" dirty="0"/>
              <a:t>시각화에 필요한 모듈을 </a:t>
            </a:r>
            <a:r>
              <a:rPr lang="ko-KR" altLang="en-US" dirty="0" err="1"/>
              <a:t>임포트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</a:rPr>
              <a:t>In [16]</a:t>
            </a:r>
            <a:r>
              <a:rPr lang="en-US" altLang="ko-KR" dirty="0"/>
              <a:t>: subplots()</a:t>
            </a:r>
            <a:r>
              <a:rPr lang="ko-KR" altLang="en-US" dirty="0"/>
              <a:t>를 사용하여 독립 변수인 </a:t>
            </a:r>
            <a:r>
              <a:rPr lang="en-US" altLang="ko-KR" dirty="0"/>
              <a:t>5</a:t>
            </a:r>
            <a:r>
              <a:rPr lang="ko-KR" altLang="en-US" dirty="0"/>
              <a:t>개 피처</a:t>
            </a:r>
            <a:r>
              <a:rPr lang="ko-KR" altLang="en-US" sz="800" dirty="0">
                <a:solidFill>
                  <a:srgbClr val="258BCD"/>
                </a:solidFill>
              </a:rPr>
              <a:t> </a:t>
            </a:r>
            <a:r>
              <a:rPr lang="en-US" altLang="ko-KR" sz="800" dirty="0">
                <a:solidFill>
                  <a:srgbClr val="258BCD"/>
                </a:solidFill>
              </a:rPr>
              <a:t>['</a:t>
            </a:r>
            <a:r>
              <a:rPr lang="en-US" altLang="ko-KR" sz="800" dirty="0" err="1">
                <a:solidFill>
                  <a:srgbClr val="258BCD"/>
                </a:solidFill>
              </a:rPr>
              <a:t>model_year</a:t>
            </a:r>
            <a:r>
              <a:rPr lang="en-US" altLang="ko-KR" sz="800" dirty="0">
                <a:solidFill>
                  <a:srgbClr val="258BCD"/>
                </a:solidFill>
              </a:rPr>
              <a:t>', 'acceleration', 'displacement', 'weight', 'cylinders']</a:t>
            </a:r>
            <a:r>
              <a:rPr lang="ko-KR" altLang="en-US" dirty="0"/>
              <a:t>와 종속 변수인 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/>
              <a:t>          </a:t>
            </a:r>
            <a:r>
              <a:rPr lang="ko-KR" altLang="en-US" dirty="0"/>
              <a:t>연비 </a:t>
            </a:r>
            <a:r>
              <a:rPr lang="en-US" altLang="ko-KR" dirty="0"/>
              <a:t>mpg</a:t>
            </a:r>
            <a:r>
              <a:rPr lang="ko-KR" altLang="en-US" dirty="0"/>
              <a:t>와의 회귀 관계를 보여주는 </a:t>
            </a:r>
            <a:r>
              <a:rPr lang="en-US" altLang="ko-KR" dirty="0"/>
              <a:t>5</a:t>
            </a:r>
            <a:r>
              <a:rPr lang="ko-KR" altLang="en-US" dirty="0"/>
              <a:t>개 그래프를 </a:t>
            </a:r>
            <a:r>
              <a:rPr lang="en-US" altLang="ko-KR" dirty="0"/>
              <a:t>2</a:t>
            </a:r>
            <a:r>
              <a:rPr lang="ko-KR" altLang="en-US" dirty="0"/>
              <a:t>행 </a:t>
            </a:r>
            <a:r>
              <a:rPr lang="en-US" altLang="ko-KR" dirty="0"/>
              <a:t>3</a:t>
            </a:r>
            <a:r>
              <a:rPr lang="ko-KR" altLang="en-US" dirty="0"/>
              <a:t>열 구조로 나타낸</a:t>
            </a:r>
            <a:endParaRPr lang="en-US" altLang="ko-KR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258888" y="2262188"/>
          <a:ext cx="6049962" cy="16843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154"/>
                <a:gridCol w="5365808"/>
              </a:tblGrid>
              <a:tr h="3889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[15]:</a:t>
                      </a:r>
                    </a:p>
                  </a:txBody>
                  <a:tcPr marL="89318" marR="89318" marT="44607" marB="44607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import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matplotlib.</a:t>
                      </a:r>
                      <a:r>
                        <a:rPr kumimoji="1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pyplot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as </a:t>
                      </a:r>
                      <a:r>
                        <a:rPr kumimoji="1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plt</a:t>
                      </a:r>
                      <a:endParaRPr kumimoji="1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import </a:t>
                      </a:r>
                      <a:r>
                        <a:rPr kumimoji="1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seaborn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as </a:t>
                      </a:r>
                      <a:r>
                        <a:rPr kumimoji="1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sns</a:t>
                      </a:r>
                      <a:endParaRPr kumimoji="1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318" marR="89318" marT="44607" marB="44607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29543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[16]:</a:t>
                      </a:r>
                    </a:p>
                  </a:txBody>
                  <a:tcPr marL="89318" marR="89318" marT="44607" marB="44607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fig, </a:t>
                      </a:r>
                      <a:r>
                        <a:rPr lang="en-US" altLang="ko-KR" sz="900" dirty="0" err="1"/>
                        <a:t>axs</a:t>
                      </a:r>
                      <a:r>
                        <a:rPr lang="en-US" altLang="ko-KR" sz="900" dirty="0"/>
                        <a:t> = </a:t>
                      </a:r>
                      <a:r>
                        <a:rPr lang="en-US" altLang="ko-KR" sz="900" b="1" dirty="0" err="1"/>
                        <a:t>plt.subplots</a:t>
                      </a:r>
                      <a:r>
                        <a:rPr lang="en-US" altLang="ko-KR" sz="900" dirty="0"/>
                        <a:t>(</a:t>
                      </a:r>
                      <a:r>
                        <a:rPr lang="en-US" altLang="ko-KR" sz="900" dirty="0" err="1"/>
                        <a:t>figsize</a:t>
                      </a:r>
                      <a:r>
                        <a:rPr lang="en-US" altLang="ko-KR" sz="900" dirty="0"/>
                        <a:t> = (16, 16), </a:t>
                      </a:r>
                      <a:r>
                        <a:rPr lang="en-US" altLang="ko-KR" sz="900" dirty="0" err="1"/>
                        <a:t>ncols</a:t>
                      </a:r>
                      <a:r>
                        <a:rPr lang="en-US" altLang="ko-KR" sz="900" dirty="0"/>
                        <a:t> = 3, </a:t>
                      </a:r>
                      <a:r>
                        <a:rPr lang="en-US" altLang="ko-KR" sz="900" dirty="0" err="1"/>
                        <a:t>nrows</a:t>
                      </a:r>
                      <a:r>
                        <a:rPr lang="en-US" altLang="ko-KR" sz="900" dirty="0"/>
                        <a:t> = 2)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x_features</a:t>
                      </a:r>
                      <a:r>
                        <a:rPr lang="en-US" altLang="ko-KR" sz="900" dirty="0"/>
                        <a:t> = ['</a:t>
                      </a:r>
                      <a:r>
                        <a:rPr lang="en-US" altLang="ko-KR" sz="900" dirty="0" err="1"/>
                        <a:t>model_year</a:t>
                      </a:r>
                      <a:r>
                        <a:rPr lang="en-US" altLang="ko-KR" sz="900" dirty="0"/>
                        <a:t>', 'acceleration', 'displacement’, 'weight', 'cylinders']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plot_color</a:t>
                      </a:r>
                      <a:r>
                        <a:rPr lang="en-US" altLang="ko-KR" sz="900" dirty="0"/>
                        <a:t> = ['r', 'b', 'y', 'g', 'r']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/>
                        <a:t>for</a:t>
                      </a:r>
                      <a:r>
                        <a:rPr lang="en-US" altLang="ko-KR" sz="900" dirty="0"/>
                        <a:t> </a:t>
                      </a:r>
                      <a:r>
                        <a:rPr lang="en-US" altLang="ko-KR" sz="900" dirty="0" err="1"/>
                        <a:t>i</a:t>
                      </a:r>
                      <a:r>
                        <a:rPr lang="en-US" altLang="ko-KR" sz="900" dirty="0"/>
                        <a:t>, feature </a:t>
                      </a:r>
                      <a:r>
                        <a:rPr lang="en-US" altLang="ko-KR" sz="900" b="1" dirty="0"/>
                        <a:t>in</a:t>
                      </a:r>
                      <a:r>
                        <a:rPr lang="en-US" altLang="ko-KR" sz="900" dirty="0"/>
                        <a:t> enumerate(</a:t>
                      </a:r>
                      <a:r>
                        <a:rPr lang="en-US" altLang="ko-KR" sz="900" dirty="0" err="1"/>
                        <a:t>x_features</a:t>
                      </a:r>
                      <a:r>
                        <a:rPr lang="en-US" altLang="ko-KR" sz="900" dirty="0"/>
                        <a:t>):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     row = </a:t>
                      </a:r>
                      <a:r>
                        <a:rPr lang="en-US" altLang="ko-KR" sz="900" dirty="0" err="1"/>
                        <a:t>int</a:t>
                      </a:r>
                      <a:r>
                        <a:rPr lang="en-US" altLang="ko-KR" sz="900" dirty="0"/>
                        <a:t>(</a:t>
                      </a:r>
                      <a:r>
                        <a:rPr lang="en-US" altLang="ko-KR" sz="900" dirty="0" err="1"/>
                        <a:t>i</a:t>
                      </a:r>
                      <a:r>
                        <a:rPr lang="en-US" altLang="ko-KR" sz="900" dirty="0"/>
                        <a:t>/3)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     col = i%3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     </a:t>
                      </a:r>
                      <a:r>
                        <a:rPr lang="en-US" altLang="ko-KR" sz="900" b="1" dirty="0" err="1"/>
                        <a:t>sns.regplot</a:t>
                      </a:r>
                      <a:r>
                        <a:rPr lang="en-US" altLang="ko-KR" sz="900" dirty="0"/>
                        <a:t>(x = feature, y = 'mpg', data = </a:t>
                      </a:r>
                      <a:r>
                        <a:rPr lang="en-US" altLang="ko-KR" sz="900" dirty="0" err="1"/>
                        <a:t>data_df</a:t>
                      </a:r>
                      <a:r>
                        <a:rPr lang="en-US" altLang="ko-KR" sz="900" dirty="0"/>
                        <a:t>, ax = </a:t>
                      </a:r>
                      <a:r>
                        <a:rPr lang="en-US" altLang="ko-KR" sz="900" dirty="0" err="1"/>
                        <a:t>axs</a:t>
                      </a:r>
                      <a:r>
                        <a:rPr lang="en-US" altLang="ko-KR" sz="900" dirty="0"/>
                        <a:t>[row][col], color = </a:t>
                      </a:r>
                      <a:r>
                        <a:rPr lang="en-US" altLang="ko-KR" sz="900" dirty="0" err="1"/>
                        <a:t>plot_color</a:t>
                      </a:r>
                      <a:r>
                        <a:rPr lang="en-US" altLang="ko-KR" sz="900" dirty="0"/>
                        <a:t>[</a:t>
                      </a:r>
                      <a:r>
                        <a:rPr lang="en-US" altLang="ko-KR" sz="900" dirty="0" err="1"/>
                        <a:t>i</a:t>
                      </a:r>
                      <a:r>
                        <a:rPr lang="en-US" altLang="ko-KR" sz="900" dirty="0"/>
                        <a:t>])</a:t>
                      </a:r>
                      <a:endParaRPr kumimoji="1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318" marR="89318" marT="44607" marB="44607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017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281988" cy="547688"/>
          </a:xfrm>
        </p:spPr>
        <p:txBody>
          <a:bodyPr/>
          <a:lstStyle/>
          <a:p>
            <a:r>
              <a:rPr lang="en-US" altLang="ko-KR" sz="2000" smtClean="0">
                <a:solidFill>
                  <a:srgbClr val="000000"/>
                </a:solidFill>
              </a:rPr>
              <a:t>02. </a:t>
            </a:r>
            <a:r>
              <a:rPr lang="en-US" altLang="ko-KR" sz="1800" smtClean="0">
                <a:solidFill>
                  <a:srgbClr val="000000"/>
                </a:solidFill>
              </a:rPr>
              <a:t>[</a:t>
            </a:r>
            <a:r>
              <a:rPr lang="ko-KR" altLang="en-US" sz="1800" smtClean="0">
                <a:solidFill>
                  <a:srgbClr val="000000"/>
                </a:solidFill>
              </a:rPr>
              <a:t>회귀 분석 </a:t>
            </a:r>
            <a:r>
              <a:rPr lang="en-US" altLang="ko-KR" sz="1800" smtClean="0">
                <a:solidFill>
                  <a:srgbClr val="000000"/>
                </a:solidFill>
              </a:rPr>
              <a:t>+ </a:t>
            </a:r>
            <a:r>
              <a:rPr lang="ko-KR" altLang="en-US" sz="1800" smtClean="0">
                <a:solidFill>
                  <a:srgbClr val="000000"/>
                </a:solidFill>
              </a:rPr>
              <a:t>산점도</a:t>
            </a:r>
            <a:r>
              <a:rPr lang="en-US" altLang="ko-KR" sz="1800" smtClean="0">
                <a:solidFill>
                  <a:srgbClr val="000000"/>
                </a:solidFill>
              </a:rPr>
              <a:t>/</a:t>
            </a:r>
            <a:r>
              <a:rPr lang="ko-KR" altLang="en-US" sz="1800" smtClean="0">
                <a:solidFill>
                  <a:srgbClr val="000000"/>
                </a:solidFill>
              </a:rPr>
              <a:t>선형 회귀 그래프</a:t>
            </a:r>
            <a:r>
              <a:rPr lang="en-US" altLang="ko-KR" sz="1800" smtClean="0">
                <a:solidFill>
                  <a:srgbClr val="000000"/>
                </a:solidFill>
              </a:rPr>
              <a:t>] </a:t>
            </a:r>
            <a:r>
              <a:rPr lang="ko-KR" altLang="en-US" sz="1800" smtClean="0">
                <a:solidFill>
                  <a:srgbClr val="000000"/>
                </a:solidFill>
              </a:rPr>
              <a:t>항목에 따른 자동차 연비 예측하기</a:t>
            </a:r>
            <a:endParaRPr lang="ko-KR" altLang="en-US" sz="2000" smtClean="0"/>
          </a:p>
        </p:txBody>
      </p:sp>
      <p:sp>
        <p:nvSpPr>
          <p:cNvPr id="39939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 모델 구축</a:t>
            </a:r>
            <a:r>
              <a:rPr lang="en-US" altLang="ko-KR" dirty="0"/>
              <a:t>, </a:t>
            </a:r>
            <a:r>
              <a:rPr lang="ko-KR" altLang="en-US" dirty="0"/>
              <a:t>결과 분석 및 시각화 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ko-KR" altLang="en-US" dirty="0"/>
              <a:t>선형 회귀 분석 모델 구축하기</a:t>
            </a: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r>
              <a:rPr lang="ko-KR" altLang="en-US" dirty="0"/>
              <a:t>평가 지표를 통해 선형 회귀 분석 모델을 평가하고 회귀 계수를 확인하여 자동차 연비에 끼치는 피처의 영향을 분석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</p:txBody>
      </p:sp>
      <p:pic>
        <p:nvPicPr>
          <p:cNvPr id="39941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2351088"/>
            <a:ext cx="4681537" cy="413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441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281988" cy="547688"/>
          </a:xfrm>
        </p:spPr>
        <p:txBody>
          <a:bodyPr/>
          <a:lstStyle/>
          <a:p>
            <a:r>
              <a:rPr lang="en-US" altLang="ko-KR" sz="2000" smtClean="0">
                <a:solidFill>
                  <a:srgbClr val="000000"/>
                </a:solidFill>
              </a:rPr>
              <a:t>02. </a:t>
            </a:r>
            <a:r>
              <a:rPr lang="en-US" altLang="ko-KR" sz="1800" smtClean="0">
                <a:solidFill>
                  <a:srgbClr val="000000"/>
                </a:solidFill>
              </a:rPr>
              <a:t>[</a:t>
            </a:r>
            <a:r>
              <a:rPr lang="ko-KR" altLang="en-US" sz="1800" smtClean="0">
                <a:solidFill>
                  <a:srgbClr val="000000"/>
                </a:solidFill>
              </a:rPr>
              <a:t>회귀 분석 </a:t>
            </a:r>
            <a:r>
              <a:rPr lang="en-US" altLang="ko-KR" sz="1800" smtClean="0">
                <a:solidFill>
                  <a:srgbClr val="000000"/>
                </a:solidFill>
              </a:rPr>
              <a:t>+ </a:t>
            </a:r>
            <a:r>
              <a:rPr lang="ko-KR" altLang="en-US" sz="1800" smtClean="0">
                <a:solidFill>
                  <a:srgbClr val="000000"/>
                </a:solidFill>
              </a:rPr>
              <a:t>산점도</a:t>
            </a:r>
            <a:r>
              <a:rPr lang="en-US" altLang="ko-KR" sz="1800" smtClean="0">
                <a:solidFill>
                  <a:srgbClr val="000000"/>
                </a:solidFill>
              </a:rPr>
              <a:t>/</a:t>
            </a:r>
            <a:r>
              <a:rPr lang="ko-KR" altLang="en-US" sz="1800" smtClean="0">
                <a:solidFill>
                  <a:srgbClr val="000000"/>
                </a:solidFill>
              </a:rPr>
              <a:t>선형 회귀 그래프</a:t>
            </a:r>
            <a:r>
              <a:rPr lang="en-US" altLang="ko-KR" sz="1800" smtClean="0">
                <a:solidFill>
                  <a:srgbClr val="000000"/>
                </a:solidFill>
              </a:rPr>
              <a:t>] </a:t>
            </a:r>
            <a:r>
              <a:rPr lang="ko-KR" altLang="en-US" sz="1800" smtClean="0">
                <a:solidFill>
                  <a:srgbClr val="000000"/>
                </a:solidFill>
              </a:rPr>
              <a:t>항목에 따른 자동차 연비 예측하기</a:t>
            </a:r>
            <a:endParaRPr lang="ko-KR" altLang="en-US" sz="2000" smtClean="0"/>
          </a:p>
        </p:txBody>
      </p:sp>
      <p:sp>
        <p:nvSpPr>
          <p:cNvPr id="40963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 모델 구축</a:t>
            </a:r>
            <a:r>
              <a:rPr lang="en-US" altLang="ko-KR" dirty="0"/>
              <a:t>, </a:t>
            </a:r>
            <a:r>
              <a:rPr lang="ko-KR" altLang="en-US" dirty="0"/>
              <a:t>결과 분석 및 시각화 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ko-KR" altLang="en-US" dirty="0"/>
              <a:t>선형 회귀 분석 모델 구축하기</a:t>
            </a: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r>
              <a:rPr lang="ko-KR" altLang="en-US" dirty="0"/>
              <a:t>완성된 자동차 연비 예측 모델을 사용하여 임의의 데이터를 입력하면 연비를 예측할 수 있음</a:t>
            </a: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</a:rPr>
              <a:t>In [17]</a:t>
            </a:r>
            <a:r>
              <a:rPr lang="en-US" altLang="ko-KR" dirty="0"/>
              <a:t>: 5</a:t>
            </a:r>
            <a:r>
              <a:rPr lang="ko-KR" altLang="en-US" dirty="0"/>
              <a:t>개 항목</a:t>
            </a:r>
            <a:r>
              <a:rPr lang="en-US" altLang="ko-KR" dirty="0"/>
              <a:t>(</a:t>
            </a:r>
            <a:r>
              <a:rPr lang="ko-KR" altLang="en-US" dirty="0"/>
              <a:t>독립 변수</a:t>
            </a:r>
            <a:r>
              <a:rPr lang="en-US" altLang="ko-KR" dirty="0"/>
              <a:t>)</a:t>
            </a:r>
            <a:r>
              <a:rPr lang="ko-KR" altLang="en-US" dirty="0"/>
              <a:t>을 입력하면 변수에 저장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</a:rPr>
              <a:t>In [18]</a:t>
            </a:r>
            <a:r>
              <a:rPr lang="en-US" altLang="ko-KR" dirty="0"/>
              <a:t>: </a:t>
            </a:r>
            <a:r>
              <a:rPr lang="ko-KR" altLang="en-US" dirty="0"/>
              <a:t>변수를 회귀 모델에 적용하여 예측 결과값을 구함</a:t>
            </a: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lvl="2">
              <a:defRPr/>
            </a:pP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258888" y="2262188"/>
          <a:ext cx="6337300" cy="2905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1788"/>
                <a:gridCol w="5555512"/>
              </a:tblGrid>
              <a:tr h="103937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[17]:</a:t>
                      </a:r>
                    </a:p>
                  </a:txBody>
                  <a:tcPr marL="89308" marR="89308" marT="44642" marB="4464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print("</a:t>
                      </a:r>
                      <a:r>
                        <a:rPr kumimoji="1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연비를 예측하고 싶은 차의 정보를 입력해주세요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.")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cylinders_1 =</a:t>
                      </a:r>
                      <a:r>
                        <a:rPr kumimoji="1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int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</a:t>
                      </a:r>
                      <a:r>
                        <a:rPr kumimoji="1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input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("cylinders : "))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displacement_1 = </a:t>
                      </a:r>
                      <a:r>
                        <a:rPr kumimoji="1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int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</a:t>
                      </a:r>
                      <a:r>
                        <a:rPr kumimoji="1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input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("displacement : "))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weight_1 = </a:t>
                      </a:r>
                      <a:r>
                        <a:rPr kumimoji="1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int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</a:t>
                      </a:r>
                      <a:r>
                        <a:rPr kumimoji="1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input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("weight : "))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acceleration_1 = </a:t>
                      </a:r>
                      <a:r>
                        <a:rPr kumimoji="1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int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</a:t>
                      </a:r>
                      <a:r>
                        <a:rPr kumimoji="1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input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("acceleration : "))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model_year_1 = </a:t>
                      </a:r>
                      <a:r>
                        <a:rPr kumimoji="1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int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</a:t>
                      </a:r>
                      <a:r>
                        <a:rPr kumimoji="1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input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("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model_year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: "))</a:t>
                      </a:r>
                      <a:endParaRPr kumimoji="1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308" marR="89308" marT="44642" marB="4464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03937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Out[17]:</a:t>
                      </a:r>
                    </a:p>
                  </a:txBody>
                  <a:tcPr marL="89308" marR="89308" marT="44642" marB="4464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연비를 예측하고 싶은 차의 정보를 입력해주세요</a:t>
                      </a:r>
                      <a:r>
                        <a:rPr lang="en-US" altLang="ko-KR" sz="900" dirty="0"/>
                        <a:t>.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cylinders : 8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displacement : 350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weight : 3200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acceleration : 22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model_year</a:t>
                      </a:r>
                      <a:r>
                        <a:rPr lang="en-US" altLang="ko-KR" sz="900" dirty="0"/>
                        <a:t> : 99</a:t>
                      </a:r>
                      <a:endParaRPr kumimoji="1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308" marR="89308" marT="44642" marB="4464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1248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[18]:</a:t>
                      </a:r>
                    </a:p>
                  </a:txBody>
                  <a:tcPr marL="89308" marR="89308" marT="44642" marB="4464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mpg_predict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=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lr.</a:t>
                      </a:r>
                      <a:r>
                        <a:rPr kumimoji="1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predict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([[cylinders_1, displacement_1, weight_1, acceleration_1 , model_year_1]])</a:t>
                      </a:r>
                    </a:p>
                  </a:txBody>
                  <a:tcPr marL="89308" marR="89308" marT="44642" marB="4464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694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[19]:</a:t>
                      </a:r>
                    </a:p>
                  </a:txBody>
                  <a:tcPr marL="89308" marR="89308" marT="44642" marB="4464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print("</a:t>
                      </a:r>
                      <a:r>
                        <a:rPr lang="ko-KR" altLang="en-US" sz="900" dirty="0"/>
                        <a:t>이 자동차의 예상 연비</a:t>
                      </a:r>
                      <a:r>
                        <a:rPr lang="en-US" altLang="ko-KR" sz="900" dirty="0"/>
                        <a:t>(MPG)</a:t>
                      </a:r>
                      <a:r>
                        <a:rPr lang="ko-KR" altLang="en-US" sz="900" dirty="0"/>
                        <a:t>는 </a:t>
                      </a:r>
                      <a:r>
                        <a:rPr lang="en-US" altLang="ko-KR" sz="900" dirty="0"/>
                        <a:t>%.2f</a:t>
                      </a:r>
                      <a:r>
                        <a:rPr lang="ko-KR" altLang="en-US" sz="900" dirty="0"/>
                        <a:t>입니다</a:t>
                      </a:r>
                      <a:r>
                        <a:rPr lang="en-US" altLang="ko-KR" sz="900" dirty="0"/>
                        <a:t>." %</a:t>
                      </a:r>
                      <a:r>
                        <a:rPr lang="en-US" altLang="ko-KR" sz="900" dirty="0" err="1"/>
                        <a:t>mpg_predict</a:t>
                      </a:r>
                      <a:r>
                        <a:rPr lang="en-US" altLang="ko-KR" sz="900" dirty="0"/>
                        <a:t>)</a:t>
                      </a:r>
                      <a:endParaRPr kumimoji="1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308" marR="89308" marT="44642" marB="4464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694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Out[19]:</a:t>
                      </a:r>
                    </a:p>
                  </a:txBody>
                  <a:tcPr marL="89308" marR="89308" marT="44642" marB="4464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이 자동차의 예상 연비</a:t>
                      </a:r>
                      <a:r>
                        <a:rPr lang="en-US" altLang="ko-KR" sz="900" dirty="0"/>
                        <a:t>(MPG)</a:t>
                      </a:r>
                      <a:r>
                        <a:rPr lang="ko-KR" altLang="en-US" sz="900" dirty="0"/>
                        <a:t>는 </a:t>
                      </a:r>
                      <a:r>
                        <a:rPr lang="en-US" altLang="ko-KR" sz="900" dirty="0"/>
                        <a:t>41.32</a:t>
                      </a:r>
                      <a:r>
                        <a:rPr lang="ko-KR" altLang="en-US" sz="900" dirty="0"/>
                        <a:t>입니다</a:t>
                      </a:r>
                      <a:endParaRPr kumimoji="1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308" marR="89308" marT="44642" marB="4464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651250" y="3757613"/>
            <a:ext cx="2608263" cy="260350"/>
          </a:xfrm>
          <a:prstGeom prst="rect">
            <a:avLst/>
          </a:prstGeom>
          <a:ln w="6350">
            <a:solidFill>
              <a:schemeClr val="tx1"/>
            </a:solidFill>
          </a:ln>
        </p:spPr>
        <p:txBody>
          <a:bodyPr anchor="ctr">
            <a:normAutofit fontScale="92500"/>
          </a:bodyPr>
          <a:lstStyle/>
          <a:p>
            <a:pPr>
              <a:defRPr/>
            </a:pPr>
            <a:r>
              <a:rPr lang="ko-KR" altLang="en-US" sz="1100" dirty="0">
                <a:latin typeface="+mn-ea"/>
                <a:ea typeface="+mn-ea"/>
              </a:rPr>
              <a:t>키보드로 값을 입력한 후 </a:t>
            </a:r>
            <a:r>
              <a:rPr lang="en-US" altLang="ko-KR" sz="1100" dirty="0">
                <a:latin typeface="+mn-ea"/>
                <a:ea typeface="+mn-ea"/>
              </a:rPr>
              <a:t>[Enter] </a:t>
            </a:r>
            <a:r>
              <a:rPr lang="ko-KR" altLang="en-US" sz="1100" dirty="0">
                <a:latin typeface="+mn-ea"/>
                <a:ea typeface="+mn-ea"/>
              </a:rPr>
              <a:t>누르기</a:t>
            </a:r>
          </a:p>
        </p:txBody>
      </p:sp>
      <p:sp>
        <p:nvSpPr>
          <p:cNvPr id="4" name="오른쪽 중괄호 3"/>
          <p:cNvSpPr/>
          <p:nvPr/>
        </p:nvSpPr>
        <p:spPr>
          <a:xfrm>
            <a:off x="3074988" y="3522663"/>
            <a:ext cx="576262" cy="730250"/>
          </a:xfrm>
          <a:prstGeom prst="rightBrace">
            <a:avLst>
              <a:gd name="adj1" fmla="val 0"/>
              <a:gd name="adj2" fmla="val 50000"/>
            </a:avLst>
          </a:prstGeom>
          <a:ln w="63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3203575" y="3748088"/>
            <a:ext cx="160338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203575" y="3884613"/>
            <a:ext cx="160338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203575" y="4076700"/>
            <a:ext cx="160338" cy="0"/>
          </a:xfrm>
          <a:prstGeom prst="line">
            <a:avLst/>
          </a:prstGeom>
          <a:ln w="63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58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vert="horz" wrap="square" lIns="68569" tIns="68569" rIns="68569" bIns="68569" numCol="1" rtlCol="0" anchor="b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ko-KR" altLang="en-US" dirty="0" smtClean="0"/>
              <a:t>분류 분석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vert="horz" wrap="square" lIns="68569" tIns="68569" rIns="68569" bIns="68569" numCol="1" rtlCol="0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7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686800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01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2000" smtClean="0"/>
              <a:t>[</a:t>
            </a:r>
            <a:r>
              <a:rPr lang="ko-KR" altLang="en-US" sz="2000" smtClean="0"/>
              <a:t>로지스틱 회귀 분석</a:t>
            </a:r>
            <a:r>
              <a:rPr lang="en-US" altLang="ko-KR" sz="2000" smtClean="0"/>
              <a:t>] </a:t>
            </a:r>
            <a:r>
              <a:rPr lang="ko-KR" altLang="en-US" sz="2000" smtClean="0"/>
              <a:t>특징 데이터로 유방암 진단하기</a:t>
            </a:r>
            <a:endParaRPr lang="en-US" altLang="ko-KR" sz="1800" smtClean="0"/>
          </a:p>
        </p:txBody>
      </p:sp>
      <p:sp>
        <p:nvSpPr>
          <p:cNvPr id="13315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 </a:t>
            </a:r>
            <a:r>
              <a:rPr lang="ko-KR" altLang="en-US" dirty="0" err="1"/>
              <a:t>미리보기</a:t>
            </a:r>
            <a:endParaRPr lang="en-US" altLang="ko-KR" dirty="0"/>
          </a:p>
        </p:txBody>
      </p:sp>
      <p:pic>
        <p:nvPicPr>
          <p:cNvPr id="13317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989138"/>
            <a:ext cx="5726113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224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686800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01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2000" smtClean="0"/>
              <a:t>[</a:t>
            </a:r>
            <a:r>
              <a:rPr lang="ko-KR" altLang="en-US" sz="2000" smtClean="0"/>
              <a:t>로지스틱 회귀 분석</a:t>
            </a:r>
            <a:r>
              <a:rPr lang="en-US" altLang="ko-KR" sz="2000" smtClean="0"/>
              <a:t>] </a:t>
            </a:r>
            <a:r>
              <a:rPr lang="ko-KR" altLang="en-US" sz="2000" smtClean="0"/>
              <a:t>특징 데이터로 유방암 진단하기</a:t>
            </a:r>
            <a:endParaRPr lang="en-US" altLang="ko-KR" sz="1800" smtClean="0"/>
          </a:p>
        </p:txBody>
      </p:sp>
      <p:sp>
        <p:nvSpPr>
          <p:cNvPr id="14339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목표설정</a:t>
            </a:r>
            <a:endParaRPr lang="en-US" altLang="ko-KR" dirty="0"/>
          </a:p>
          <a:p>
            <a:pPr lvl="2">
              <a:defRPr/>
            </a:pPr>
            <a:r>
              <a:rPr lang="ko-KR" altLang="en-US" dirty="0"/>
              <a:t>목표</a:t>
            </a:r>
            <a:r>
              <a:rPr lang="en-US" altLang="ko-KR" dirty="0"/>
              <a:t>: </a:t>
            </a:r>
            <a:r>
              <a:rPr lang="ko-KR" altLang="en-US" sz="1400" dirty="0"/>
              <a:t>유방암 특징을 측정한 데이터에 </a:t>
            </a:r>
            <a:r>
              <a:rPr lang="ko-KR" altLang="en-US" sz="1400" dirty="0" err="1"/>
              <a:t>로지스틱</a:t>
            </a:r>
            <a:r>
              <a:rPr lang="ko-KR" altLang="en-US" sz="1400" dirty="0"/>
              <a:t> 회귀 분석을 수행하여 유방암 발생을 예측</a:t>
            </a:r>
            <a:endParaRPr lang="en-US" altLang="ko-KR" sz="1400" dirty="0"/>
          </a:p>
          <a:p>
            <a:pPr lvl="2">
              <a:defRPr/>
            </a:pPr>
            <a:endParaRPr lang="en-US" altLang="ko-KR" sz="100" dirty="0"/>
          </a:p>
          <a:p>
            <a:pPr>
              <a:defRPr/>
            </a:pPr>
            <a:r>
              <a:rPr lang="ko-KR" altLang="en-US" dirty="0"/>
              <a:t>핵심 개념 이해</a:t>
            </a:r>
            <a:endParaRPr lang="en-US" altLang="ko-KR" dirty="0"/>
          </a:p>
          <a:p>
            <a:pPr lvl="1">
              <a:defRPr/>
            </a:pPr>
            <a:r>
              <a:rPr lang="ko-KR" altLang="en-US" dirty="0" err="1"/>
              <a:t>로지스틱</a:t>
            </a:r>
            <a:r>
              <a:rPr lang="ko-KR" altLang="en-US" dirty="0"/>
              <a:t> 회귀 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분류에 사용하는 기법으로 선형 회귀와 달리 </a:t>
            </a:r>
            <a:r>
              <a:rPr lang="en-US" altLang="ko-KR" dirty="0"/>
              <a:t>S</a:t>
            </a:r>
            <a:r>
              <a:rPr lang="ko-KR" altLang="en-US" dirty="0"/>
              <a:t>자 함수를 사용하여 참</a:t>
            </a:r>
            <a:r>
              <a:rPr lang="en-US" altLang="ko-KR" dirty="0"/>
              <a:t>(True, 1)</a:t>
            </a:r>
            <a:r>
              <a:rPr lang="ko-KR" altLang="en-US" dirty="0"/>
              <a:t>과 거짓</a:t>
            </a:r>
            <a:r>
              <a:rPr lang="en-US" altLang="ko-KR" dirty="0"/>
              <a:t>(False, 0)</a:t>
            </a:r>
            <a:r>
              <a:rPr lang="ko-KR" altLang="en-US" dirty="0"/>
              <a:t>을 분류</a:t>
            </a:r>
            <a:endParaRPr lang="en-US" altLang="ko-KR" dirty="0"/>
          </a:p>
          <a:p>
            <a:pPr lvl="1">
              <a:defRPr/>
            </a:pPr>
            <a:r>
              <a:rPr lang="ko-KR" altLang="en-US" dirty="0" err="1"/>
              <a:t>시그모이드</a:t>
            </a:r>
            <a:r>
              <a:rPr lang="ko-KR" altLang="en-US" dirty="0"/>
              <a:t> 함수</a:t>
            </a:r>
            <a:endParaRPr lang="en-US" altLang="ko-KR" dirty="0"/>
          </a:p>
          <a:p>
            <a:pPr lvl="3">
              <a:defRPr/>
            </a:pPr>
            <a:r>
              <a:rPr lang="ko-KR" altLang="en-US" dirty="0" err="1"/>
              <a:t>로지스틱</a:t>
            </a:r>
            <a:r>
              <a:rPr lang="ko-KR" altLang="en-US" dirty="0"/>
              <a:t> 회귀에서 사용하는 </a:t>
            </a:r>
            <a:r>
              <a:rPr lang="en-US" altLang="ko-KR" dirty="0"/>
              <a:t>S</a:t>
            </a:r>
            <a:r>
              <a:rPr lang="ko-KR" altLang="en-US" dirty="0"/>
              <a:t>자 함수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x</a:t>
            </a:r>
            <a:r>
              <a:rPr lang="ko-KR" altLang="en-US" dirty="0"/>
              <a:t>의 값이 커지면 </a:t>
            </a:r>
            <a:r>
              <a:rPr lang="en-US" altLang="ko-KR" dirty="0"/>
              <a:t>y</a:t>
            </a:r>
            <a:r>
              <a:rPr lang="ko-KR" altLang="en-US" dirty="0"/>
              <a:t>의 값은 </a:t>
            </a:r>
            <a:r>
              <a:rPr lang="en-US" altLang="ko-KR" dirty="0"/>
              <a:t>1</a:t>
            </a:r>
            <a:r>
              <a:rPr lang="ko-KR" altLang="en-US" dirty="0"/>
              <a:t>에 근사하게 되고 </a:t>
            </a:r>
            <a:r>
              <a:rPr lang="en-US" altLang="ko-KR" dirty="0"/>
              <a:t>x</a:t>
            </a:r>
            <a:r>
              <a:rPr lang="ko-KR" altLang="en-US" dirty="0"/>
              <a:t>의 값이 작아지면 </a:t>
            </a:r>
            <a:r>
              <a:rPr lang="en-US" altLang="ko-KR" dirty="0"/>
              <a:t>y</a:t>
            </a:r>
            <a:r>
              <a:rPr lang="ko-KR" altLang="en-US" dirty="0"/>
              <a:t>의 값은 </a:t>
            </a:r>
            <a:r>
              <a:rPr lang="en-US" altLang="ko-KR" dirty="0"/>
              <a:t>0</a:t>
            </a:r>
            <a:r>
              <a:rPr lang="ko-KR" altLang="en-US" dirty="0"/>
              <a:t>에 근사하게 되어 </a:t>
            </a:r>
            <a:r>
              <a:rPr lang="en-US" altLang="ko-KR" dirty="0"/>
              <a:t>S</a:t>
            </a:r>
            <a:r>
              <a:rPr lang="ko-KR" altLang="en-US" dirty="0"/>
              <a:t>자 형태의 그래프가 됨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두 개의 값을 분류하는 이진 분류에 많이 사용</a:t>
            </a:r>
            <a:endParaRPr lang="en-US" altLang="ko-KR" dirty="0"/>
          </a:p>
          <a:p>
            <a:pPr lvl="3">
              <a:defRPr/>
            </a:pPr>
            <a:endParaRPr lang="en-US" altLang="ko-KR" dirty="0"/>
          </a:p>
        </p:txBody>
      </p:sp>
      <p:grpSp>
        <p:nvGrpSpPr>
          <p:cNvPr id="14341" name="그룹 3"/>
          <p:cNvGrpSpPr>
            <a:grpSpLocks/>
          </p:cNvGrpSpPr>
          <p:nvPr/>
        </p:nvGrpSpPr>
        <p:grpSpPr bwMode="auto">
          <a:xfrm>
            <a:off x="1042988" y="4232275"/>
            <a:ext cx="1944687" cy="636588"/>
            <a:chOff x="1043608" y="4077071"/>
            <a:chExt cx="1944216" cy="637629"/>
          </a:xfrm>
        </p:grpSpPr>
        <p:pic>
          <p:nvPicPr>
            <p:cNvPr id="14343" name="그림 1"/>
            <p:cNvPicPr>
              <a:picLocks noChangeAspect="1"/>
            </p:cNvPicPr>
            <p:nvPr/>
          </p:nvPicPr>
          <p:blipFill>
            <a:blip r:embed="rId3">
              <a:grayscl/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696" y="4077072"/>
              <a:ext cx="1152128" cy="637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1043608" y="4077071"/>
              <a:ext cx="1080825" cy="637629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ko-KR" altLang="en-US" sz="1200" dirty="0">
                  <a:latin typeface="+mn-ea"/>
                  <a:ea typeface="+mn-ea"/>
                </a:rPr>
                <a:t>방정식</a:t>
              </a:r>
            </a:p>
          </p:txBody>
        </p:sp>
      </p:grpSp>
      <p:pic>
        <p:nvPicPr>
          <p:cNvPr id="14342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4187825"/>
            <a:ext cx="4929188" cy="253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561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686800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01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2000" smtClean="0"/>
              <a:t>[</a:t>
            </a:r>
            <a:r>
              <a:rPr lang="ko-KR" altLang="en-US" sz="2000" smtClean="0"/>
              <a:t>로지스틱 회귀 분석</a:t>
            </a:r>
            <a:r>
              <a:rPr lang="en-US" altLang="ko-KR" sz="2000" smtClean="0"/>
              <a:t>] </a:t>
            </a:r>
            <a:r>
              <a:rPr lang="ko-KR" altLang="en-US" sz="2000" smtClean="0"/>
              <a:t>특징 데이터로 유방암 진단하기</a:t>
            </a:r>
            <a:endParaRPr lang="en-US" altLang="ko-KR" sz="1800" smtClean="0"/>
          </a:p>
        </p:txBody>
      </p:sp>
      <p:sp>
        <p:nvSpPr>
          <p:cNvPr id="15363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sz="1800" dirty="0"/>
              <a:t>핵심 개념 이해</a:t>
            </a:r>
            <a:endParaRPr lang="en-US" altLang="ko-KR" sz="1800" dirty="0"/>
          </a:p>
          <a:p>
            <a:pPr lvl="1">
              <a:defRPr/>
            </a:pPr>
            <a:r>
              <a:rPr lang="ko-KR" altLang="en-US" dirty="0" err="1"/>
              <a:t>로지스틱</a:t>
            </a:r>
            <a:r>
              <a:rPr lang="ko-KR" altLang="en-US" dirty="0"/>
              <a:t> 회귀 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선형 회귀 모델은 </a:t>
            </a:r>
            <a:r>
              <a:rPr lang="ko-KR" altLang="en-US" dirty="0" err="1"/>
              <a:t>실제값과</a:t>
            </a:r>
            <a:r>
              <a:rPr lang="ko-KR" altLang="en-US" dirty="0"/>
              <a:t> </a:t>
            </a:r>
            <a:r>
              <a:rPr lang="ko-KR" altLang="en-US" dirty="0" err="1"/>
              <a:t>예측값의</a:t>
            </a:r>
            <a:r>
              <a:rPr lang="ko-KR" altLang="en-US" dirty="0"/>
              <a:t> 오차에 기반한 지표를 사용</a:t>
            </a:r>
            <a:endParaRPr lang="en-US" altLang="ko-KR" dirty="0"/>
          </a:p>
          <a:p>
            <a:pPr lvl="3">
              <a:defRPr/>
            </a:pPr>
            <a:r>
              <a:rPr lang="ko-KR" altLang="en-US" dirty="0" err="1"/>
              <a:t>로지스틱</a:t>
            </a:r>
            <a:r>
              <a:rPr lang="ko-KR" altLang="en-US" dirty="0"/>
              <a:t> 회귀 모델은 이진 분류 결과를 평가하기 위해 오차 행렬에 기반한 성능 지표인 정밀도</a:t>
            </a:r>
            <a:r>
              <a:rPr lang="en-US" altLang="ko-KR" dirty="0"/>
              <a:t>, </a:t>
            </a:r>
            <a:r>
              <a:rPr lang="ko-KR" altLang="en-US" dirty="0" err="1"/>
              <a:t>재현율</a:t>
            </a:r>
            <a:r>
              <a:rPr lang="en-US" altLang="ko-KR" dirty="0"/>
              <a:t>, F1 </a:t>
            </a:r>
            <a:r>
              <a:rPr lang="ko-KR" altLang="en-US" dirty="0"/>
              <a:t>스코어</a:t>
            </a:r>
            <a:r>
              <a:rPr lang="en-US" altLang="ko-KR" dirty="0"/>
              <a:t>, </a:t>
            </a:r>
          </a:p>
          <a:p>
            <a:pPr lvl="3">
              <a:defRPr/>
            </a:pPr>
            <a:r>
              <a:rPr lang="en-US" altLang="ko-KR" dirty="0"/>
              <a:t>ROC_AUC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오차 행렬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행렬을 사용해 이진 분류의 예측 오류를 나타내는 지표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행은 실제 클래스의 </a:t>
            </a:r>
            <a:r>
              <a:rPr lang="en-US" altLang="ko-KR" dirty="0"/>
              <a:t>Negative/Positive </a:t>
            </a:r>
            <a:r>
              <a:rPr lang="ko-KR" altLang="en-US" dirty="0"/>
              <a:t>값 </a:t>
            </a:r>
            <a:r>
              <a:rPr lang="en-US" altLang="ko-KR" dirty="0"/>
              <a:t>/</a:t>
            </a:r>
            <a:r>
              <a:rPr lang="ko-KR" altLang="en-US" dirty="0"/>
              <a:t> 열은 예측 클래스의 </a:t>
            </a:r>
            <a:r>
              <a:rPr lang="en-US" altLang="ko-KR" dirty="0"/>
              <a:t>Negative/ Positive </a:t>
            </a: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/>
              <a:t>     TN:</a:t>
            </a:r>
            <a:r>
              <a:rPr lang="ko-KR" altLang="en-US" dirty="0"/>
              <a:t> </a:t>
            </a:r>
            <a:r>
              <a:rPr lang="en-US" altLang="ko-KR" dirty="0"/>
              <a:t>Negative</a:t>
            </a:r>
            <a:r>
              <a:rPr lang="ko-KR" altLang="en-US" dirty="0"/>
              <a:t>가 참인 경우       </a:t>
            </a:r>
            <a:r>
              <a:rPr lang="en-US" altLang="ko-KR" dirty="0"/>
              <a:t>TP:</a:t>
            </a:r>
            <a:r>
              <a:rPr lang="ko-KR" altLang="en-US" dirty="0"/>
              <a:t> </a:t>
            </a:r>
            <a:r>
              <a:rPr lang="en-US" altLang="ko-KR" dirty="0"/>
              <a:t>Positive</a:t>
            </a:r>
            <a:r>
              <a:rPr lang="ko-KR" altLang="en-US" dirty="0"/>
              <a:t>가 참인 경우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/>
              <a:t>     FN:</a:t>
            </a:r>
            <a:r>
              <a:rPr lang="ko-KR" altLang="en-US" dirty="0"/>
              <a:t> </a:t>
            </a:r>
            <a:r>
              <a:rPr lang="en-US" altLang="ko-KR" dirty="0"/>
              <a:t>Negative</a:t>
            </a:r>
            <a:r>
              <a:rPr lang="ko-KR" altLang="en-US" dirty="0"/>
              <a:t>가 거짓인 경우</a:t>
            </a:r>
            <a:r>
              <a:rPr lang="en-US" altLang="ko-KR" dirty="0"/>
              <a:t>    FP:</a:t>
            </a:r>
            <a:r>
              <a:rPr lang="ko-KR" altLang="en-US" dirty="0"/>
              <a:t> </a:t>
            </a:r>
            <a:r>
              <a:rPr lang="en-US" altLang="ko-KR" dirty="0"/>
              <a:t>Positive</a:t>
            </a:r>
            <a:r>
              <a:rPr lang="ko-KR" altLang="en-US" dirty="0"/>
              <a:t>가 거짓인 경우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ko-KR" altLang="en-US" dirty="0"/>
              <a:t>     </a:t>
            </a:r>
            <a:r>
              <a:rPr lang="ko-KR" altLang="en-US" dirty="0" err="1"/>
              <a:t>사이킷런에서는</a:t>
            </a:r>
            <a:r>
              <a:rPr lang="ko-KR" altLang="en-US" dirty="0"/>
              <a:t> 오차 행렬을 구하기 위해 </a:t>
            </a:r>
            <a:r>
              <a:rPr lang="en-US" altLang="ko-KR" dirty="0" err="1"/>
              <a:t>confusion_matrix</a:t>
            </a:r>
            <a:r>
              <a:rPr lang="en-US" altLang="ko-KR" dirty="0"/>
              <a:t> </a:t>
            </a:r>
            <a:r>
              <a:rPr lang="ko-KR" altLang="en-US" dirty="0"/>
              <a:t>함수를 제공</a:t>
            </a:r>
            <a:endParaRPr lang="en-US" altLang="ko-KR" dirty="0"/>
          </a:p>
          <a:p>
            <a:pPr lvl="3">
              <a:defRPr/>
            </a:pPr>
            <a:endParaRPr lang="en-US" altLang="ko-KR" dirty="0"/>
          </a:p>
        </p:txBody>
      </p:sp>
      <p:pic>
        <p:nvPicPr>
          <p:cNvPr id="15365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4335463"/>
            <a:ext cx="3836987" cy="214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366" name="그룹 6"/>
          <p:cNvGrpSpPr>
            <a:grpSpLocks/>
          </p:cNvGrpSpPr>
          <p:nvPr/>
        </p:nvGrpSpPr>
        <p:grpSpPr bwMode="auto">
          <a:xfrm>
            <a:off x="3708400" y="4545013"/>
            <a:ext cx="4824413" cy="639762"/>
            <a:chOff x="1043608" y="4400048"/>
            <a:chExt cx="4824536" cy="641287"/>
          </a:xfrm>
        </p:grpSpPr>
        <p:sp>
          <p:nvSpPr>
            <p:cNvPr id="3" name="TextBox 2"/>
            <p:cNvSpPr txBox="1"/>
            <p:nvPr/>
          </p:nvSpPr>
          <p:spPr>
            <a:xfrm>
              <a:off x="1043608" y="4400048"/>
              <a:ext cx="863622" cy="638104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ko-KR" altLang="en-US" sz="1200">
                  <a:latin typeface="+mn-ea"/>
                  <a:ea typeface="+mn-ea"/>
                </a:rPr>
                <a:t>정확도</a:t>
              </a:r>
              <a:endParaRPr lang="ko-KR" altLang="en-US" sz="1200" dirty="0">
                <a:latin typeface="+mn-ea"/>
                <a:ea typeface="+mn-ea"/>
              </a:endParaRPr>
            </a:p>
          </p:txBody>
        </p:sp>
        <p:pic>
          <p:nvPicPr>
            <p:cNvPr id="15368" name="그림 5"/>
            <p:cNvPicPr>
              <a:picLocks noChangeAspect="1"/>
            </p:cNvPicPr>
            <p:nvPr/>
          </p:nvPicPr>
          <p:blipFill>
            <a:blip r:embed="rId4">
              <a:grayscl/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696" y="4400048"/>
              <a:ext cx="4032448" cy="641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3136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686800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01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2000" smtClean="0"/>
              <a:t>[</a:t>
            </a:r>
            <a:r>
              <a:rPr lang="ko-KR" altLang="en-US" sz="2000" smtClean="0"/>
              <a:t>로지스틱 회귀 분석</a:t>
            </a:r>
            <a:r>
              <a:rPr lang="en-US" altLang="ko-KR" sz="2000" smtClean="0"/>
              <a:t>] </a:t>
            </a:r>
            <a:r>
              <a:rPr lang="ko-KR" altLang="en-US" sz="2000" smtClean="0"/>
              <a:t>특징 데이터로 유방암 진단하기</a:t>
            </a:r>
            <a:endParaRPr lang="en-US" altLang="ko-KR" sz="1800" smtClean="0"/>
          </a:p>
        </p:txBody>
      </p:sp>
      <p:sp>
        <p:nvSpPr>
          <p:cNvPr id="16387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sz="1800" dirty="0"/>
              <a:t>핵심 개념 이해</a:t>
            </a:r>
            <a:endParaRPr lang="en-US" altLang="ko-KR" sz="1800" dirty="0"/>
          </a:p>
          <a:p>
            <a:pPr lvl="1">
              <a:defRPr/>
            </a:pPr>
            <a:r>
              <a:rPr lang="ko-KR" altLang="en-US" dirty="0"/>
              <a:t>정밀도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예측이 </a:t>
            </a:r>
            <a:r>
              <a:rPr lang="en-US" altLang="ko-KR" dirty="0"/>
              <a:t>Positive</a:t>
            </a:r>
            <a:r>
              <a:rPr lang="ko-KR" altLang="en-US" dirty="0"/>
              <a:t>인 것</a:t>
            </a:r>
            <a:r>
              <a:rPr lang="en-US" altLang="ko-KR" dirty="0"/>
              <a:t>(FP+TP) </a:t>
            </a:r>
            <a:r>
              <a:rPr lang="ko-KR" altLang="en-US" dirty="0"/>
              <a:t>중에서</a:t>
            </a:r>
            <a:r>
              <a:rPr lang="en-US" altLang="ko-KR" dirty="0"/>
              <a:t>, </a:t>
            </a:r>
            <a:r>
              <a:rPr lang="ko-KR" altLang="en-US" dirty="0"/>
              <a:t>참인 것</a:t>
            </a:r>
            <a:r>
              <a:rPr lang="en-US" altLang="ko-KR" dirty="0"/>
              <a:t>(TP)</a:t>
            </a:r>
            <a:r>
              <a:rPr lang="ko-KR" altLang="en-US" dirty="0"/>
              <a:t>의 비율을 의미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정밀도는 </a:t>
            </a:r>
            <a:r>
              <a:rPr lang="en-US" altLang="ko-KR" dirty="0"/>
              <a:t>Positive </a:t>
            </a:r>
            <a:r>
              <a:rPr lang="ko-KR" altLang="en-US" dirty="0"/>
              <a:t>예측 성능을 더 정밀하게 평가하기 위한 지표로 사용</a:t>
            </a:r>
            <a:endParaRPr lang="en-US" altLang="ko-KR" dirty="0"/>
          </a:p>
          <a:p>
            <a:pPr lvl="3">
              <a:defRPr/>
            </a:pPr>
            <a:r>
              <a:rPr lang="ko-KR" altLang="en-US" dirty="0" err="1"/>
              <a:t>사이킷런에서는</a:t>
            </a:r>
            <a:r>
              <a:rPr lang="ko-KR" altLang="en-US" dirty="0"/>
              <a:t> 정밀도를 구하기 위해 </a:t>
            </a:r>
            <a:r>
              <a:rPr lang="en-US" altLang="ko-KR" dirty="0" err="1"/>
              <a:t>precision_score</a:t>
            </a:r>
            <a:r>
              <a:rPr lang="en-US" altLang="ko-KR" dirty="0"/>
              <a:t> </a:t>
            </a:r>
            <a:r>
              <a:rPr lang="ko-KR" altLang="en-US" dirty="0"/>
              <a:t>함수를 제공</a:t>
            </a: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sz="100" dirty="0"/>
          </a:p>
          <a:p>
            <a:pPr lvl="3">
              <a:defRPr/>
            </a:pPr>
            <a:endParaRPr lang="en-US" altLang="ko-KR" sz="100" dirty="0"/>
          </a:p>
          <a:p>
            <a:pPr lvl="1">
              <a:defRPr/>
            </a:pPr>
            <a:r>
              <a:rPr lang="ko-KR" altLang="en-US" dirty="0" err="1"/>
              <a:t>재현율</a:t>
            </a:r>
            <a:endParaRPr lang="en-US" altLang="ko-KR" dirty="0"/>
          </a:p>
          <a:p>
            <a:pPr lvl="3">
              <a:defRPr/>
            </a:pPr>
            <a:r>
              <a:rPr lang="ko-KR" altLang="en-US" sz="1050" dirty="0" err="1"/>
              <a:t>실제값이</a:t>
            </a:r>
            <a:r>
              <a:rPr lang="ko-KR" altLang="en-US" sz="1050" dirty="0"/>
              <a:t> </a:t>
            </a:r>
            <a:r>
              <a:rPr lang="en-US" altLang="ko-KR" sz="1050" dirty="0"/>
              <a:t>Positive</a:t>
            </a:r>
            <a:r>
              <a:rPr lang="ko-KR" altLang="en-US" sz="1050" dirty="0"/>
              <a:t>인 것</a:t>
            </a:r>
            <a:r>
              <a:rPr lang="en-US" altLang="ko-KR" sz="1050" dirty="0"/>
              <a:t>(FN+TP) </a:t>
            </a:r>
            <a:r>
              <a:rPr lang="ko-KR" altLang="en-US" sz="1050" dirty="0"/>
              <a:t>중에서 참인 것</a:t>
            </a:r>
            <a:r>
              <a:rPr lang="en-US" altLang="ko-KR" sz="1050" dirty="0"/>
              <a:t>(TP)</a:t>
            </a:r>
            <a:r>
              <a:rPr lang="ko-KR" altLang="en-US" sz="1050" dirty="0"/>
              <a:t>의 비율을 의미</a:t>
            </a:r>
            <a:endParaRPr lang="en-US" altLang="ko-KR" sz="1050" dirty="0"/>
          </a:p>
          <a:p>
            <a:pPr lvl="3">
              <a:defRPr/>
            </a:pPr>
            <a:r>
              <a:rPr lang="ko-KR" altLang="en-US" sz="1050" dirty="0"/>
              <a:t>실제 </a:t>
            </a:r>
            <a:r>
              <a:rPr lang="en-US" altLang="ko-KR" sz="1050" dirty="0"/>
              <a:t>Positive</a:t>
            </a:r>
            <a:r>
              <a:rPr lang="ko-KR" altLang="en-US" sz="1050" dirty="0"/>
              <a:t>인 데이터를 정확히 예측했는지 평가하는 지표 </a:t>
            </a:r>
            <a:r>
              <a:rPr lang="en-US" altLang="ko-KR" sz="1050" dirty="0"/>
              <a:t>(</a:t>
            </a:r>
            <a:r>
              <a:rPr lang="ko-KR" altLang="en-US" sz="1050" dirty="0"/>
              <a:t>민감도</a:t>
            </a:r>
            <a:r>
              <a:rPr lang="en-US" altLang="ko-KR" sz="1050" dirty="0"/>
              <a:t> </a:t>
            </a:r>
            <a:r>
              <a:rPr lang="ko-KR" altLang="en-US" sz="1050" dirty="0"/>
              <a:t>또는 </a:t>
            </a:r>
            <a:r>
              <a:rPr lang="en-US" altLang="ko-KR" sz="1050" dirty="0"/>
              <a:t>TPR)</a:t>
            </a:r>
          </a:p>
          <a:p>
            <a:pPr lvl="3">
              <a:defRPr/>
            </a:pPr>
            <a:r>
              <a:rPr lang="ko-KR" altLang="en-US" sz="1050" dirty="0" err="1"/>
              <a:t>사이킷런에서는</a:t>
            </a:r>
            <a:r>
              <a:rPr lang="ko-KR" altLang="en-US" sz="1050" dirty="0"/>
              <a:t> </a:t>
            </a:r>
            <a:r>
              <a:rPr lang="ko-KR" altLang="en-US" sz="1050" dirty="0" err="1"/>
              <a:t>재현율을</a:t>
            </a:r>
            <a:r>
              <a:rPr lang="ko-KR" altLang="en-US" sz="1050" dirty="0"/>
              <a:t> 구하기 위해 </a:t>
            </a:r>
            <a:r>
              <a:rPr lang="en-US" altLang="ko-KR" sz="1050" dirty="0" err="1"/>
              <a:t>recall_score</a:t>
            </a:r>
            <a:r>
              <a:rPr lang="en-US" altLang="ko-KR" sz="1050" dirty="0"/>
              <a:t> </a:t>
            </a:r>
            <a:r>
              <a:rPr lang="ko-KR" altLang="en-US" sz="1050" dirty="0"/>
              <a:t>함수를 제공</a:t>
            </a:r>
            <a:endParaRPr lang="en-US" altLang="ko-KR" sz="1050" dirty="0"/>
          </a:p>
          <a:p>
            <a:pPr lvl="3">
              <a:defRPr/>
            </a:pPr>
            <a:endParaRPr lang="en-US" altLang="ko-KR" sz="1050" dirty="0"/>
          </a:p>
          <a:p>
            <a:pPr lvl="3">
              <a:defRPr/>
            </a:pPr>
            <a:endParaRPr lang="en-US" altLang="ko-KR" sz="1050" dirty="0"/>
          </a:p>
          <a:p>
            <a:pPr lvl="3">
              <a:defRPr/>
            </a:pPr>
            <a:endParaRPr lang="en-US" altLang="ko-KR" sz="100" dirty="0"/>
          </a:p>
          <a:p>
            <a:pPr lvl="1">
              <a:defRPr/>
            </a:pPr>
            <a:r>
              <a:rPr lang="en-US" altLang="ko-KR" sz="1750" dirty="0"/>
              <a:t>F1 </a:t>
            </a:r>
            <a:r>
              <a:rPr lang="ko-KR" altLang="en-US" sz="1750" dirty="0"/>
              <a:t>스코어</a:t>
            </a:r>
            <a:endParaRPr lang="en-US" altLang="ko-KR" sz="1750" dirty="0"/>
          </a:p>
          <a:p>
            <a:pPr lvl="3">
              <a:defRPr/>
            </a:pPr>
            <a:r>
              <a:rPr lang="ko-KR" altLang="en-US" sz="1050" dirty="0"/>
              <a:t>정밀도와 </a:t>
            </a:r>
            <a:r>
              <a:rPr lang="ko-KR" altLang="en-US" sz="1050" dirty="0" err="1"/>
              <a:t>재현율을</a:t>
            </a:r>
            <a:r>
              <a:rPr lang="ko-KR" altLang="en-US" sz="1050" dirty="0"/>
              <a:t> 결합한 평가 지표</a:t>
            </a:r>
            <a:endParaRPr lang="en-US" altLang="ko-KR" sz="1050" dirty="0"/>
          </a:p>
          <a:p>
            <a:pPr lvl="3">
              <a:defRPr/>
            </a:pPr>
            <a:r>
              <a:rPr lang="ko-KR" altLang="en-US" sz="1050" dirty="0"/>
              <a:t>정밀도와 </a:t>
            </a:r>
            <a:r>
              <a:rPr lang="ko-KR" altLang="en-US" sz="1050" dirty="0" err="1"/>
              <a:t>재현율이</a:t>
            </a:r>
            <a:r>
              <a:rPr lang="ko-KR" altLang="en-US" sz="1050" dirty="0"/>
              <a:t> 서로 트레이드 오프 관계</a:t>
            </a:r>
            <a:r>
              <a:rPr lang="en-US" altLang="ko-KR" sz="1050" dirty="0"/>
              <a:t>(</a:t>
            </a:r>
            <a:r>
              <a:rPr lang="ko-KR" altLang="en-US" sz="1050" dirty="0"/>
              <a:t>상충 관계</a:t>
            </a:r>
            <a:r>
              <a:rPr lang="en-US" altLang="ko-KR" sz="1050" dirty="0"/>
              <a:t>)</a:t>
            </a:r>
            <a:r>
              <a:rPr lang="ko-KR" altLang="en-US" sz="1050" dirty="0"/>
              <a:t>인 문제점을 고려하여 정확한 평가를 위해 많이 사용</a:t>
            </a:r>
            <a:endParaRPr lang="en-US" altLang="ko-KR" sz="1050" dirty="0"/>
          </a:p>
          <a:p>
            <a:pPr lvl="3">
              <a:defRPr/>
            </a:pPr>
            <a:r>
              <a:rPr lang="ko-KR" altLang="en-US" sz="1050" dirty="0" err="1"/>
              <a:t>사이킷런에서는</a:t>
            </a:r>
            <a:r>
              <a:rPr lang="ko-KR" altLang="en-US" sz="1050" dirty="0"/>
              <a:t> </a:t>
            </a:r>
            <a:r>
              <a:rPr lang="en-US" altLang="ko-KR" sz="1050" dirty="0"/>
              <a:t>F1 </a:t>
            </a:r>
            <a:r>
              <a:rPr lang="ko-KR" altLang="en-US" sz="1050" dirty="0"/>
              <a:t>스코어를 구하기 위해 </a:t>
            </a:r>
            <a:r>
              <a:rPr lang="en-US" altLang="ko-KR" sz="1050" dirty="0"/>
              <a:t>f1_score </a:t>
            </a:r>
            <a:r>
              <a:rPr lang="ko-KR" altLang="en-US" sz="1050" dirty="0"/>
              <a:t>함수를 제공</a:t>
            </a:r>
            <a:endParaRPr lang="en-US" altLang="ko-KR" sz="1050" dirty="0"/>
          </a:p>
          <a:p>
            <a:pPr lvl="3">
              <a:defRPr/>
            </a:pPr>
            <a:endParaRPr lang="en-US" altLang="ko-KR" sz="1050" dirty="0"/>
          </a:p>
        </p:txBody>
      </p:sp>
      <p:grpSp>
        <p:nvGrpSpPr>
          <p:cNvPr id="16389" name="그룹 3"/>
          <p:cNvGrpSpPr>
            <a:grpSpLocks/>
          </p:cNvGrpSpPr>
          <p:nvPr/>
        </p:nvGrpSpPr>
        <p:grpSpPr bwMode="auto">
          <a:xfrm>
            <a:off x="1119188" y="2492375"/>
            <a:ext cx="1785937" cy="685800"/>
            <a:chOff x="3707904" y="4544281"/>
            <a:chExt cx="1785206" cy="685871"/>
          </a:xfrm>
        </p:grpSpPr>
        <p:sp>
          <p:nvSpPr>
            <p:cNvPr id="3" name="TextBox 2"/>
            <p:cNvSpPr txBox="1"/>
            <p:nvPr/>
          </p:nvSpPr>
          <p:spPr>
            <a:xfrm>
              <a:off x="3707904" y="4544281"/>
              <a:ext cx="864833" cy="638241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ko-KR" altLang="en-US" sz="1200" dirty="0">
                  <a:latin typeface="+mn-ea"/>
                  <a:ea typeface="+mn-ea"/>
                </a:rPr>
                <a:t>정밀도</a:t>
              </a:r>
            </a:p>
          </p:txBody>
        </p:sp>
        <p:pic>
          <p:nvPicPr>
            <p:cNvPr id="16397" name="그림 1"/>
            <p:cNvPicPr>
              <a:picLocks noChangeAspect="1"/>
            </p:cNvPicPr>
            <p:nvPr/>
          </p:nvPicPr>
          <p:blipFill>
            <a:blip r:embed="rId3" cstate="print">
              <a:grayscl/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4998" y="4592424"/>
              <a:ext cx="1008112" cy="637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390" name="그룹 9"/>
          <p:cNvGrpSpPr>
            <a:grpSpLocks/>
          </p:cNvGrpSpPr>
          <p:nvPr/>
        </p:nvGrpSpPr>
        <p:grpSpPr bwMode="auto">
          <a:xfrm>
            <a:off x="1119188" y="4221163"/>
            <a:ext cx="1687512" cy="638175"/>
            <a:chOff x="1191342" y="4509219"/>
            <a:chExt cx="1688155" cy="637629"/>
          </a:xfrm>
        </p:grpSpPr>
        <p:sp>
          <p:nvSpPr>
            <p:cNvPr id="12" name="TextBox 11"/>
            <p:cNvSpPr txBox="1"/>
            <p:nvPr/>
          </p:nvSpPr>
          <p:spPr>
            <a:xfrm>
              <a:off x="1191342" y="4509219"/>
              <a:ext cx="863929" cy="637629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ko-KR" altLang="en-US" sz="1200" dirty="0" err="1">
                  <a:latin typeface="+mn-ea"/>
                  <a:ea typeface="+mn-ea"/>
                </a:rPr>
                <a:t>재현율</a:t>
              </a:r>
              <a:endParaRPr lang="ko-KR" altLang="en-US" sz="1200" dirty="0">
                <a:latin typeface="+mn-ea"/>
                <a:ea typeface="+mn-ea"/>
              </a:endParaRPr>
            </a:p>
          </p:txBody>
        </p:sp>
        <p:pic>
          <p:nvPicPr>
            <p:cNvPr id="16395" name="그림 4"/>
            <p:cNvPicPr>
              <a:picLocks noChangeAspect="1"/>
            </p:cNvPicPr>
            <p:nvPr/>
          </p:nvPicPr>
          <p:blipFill>
            <a:blip r:embed="rId4" cstate="print">
              <a:grayscl/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9712" y="4607849"/>
              <a:ext cx="899785" cy="533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391" name="그룹 14"/>
          <p:cNvGrpSpPr>
            <a:grpSpLocks/>
          </p:cNvGrpSpPr>
          <p:nvPr/>
        </p:nvGrpSpPr>
        <p:grpSpPr bwMode="auto">
          <a:xfrm>
            <a:off x="1119188" y="5805488"/>
            <a:ext cx="3452812" cy="709612"/>
            <a:chOff x="1119334" y="6144099"/>
            <a:chExt cx="3453172" cy="709674"/>
          </a:xfrm>
        </p:grpSpPr>
        <p:sp>
          <p:nvSpPr>
            <p:cNvPr id="18" name="TextBox 17"/>
            <p:cNvSpPr txBox="1"/>
            <p:nvPr/>
          </p:nvSpPr>
          <p:spPr>
            <a:xfrm>
              <a:off x="1119334" y="6144099"/>
              <a:ext cx="863690" cy="638231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en-US" altLang="ko-KR" sz="1200" dirty="0">
                  <a:latin typeface="+mn-ea"/>
                  <a:ea typeface="+mn-ea"/>
                </a:rPr>
                <a:t>F1 </a:t>
              </a:r>
              <a:r>
                <a:rPr lang="ko-KR" altLang="en-US" sz="1200" dirty="0">
                  <a:latin typeface="+mn-ea"/>
                  <a:ea typeface="+mn-ea"/>
                </a:rPr>
                <a:t>스코어</a:t>
              </a:r>
            </a:p>
          </p:txBody>
        </p:sp>
        <p:pic>
          <p:nvPicPr>
            <p:cNvPr id="16393" name="그림 13"/>
            <p:cNvPicPr>
              <a:picLocks noChangeAspect="1"/>
            </p:cNvPicPr>
            <p:nvPr/>
          </p:nvPicPr>
          <p:blipFill>
            <a:blip r:embed="rId5" cstate="print">
              <a:grayscl/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7313" y="6194937"/>
              <a:ext cx="2455193" cy="6588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6829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[</a:t>
            </a:r>
            <a:r>
              <a:rPr lang="ko-KR" altLang="en-US" smtClean="0"/>
              <a:t>기술 통계 분석 </a:t>
            </a:r>
            <a:r>
              <a:rPr lang="en-US" altLang="ko-KR" smtClean="0"/>
              <a:t>+ </a:t>
            </a:r>
            <a:r>
              <a:rPr lang="ko-KR" altLang="en-US" smtClean="0"/>
              <a:t>그래프</a:t>
            </a:r>
            <a:r>
              <a:rPr lang="en-US" altLang="ko-KR" smtClean="0"/>
              <a:t>] </a:t>
            </a:r>
            <a:r>
              <a:rPr lang="ko-KR" altLang="en-US" smtClean="0"/>
              <a:t>와인 품질 예측하기</a:t>
            </a:r>
          </a:p>
        </p:txBody>
      </p:sp>
      <p:sp>
        <p:nvSpPr>
          <p:cNvPr id="18435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준비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ko-KR" altLang="en-US" dirty="0"/>
              <a:t>다운로드한 </a:t>
            </a:r>
            <a:r>
              <a:rPr lang="en-US" altLang="ko-KR" dirty="0"/>
              <a:t>CSV </a:t>
            </a:r>
            <a:r>
              <a:rPr lang="ko-KR" altLang="en-US" dirty="0"/>
              <a:t>파일 정리하기</a:t>
            </a: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r>
              <a:rPr lang="ko-KR" altLang="en-US" dirty="0"/>
              <a:t>엑셀에서 열 </a:t>
            </a:r>
            <a:r>
              <a:rPr lang="ko-KR" altLang="en-US" dirty="0" err="1"/>
              <a:t>구분자를</a:t>
            </a:r>
            <a:r>
              <a:rPr lang="ko-KR" altLang="en-US" dirty="0"/>
              <a:t> 세미콜론으로 인식시키기</a:t>
            </a: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/>
          </a:p>
        </p:txBody>
      </p:sp>
      <p:grpSp>
        <p:nvGrpSpPr>
          <p:cNvPr id="18437" name="그룹 1"/>
          <p:cNvGrpSpPr>
            <a:grpSpLocks/>
          </p:cNvGrpSpPr>
          <p:nvPr/>
        </p:nvGrpSpPr>
        <p:grpSpPr bwMode="auto">
          <a:xfrm>
            <a:off x="611188" y="2386013"/>
            <a:ext cx="8424862" cy="1403350"/>
            <a:chOff x="250825" y="2276873"/>
            <a:chExt cx="5110034" cy="2088232"/>
          </a:xfrm>
        </p:grpSpPr>
        <p:sp>
          <p:nvSpPr>
            <p:cNvPr id="6" name="직사각형 5"/>
            <p:cNvSpPr/>
            <p:nvPr/>
          </p:nvSpPr>
          <p:spPr>
            <a:xfrm>
              <a:off x="467474" y="2276873"/>
              <a:ext cx="4726806" cy="16488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440" name="내용 개체 틀 2"/>
            <p:cNvSpPr txBox="1">
              <a:spLocks/>
            </p:cNvSpPr>
            <p:nvPr/>
          </p:nvSpPr>
          <p:spPr bwMode="auto">
            <a:xfrm>
              <a:off x="250825" y="2276873"/>
              <a:ext cx="5110034" cy="2088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266700" indent="-266700" latinLnBrk="1">
                <a:spcBef>
                  <a:spcPct val="20000"/>
                </a:spcBef>
                <a:buFont typeface="Arial" panose="020B0604020202020204" pitchFamily="34" charset="0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2667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628650" indent="-180975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809625" indent="-180975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990600" indent="-180975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14478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19050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23622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2819400" indent="-180975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/>
                <a:t>01   &gt;&gt;&gt; import pandas as pd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/>
                <a:t>02   &gt;&gt;&gt; red_df = pd.read_csv('C:/Users/kmj/My_Python/7</a:t>
              </a:r>
              <a:r>
                <a:rPr lang="ko-KR" altLang="en-US" sz="1000"/>
                <a:t>장</a:t>
              </a:r>
              <a:r>
                <a:rPr lang="en-US" altLang="ko-KR" sz="1000"/>
                <a:t>_</a:t>
              </a:r>
              <a:r>
                <a:rPr lang="es-ES" altLang="ko-KR" sz="1000"/>
                <a:t>data/winequality-red.csv', sep = ';', header = 0, engine = 'python')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/>
                <a:t>03   &gt;&gt;&gt; white_df = pd.read_csv('C:/Users/kmj/My_Python/7</a:t>
              </a:r>
              <a:r>
                <a:rPr lang="ko-KR" altLang="en-US" sz="1000"/>
                <a:t>장</a:t>
              </a:r>
              <a:r>
                <a:rPr lang="en-US" altLang="ko-KR" sz="1000"/>
                <a:t>_</a:t>
              </a:r>
              <a:r>
                <a:rPr lang="es-ES" altLang="ko-KR" sz="1000"/>
                <a:t>data/winequality-white.csv', sep = ';', header = 0, engine= 'python')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/>
                <a:t>04   &gt;&gt;&gt; red_df.to_csv('C:/Users/kmj/My_Python/7</a:t>
              </a:r>
              <a:r>
                <a:rPr lang="ko-KR" altLang="en-US" sz="1000"/>
                <a:t>장</a:t>
              </a:r>
              <a:r>
                <a:rPr lang="en-US" altLang="ko-KR" sz="1000"/>
                <a:t>_</a:t>
              </a:r>
              <a:r>
                <a:rPr lang="es-ES" altLang="ko-KR" sz="1000"/>
                <a:t>data/winequality-red2.csv', index = False)</a:t>
              </a:r>
            </a:p>
            <a:p>
              <a:pPr lvl="1">
                <a:spcBef>
                  <a:spcPts val="100"/>
                </a:spcBef>
                <a:spcAft>
                  <a:spcPts val="100"/>
                </a:spcAft>
                <a:buClr>
                  <a:srgbClr val="595959"/>
                </a:buClr>
                <a:buFont typeface="Arial" panose="020B0604020202020204" pitchFamily="34" charset="0"/>
                <a:buNone/>
              </a:pPr>
              <a:r>
                <a:rPr lang="es-ES" altLang="ko-KR" sz="1000"/>
                <a:t>05   &gt;&gt;&gt; white_df.to_csv('C:/Users/kmj/My_Python/7</a:t>
              </a:r>
              <a:r>
                <a:rPr lang="ko-KR" altLang="en-US" sz="1000"/>
                <a:t>장</a:t>
              </a:r>
              <a:r>
                <a:rPr lang="en-US" altLang="ko-KR" sz="1000"/>
                <a:t>_</a:t>
              </a:r>
              <a:r>
                <a:rPr lang="es-ES" altLang="ko-KR" sz="1000"/>
                <a:t>data/winequality-white2.csv', index = False)</a:t>
              </a:r>
              <a:endParaRPr kumimoji="0" lang="en-US" altLang="ko-KR" sz="1000"/>
            </a:p>
          </p:txBody>
        </p:sp>
      </p:grpSp>
      <p:sp>
        <p:nvSpPr>
          <p:cNvPr id="5" name="직사각형 4"/>
          <p:cNvSpPr/>
          <p:nvPr/>
        </p:nvSpPr>
        <p:spPr>
          <a:xfrm>
            <a:off x="485775" y="3789363"/>
            <a:ext cx="8118475" cy="13176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628650" lvl="2" indent="-180975" latinLnBrk="1">
              <a:spcBef>
                <a:spcPct val="20000"/>
              </a:spcBef>
              <a:spcAft>
                <a:spcPts val="300"/>
              </a:spcAft>
              <a:buClr>
                <a:prstClr val="black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01</a:t>
            </a:r>
            <a:r>
              <a:rPr kumimoji="0"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행 테이블 형태의 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CSV </a:t>
            </a:r>
            <a:r>
              <a:rPr kumimoji="0"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파일을 다루기 위해 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pandas </a:t>
            </a:r>
            <a:r>
              <a:rPr kumimoji="0"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라이브러리 패키지를 </a:t>
            </a:r>
            <a:r>
              <a:rPr kumimoji="0" lang="en-US" altLang="ko-KR" sz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pd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kumimoji="0"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이름으로 로드</a:t>
            </a:r>
            <a:endParaRPr kumimoji="0" lang="en-US" altLang="ko-KR" sz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28650" lvl="2" indent="-180975" latinLnBrk="1">
              <a:spcBef>
                <a:spcPct val="20000"/>
              </a:spcBef>
              <a:spcAft>
                <a:spcPts val="300"/>
              </a:spcAft>
              <a:buClr>
                <a:prstClr val="black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02~03</a:t>
            </a:r>
            <a:r>
              <a:rPr kumimoji="0"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행 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pandas</a:t>
            </a:r>
            <a:r>
              <a:rPr kumimoji="0"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의 </a:t>
            </a:r>
            <a:r>
              <a:rPr kumimoji="0" lang="en-US" altLang="ko-KR" sz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read_csv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() </a:t>
            </a:r>
            <a:r>
              <a:rPr kumimoji="0"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함수를 사용해 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CSV </a:t>
            </a:r>
            <a:r>
              <a:rPr kumimoji="0"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파일을 </a:t>
            </a:r>
            <a:r>
              <a:rPr kumimoji="0" lang="ko-KR" altLang="en-US" sz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읽어온음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kumimoji="0"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이때 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CSV </a:t>
            </a:r>
            <a:r>
              <a:rPr kumimoji="0"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파일 데이터의 열 </a:t>
            </a:r>
            <a:r>
              <a:rPr kumimoji="0" lang="ko-KR" altLang="en-US" sz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구분자를</a:t>
            </a:r>
            <a:r>
              <a:rPr kumimoji="0"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endParaRPr kumimoji="0" lang="en-US" altLang="ko-KR" sz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447675" lvl="2" latinLnBrk="1">
              <a:spcBef>
                <a:spcPct val="20000"/>
              </a:spcBef>
              <a:spcAft>
                <a:spcPts val="300"/>
              </a:spcAft>
              <a:buClr>
                <a:prstClr val="black"/>
              </a:buClr>
              <a:defRPr/>
            </a:pP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             </a:t>
            </a:r>
            <a:r>
              <a:rPr kumimoji="0"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세미콜론으로 지정하기 위해 </a:t>
            </a:r>
            <a:r>
              <a:rPr kumimoji="0" lang="en-US" altLang="ko-KR" sz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sep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kumimoji="0"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매개변수 값을 ‘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;’</a:t>
            </a:r>
            <a:r>
              <a:rPr kumimoji="0"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으로 지정</a:t>
            </a:r>
            <a:endParaRPr kumimoji="0" lang="en-US" altLang="ko-KR" sz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628650" lvl="2" indent="-180975" latinLnBrk="1">
              <a:spcBef>
                <a:spcPct val="20000"/>
              </a:spcBef>
              <a:spcAft>
                <a:spcPts val="300"/>
              </a:spcAft>
              <a:buClr>
                <a:prstClr val="black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04~05</a:t>
            </a:r>
            <a:r>
              <a:rPr kumimoji="0"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행 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pandas</a:t>
            </a:r>
            <a:r>
              <a:rPr kumimoji="0"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 읽은 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CSV </a:t>
            </a:r>
            <a:r>
              <a:rPr kumimoji="0"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데이터는 테이블 형태의 </a:t>
            </a:r>
            <a:r>
              <a:rPr kumimoji="0" lang="en-US" altLang="ko-KR" sz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DataFrame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kumimoji="0"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객체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</a:t>
            </a:r>
            <a:r>
              <a:rPr kumimoji="0" lang="en-US" altLang="ko-KR" sz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red_df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kumimoji="0" lang="en-US" altLang="ko-KR" sz="120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white_df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)</a:t>
            </a:r>
            <a:r>
              <a:rPr kumimoji="0"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에 있음</a:t>
            </a:r>
            <a:endParaRPr kumimoji="0" lang="en-US" altLang="ko-KR" sz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447675" lvl="2" latinLnBrk="1">
              <a:spcBef>
                <a:spcPct val="20000"/>
              </a:spcBef>
              <a:spcAft>
                <a:spcPts val="300"/>
              </a:spcAft>
              <a:buClr>
                <a:prstClr val="black"/>
              </a:buClr>
              <a:defRPr/>
            </a:pP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             </a:t>
            </a:r>
            <a:r>
              <a:rPr kumimoji="0"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이 상태 그대로 </a:t>
            </a:r>
            <a:r>
              <a:rPr kumimoji="0" lang="en-US" altLang="ko-KR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CSV </a:t>
            </a:r>
            <a:r>
              <a:rPr kumimoji="0" lang="ko-KR" altLang="en-US" sz="120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파일로 저장</a:t>
            </a:r>
            <a:endParaRPr kumimoji="0" lang="en-US" altLang="ko-KR" sz="12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686800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01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2000" smtClean="0"/>
              <a:t>[</a:t>
            </a:r>
            <a:r>
              <a:rPr lang="ko-KR" altLang="en-US" sz="2000" smtClean="0"/>
              <a:t>로지스틱 회귀 분석</a:t>
            </a:r>
            <a:r>
              <a:rPr lang="en-US" altLang="ko-KR" sz="2000" smtClean="0"/>
              <a:t>] </a:t>
            </a:r>
            <a:r>
              <a:rPr lang="ko-KR" altLang="en-US" sz="2000" smtClean="0"/>
              <a:t>특징 데이터로 유방암 진단하기</a:t>
            </a:r>
            <a:endParaRPr lang="en-US" altLang="ko-KR" sz="1800" smtClean="0"/>
          </a:p>
        </p:txBody>
      </p:sp>
      <p:sp>
        <p:nvSpPr>
          <p:cNvPr id="17411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sz="1800" dirty="0"/>
              <a:t>핵심 개념 이해</a:t>
            </a:r>
            <a:endParaRPr lang="en-US" altLang="ko-KR" sz="1800" dirty="0"/>
          </a:p>
          <a:p>
            <a:pPr lvl="1">
              <a:defRPr/>
            </a:pPr>
            <a:r>
              <a:rPr lang="en-US" altLang="ko-KR" dirty="0"/>
              <a:t>ROC </a:t>
            </a:r>
            <a:r>
              <a:rPr lang="ko-KR" altLang="en-US" dirty="0"/>
              <a:t>기반 </a:t>
            </a:r>
            <a:r>
              <a:rPr lang="en-US" altLang="ko-KR" dirty="0"/>
              <a:t>AUC </a:t>
            </a:r>
            <a:r>
              <a:rPr lang="ko-KR" altLang="en-US" dirty="0"/>
              <a:t>스코어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오차 행렬의 </a:t>
            </a:r>
            <a:r>
              <a:rPr lang="en-US" altLang="ko-KR" dirty="0"/>
              <a:t>FPR</a:t>
            </a:r>
            <a:r>
              <a:rPr lang="ko-KR" altLang="en-US" dirty="0"/>
              <a:t>이 변할 때 </a:t>
            </a:r>
            <a:r>
              <a:rPr lang="en-US" altLang="ko-KR" dirty="0"/>
              <a:t>TPR</a:t>
            </a:r>
            <a:r>
              <a:rPr lang="ko-KR" altLang="en-US" dirty="0"/>
              <a:t>이 어떻게 변하는지를 나타내는 곡선</a:t>
            </a:r>
            <a:endParaRPr lang="en-US" altLang="ko-KR" dirty="0"/>
          </a:p>
          <a:p>
            <a:pPr lvl="4">
              <a:defRPr/>
            </a:pPr>
            <a:r>
              <a:rPr lang="en-US" altLang="ko-KR" dirty="0"/>
              <a:t>FPR:</a:t>
            </a:r>
            <a:r>
              <a:rPr lang="ko-KR" altLang="en-US" dirty="0"/>
              <a:t> 실제 </a:t>
            </a:r>
            <a:r>
              <a:rPr lang="en-US" altLang="ko-KR" dirty="0"/>
              <a:t>Negative</a:t>
            </a:r>
            <a:r>
              <a:rPr lang="ko-KR" altLang="en-US" dirty="0"/>
              <a:t>인 데이터를 </a:t>
            </a:r>
            <a:r>
              <a:rPr lang="en-US" altLang="ko-KR" dirty="0"/>
              <a:t>Positive</a:t>
            </a:r>
            <a:r>
              <a:rPr lang="ko-KR" altLang="en-US" dirty="0"/>
              <a:t>로 거짓</a:t>
            </a:r>
            <a:r>
              <a:rPr lang="en-US" altLang="ko-KR" dirty="0"/>
              <a:t>False</a:t>
            </a:r>
            <a:r>
              <a:rPr lang="ko-KR" altLang="en-US" dirty="0"/>
              <a:t>으로 예측한 비율</a:t>
            </a:r>
            <a:endParaRPr lang="en-US" altLang="ko-KR" dirty="0"/>
          </a:p>
          <a:p>
            <a:pPr lvl="4">
              <a:defRPr/>
            </a:pPr>
            <a:r>
              <a:rPr lang="en-US" altLang="ko-KR" dirty="0"/>
              <a:t>TPR:</a:t>
            </a:r>
            <a:r>
              <a:rPr lang="ko-KR" altLang="en-US" dirty="0"/>
              <a:t> 실제 </a:t>
            </a:r>
            <a:r>
              <a:rPr lang="en-US" altLang="ko-KR" dirty="0"/>
              <a:t>Positive</a:t>
            </a:r>
            <a:r>
              <a:rPr lang="ko-KR" altLang="en-US" dirty="0"/>
              <a:t>인 데이터를 참</a:t>
            </a:r>
            <a:r>
              <a:rPr lang="en-US" altLang="ko-KR" dirty="0"/>
              <a:t>True</a:t>
            </a:r>
            <a:r>
              <a:rPr lang="ko-KR" altLang="en-US" dirty="0"/>
              <a:t>으로 예측한 비율</a:t>
            </a:r>
            <a:r>
              <a:rPr lang="en-US" altLang="ko-KR" dirty="0"/>
              <a:t>(</a:t>
            </a:r>
            <a:r>
              <a:rPr lang="ko-KR" altLang="en-US" dirty="0" err="1"/>
              <a:t>재현율</a:t>
            </a:r>
            <a:r>
              <a:rPr lang="en-US" altLang="ko-KR" dirty="0"/>
              <a:t>)</a:t>
            </a:r>
          </a:p>
          <a:p>
            <a:pPr lvl="4">
              <a:defRPr/>
            </a:pPr>
            <a:endParaRPr lang="en-US" altLang="ko-KR" dirty="0"/>
          </a:p>
          <a:p>
            <a:pPr lvl="4">
              <a:defRPr/>
            </a:pPr>
            <a:endParaRPr lang="en-US" altLang="ko-KR" dirty="0"/>
          </a:p>
          <a:p>
            <a:pPr lvl="4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dirty="0"/>
          </a:p>
          <a:p>
            <a:pPr lvl="3">
              <a:defRPr/>
            </a:pPr>
            <a:r>
              <a:rPr lang="en-US" altLang="ko-KR" dirty="0"/>
              <a:t>ROC </a:t>
            </a:r>
            <a:r>
              <a:rPr lang="ko-KR" altLang="en-US" dirty="0"/>
              <a:t>기반의 </a:t>
            </a:r>
            <a:r>
              <a:rPr lang="en-US" altLang="ko-KR" dirty="0"/>
              <a:t>AUC </a:t>
            </a:r>
            <a:r>
              <a:rPr lang="ko-KR" altLang="en-US" dirty="0"/>
              <a:t>값은 </a:t>
            </a:r>
            <a:r>
              <a:rPr lang="en-US" altLang="ko-KR" dirty="0"/>
              <a:t>ROC </a:t>
            </a:r>
            <a:r>
              <a:rPr lang="ko-KR" altLang="en-US" dirty="0"/>
              <a:t>곡선 밑의 면적을 구한 것으로 </a:t>
            </a:r>
            <a:r>
              <a:rPr lang="en-US" altLang="ko-KR" dirty="0"/>
              <a:t>1</a:t>
            </a:r>
            <a:r>
              <a:rPr lang="ko-KR" altLang="en-US" dirty="0"/>
              <a:t>에 가까울수록 좋은 성능을 의미</a:t>
            </a:r>
            <a:endParaRPr lang="en-US" altLang="ko-KR" dirty="0"/>
          </a:p>
          <a:p>
            <a:pPr lvl="3">
              <a:defRPr/>
            </a:pPr>
            <a:r>
              <a:rPr lang="ko-KR" altLang="en-US" dirty="0" err="1"/>
              <a:t>사이킷런에서는</a:t>
            </a:r>
            <a:r>
              <a:rPr lang="ko-KR" altLang="en-US" dirty="0"/>
              <a:t> </a:t>
            </a:r>
            <a:r>
              <a:rPr lang="en-US" altLang="ko-KR" dirty="0"/>
              <a:t>ROC </a:t>
            </a:r>
            <a:r>
              <a:rPr lang="ko-KR" altLang="en-US" dirty="0"/>
              <a:t>기반의 </a:t>
            </a:r>
            <a:r>
              <a:rPr lang="en-US" altLang="ko-KR" dirty="0"/>
              <a:t>AUC</a:t>
            </a:r>
            <a:r>
              <a:rPr lang="ko-KR" altLang="en-US" dirty="0"/>
              <a:t>를 구하기 위해 </a:t>
            </a:r>
            <a:r>
              <a:rPr lang="en-US" altLang="ko-KR" dirty="0" err="1"/>
              <a:t>roc_auc_score</a:t>
            </a:r>
            <a:r>
              <a:rPr lang="en-US" altLang="ko-KR" dirty="0"/>
              <a:t> </a:t>
            </a:r>
            <a:r>
              <a:rPr lang="ko-KR" altLang="en-US" dirty="0"/>
              <a:t>함수를 제공</a:t>
            </a:r>
            <a:endParaRPr lang="en-US" altLang="ko-KR" dirty="0"/>
          </a:p>
          <a:p>
            <a:pPr lvl="4">
              <a:defRPr/>
            </a:pPr>
            <a:endParaRPr lang="en-US" altLang="ko-KR" dirty="0"/>
          </a:p>
          <a:p>
            <a:pPr lvl="3">
              <a:defRPr/>
            </a:pPr>
            <a:endParaRPr lang="en-US" altLang="ko-KR" sz="100" dirty="0"/>
          </a:p>
          <a:p>
            <a:pPr lvl="3">
              <a:defRPr/>
            </a:pPr>
            <a:endParaRPr lang="en-US" altLang="ko-KR" dirty="0"/>
          </a:p>
        </p:txBody>
      </p:sp>
      <p:grpSp>
        <p:nvGrpSpPr>
          <p:cNvPr id="17413" name="그룹 6"/>
          <p:cNvGrpSpPr>
            <a:grpSpLocks/>
          </p:cNvGrpSpPr>
          <p:nvPr/>
        </p:nvGrpSpPr>
        <p:grpSpPr bwMode="auto">
          <a:xfrm>
            <a:off x="1119188" y="2565400"/>
            <a:ext cx="1601787" cy="682625"/>
            <a:chOff x="1119334" y="2564904"/>
            <a:chExt cx="1601926" cy="683618"/>
          </a:xfrm>
        </p:grpSpPr>
        <p:sp>
          <p:nvSpPr>
            <p:cNvPr id="3" name="TextBox 2"/>
            <p:cNvSpPr txBox="1"/>
            <p:nvPr/>
          </p:nvSpPr>
          <p:spPr>
            <a:xfrm>
              <a:off x="1119334" y="2564904"/>
              <a:ext cx="863675" cy="637514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  <a:defRPr/>
              </a:pPr>
              <a:r>
                <a:rPr lang="en-US" altLang="ko-KR" sz="1200" dirty="0">
                  <a:latin typeface="+mn-ea"/>
                  <a:ea typeface="+mn-ea"/>
                </a:rPr>
                <a:t>FPR</a:t>
              </a:r>
              <a:endParaRPr lang="ko-KR" altLang="en-US" sz="1200" dirty="0">
                <a:latin typeface="+mn-ea"/>
                <a:ea typeface="+mn-ea"/>
              </a:endParaRPr>
            </a:p>
          </p:txBody>
        </p:sp>
        <p:pic>
          <p:nvPicPr>
            <p:cNvPr id="17415" name="그림 5"/>
            <p:cNvPicPr>
              <a:picLocks noChangeAspect="1"/>
            </p:cNvPicPr>
            <p:nvPr/>
          </p:nvPicPr>
          <p:blipFill>
            <a:blip r:embed="rId3">
              <a:grayscl/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2628365"/>
              <a:ext cx="1029580" cy="6201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2476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569325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01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2000" smtClean="0"/>
              <a:t>[</a:t>
            </a:r>
            <a:r>
              <a:rPr lang="ko-KR" altLang="en-US" sz="2000" smtClean="0"/>
              <a:t>로지스틱 회귀 분석</a:t>
            </a:r>
            <a:r>
              <a:rPr lang="en-US" altLang="ko-KR" sz="2000" smtClean="0"/>
              <a:t>] </a:t>
            </a:r>
            <a:r>
              <a:rPr lang="ko-KR" altLang="en-US" sz="2000" smtClean="0"/>
              <a:t>특징 데이터로 유방암 진단하기</a:t>
            </a:r>
            <a:endParaRPr lang="ko-KR" altLang="en-US" smtClean="0"/>
          </a:p>
        </p:txBody>
      </p:sp>
      <p:sp>
        <p:nvSpPr>
          <p:cNvPr id="18435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81380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준비 및 탐색</a:t>
            </a:r>
            <a:endParaRPr lang="en-US" altLang="ko-KR" dirty="0"/>
          </a:p>
          <a:p>
            <a:pPr lvl="1">
              <a:defRPr/>
            </a:pPr>
            <a:r>
              <a:rPr lang="ko-KR" altLang="en-US" dirty="0" err="1"/>
              <a:t>사이킷런에서</a:t>
            </a:r>
            <a:r>
              <a:rPr lang="ko-KR" altLang="en-US" dirty="0"/>
              <a:t> 제공하는 </a:t>
            </a:r>
            <a:r>
              <a:rPr lang="ko-KR" altLang="en-US" dirty="0" err="1"/>
              <a:t>데이터셋</a:t>
            </a:r>
            <a:endParaRPr lang="en-US" altLang="ko-KR" dirty="0">
              <a:latin typeface="+mn-ea"/>
            </a:endParaRPr>
          </a:p>
        </p:txBody>
      </p:sp>
      <p:pic>
        <p:nvPicPr>
          <p:cNvPr id="18437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2492375"/>
            <a:ext cx="5521325" cy="314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487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569325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01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2000" smtClean="0"/>
              <a:t>[</a:t>
            </a:r>
            <a:r>
              <a:rPr lang="ko-KR" altLang="en-US" sz="2000" smtClean="0"/>
              <a:t>로지스틱 회귀 분석</a:t>
            </a:r>
            <a:r>
              <a:rPr lang="en-US" altLang="ko-KR" sz="2000" smtClean="0"/>
              <a:t>] </a:t>
            </a:r>
            <a:r>
              <a:rPr lang="ko-KR" altLang="en-US" sz="2000" smtClean="0"/>
              <a:t>특징 데이터로 유방암 진단하기</a:t>
            </a:r>
            <a:endParaRPr lang="ko-KR" altLang="en-US" smtClean="0"/>
          </a:p>
        </p:txBody>
      </p:sp>
      <p:sp>
        <p:nvSpPr>
          <p:cNvPr id="19459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69338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준비 및 탐색</a:t>
            </a:r>
            <a:endParaRPr lang="en-US" altLang="ko-KR" dirty="0"/>
          </a:p>
          <a:p>
            <a:pPr lvl="1">
              <a:defRPr/>
            </a:pPr>
            <a:r>
              <a:rPr lang="ko-KR" altLang="en-US" dirty="0" err="1"/>
              <a:t>사이킷런의</a:t>
            </a:r>
            <a:r>
              <a:rPr lang="ko-KR" altLang="en-US" dirty="0"/>
              <a:t> 유방암 진단 </a:t>
            </a:r>
            <a:r>
              <a:rPr lang="ko-KR" altLang="en-US" dirty="0" err="1"/>
              <a:t>데이터셋</a:t>
            </a:r>
            <a:r>
              <a:rPr lang="ko-KR" altLang="en-US" dirty="0"/>
              <a:t> 사용하기</a:t>
            </a: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r>
              <a:rPr lang="ko-KR" altLang="en-US" dirty="0"/>
              <a:t>데이터 준비하기</a:t>
            </a:r>
            <a:endParaRPr lang="en-US" altLang="ko-KR" dirty="0"/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>
              <a:latin typeface="+mn-ea"/>
            </a:endParaRPr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>
              <a:latin typeface="+mn-ea"/>
            </a:endParaRPr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>
              <a:latin typeface="+mn-ea"/>
            </a:endParaRPr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>
              <a:latin typeface="+mn-ea"/>
            </a:endParaRPr>
          </a:p>
          <a:p>
            <a:pPr marL="790575" lvl="2" indent="-342900">
              <a:buFont typeface="+mj-lt"/>
              <a:buAutoNum type="arabicPeriod"/>
              <a:defRPr/>
            </a:pPr>
            <a:endParaRPr lang="en-US" altLang="ko-KR" dirty="0">
              <a:latin typeface="+mn-ea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In [1]</a:t>
            </a:r>
            <a:r>
              <a:rPr lang="en-US" altLang="ko-KR" dirty="0">
                <a:ea typeface="굴림" panose="020B0600000101010101" pitchFamily="50" charset="-127"/>
              </a:rPr>
              <a:t>:</a:t>
            </a: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 </a:t>
            </a:r>
            <a:r>
              <a:rPr lang="ko-KR" altLang="en-US" dirty="0" err="1"/>
              <a:t>사이킷런에서</a:t>
            </a:r>
            <a:r>
              <a:rPr lang="ko-KR" altLang="en-US" dirty="0"/>
              <a:t> 제공하는 </a:t>
            </a:r>
            <a:r>
              <a:rPr lang="ko-KR" altLang="en-US" dirty="0" err="1"/>
              <a:t>데이터셋</a:t>
            </a:r>
            <a:r>
              <a:rPr lang="en-US" altLang="ko-KR" sz="800" dirty="0" err="1">
                <a:solidFill>
                  <a:srgbClr val="258BCD"/>
                </a:solidFill>
              </a:rPr>
              <a:t>sklearn.datasets</a:t>
            </a:r>
            <a:r>
              <a:rPr lang="ko-KR" altLang="en-US" dirty="0"/>
              <a:t>중에서 유방암 진단 </a:t>
            </a:r>
            <a:r>
              <a:rPr lang="ko-KR" altLang="en-US" dirty="0" err="1"/>
              <a:t>데이터셋을</a:t>
            </a:r>
            <a:r>
              <a:rPr lang="ko-KR" altLang="en-US" dirty="0"/>
              <a:t> 사용하기 위해 </a:t>
            </a:r>
            <a:r>
              <a:rPr lang="en-US" altLang="ko-KR" sz="1000" dirty="0" err="1"/>
              <a:t>load_breast_cancer</a:t>
            </a:r>
            <a:r>
              <a:rPr lang="ko-KR" altLang="en-US" dirty="0"/>
              <a:t>를 </a:t>
            </a:r>
            <a:r>
              <a:rPr lang="ko-KR" altLang="en-US" dirty="0" err="1"/>
              <a:t>임포트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In [2]</a:t>
            </a:r>
            <a:r>
              <a:rPr lang="en-US" altLang="ko-KR" dirty="0">
                <a:ea typeface="굴림" panose="020B0600000101010101" pitchFamily="50" charset="-127"/>
              </a:rPr>
              <a:t>:</a:t>
            </a: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 </a:t>
            </a:r>
            <a:r>
              <a:rPr lang="ko-KR" altLang="en-US" dirty="0" err="1"/>
              <a:t>데이터셋을</a:t>
            </a:r>
            <a:r>
              <a:rPr lang="ko-KR" altLang="en-US" dirty="0"/>
              <a:t> </a:t>
            </a:r>
            <a:r>
              <a:rPr lang="ko-KR" altLang="en-US" dirty="0" err="1"/>
              <a:t>로드하여</a:t>
            </a:r>
            <a:r>
              <a:rPr lang="ko-KR" altLang="en-US" dirty="0"/>
              <a:t> 객체</a:t>
            </a:r>
            <a:r>
              <a:rPr lang="en-US" altLang="ko-KR" sz="800" dirty="0" err="1">
                <a:solidFill>
                  <a:srgbClr val="258BCD"/>
                </a:solidFill>
              </a:rPr>
              <a:t>b_cancer</a:t>
            </a:r>
            <a:r>
              <a:rPr lang="ko-KR" altLang="en-US" dirty="0"/>
              <a:t>를 생성</a:t>
            </a:r>
            <a:endParaRPr lang="en-US" altLang="ko-KR" dirty="0">
              <a:latin typeface="+mn-ea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258888" y="2420938"/>
          <a:ext cx="5022850" cy="10732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25"/>
                <a:gridCol w="4374825"/>
              </a:tblGrid>
              <a:tr h="71385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[1]:</a:t>
                      </a:r>
                    </a:p>
                  </a:txBody>
                  <a:tcPr marL="89277" marR="89277" marT="44541" marB="4454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import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numpy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as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np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import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pandas </a:t>
                      </a:r>
                      <a:r>
                        <a:rPr kumimoji="1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as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pd</a:t>
                      </a:r>
                      <a:endParaRPr kumimoji="1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from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sklearn.datasets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</a:t>
                      </a:r>
                      <a:r>
                        <a:rPr kumimoji="1" lang="en-US" altLang="ko-KR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import </a:t>
                      </a:r>
                      <a:r>
                        <a:rPr kumimoji="1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load_breast_cancer</a:t>
                      </a:r>
                      <a:endParaRPr kumimoji="1" lang="en-US" altLang="ko-KR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77" marR="89277" marT="44541" marB="4454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5929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[2]:</a:t>
                      </a:r>
                    </a:p>
                  </a:txBody>
                  <a:tcPr marL="89277" marR="89277" marT="44541" marB="4454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b_cancer</a:t>
                      </a:r>
                      <a:r>
                        <a:rPr lang="en-US" altLang="ko-KR" sz="900" dirty="0"/>
                        <a:t> = </a:t>
                      </a:r>
                      <a:r>
                        <a:rPr lang="en-US" altLang="ko-KR" sz="900" b="1" dirty="0" err="1"/>
                        <a:t>load_breast_cancer</a:t>
                      </a:r>
                      <a:r>
                        <a:rPr lang="en-US" altLang="ko-KR" sz="900" b="1" dirty="0"/>
                        <a:t>()</a:t>
                      </a:r>
                      <a:endParaRPr kumimoji="1" lang="en-US" altLang="ko-KR" sz="9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77" marR="89277" marT="44541" marB="4454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618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569325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01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2000" smtClean="0"/>
              <a:t>[</a:t>
            </a:r>
            <a:r>
              <a:rPr lang="ko-KR" altLang="en-US" sz="2000" smtClean="0"/>
              <a:t>로지스틱 회귀 분석</a:t>
            </a:r>
            <a:r>
              <a:rPr lang="en-US" altLang="ko-KR" sz="2000" smtClean="0"/>
              <a:t>] </a:t>
            </a:r>
            <a:r>
              <a:rPr lang="ko-KR" altLang="en-US" sz="2000" smtClean="0"/>
              <a:t>특징 데이터로 유방암 진단하기</a:t>
            </a:r>
            <a:endParaRPr lang="ko-KR" altLang="en-US" smtClean="0"/>
          </a:p>
        </p:txBody>
      </p:sp>
      <p:sp>
        <p:nvSpPr>
          <p:cNvPr id="20483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69338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준비 및 탐색</a:t>
            </a:r>
            <a:endParaRPr lang="en-US" altLang="ko-KR" dirty="0"/>
          </a:p>
          <a:p>
            <a:pPr lvl="1">
              <a:defRPr/>
            </a:pPr>
            <a:r>
              <a:rPr lang="ko-KR" altLang="en-US" dirty="0" err="1"/>
              <a:t>사이킷런의</a:t>
            </a:r>
            <a:r>
              <a:rPr lang="ko-KR" altLang="en-US" dirty="0"/>
              <a:t> 유방암 진단 </a:t>
            </a:r>
            <a:r>
              <a:rPr lang="ko-KR" altLang="en-US" dirty="0" err="1"/>
              <a:t>데이터셋</a:t>
            </a:r>
            <a:r>
              <a:rPr lang="ko-KR" altLang="en-US" dirty="0"/>
              <a:t> 사용하기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r>
              <a:rPr lang="ko-KR" altLang="en-US" dirty="0"/>
              <a:t>데이터 탐색하기</a:t>
            </a:r>
            <a:endParaRPr lang="en-US" altLang="ko-KR" dirty="0">
              <a:latin typeface="+mn-ea"/>
            </a:endParaRPr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>
              <a:latin typeface="+mn-ea"/>
            </a:endParaRPr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>
              <a:latin typeface="+mn-ea"/>
            </a:endParaRPr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>
              <a:latin typeface="+mn-ea"/>
            </a:endParaRPr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>
              <a:latin typeface="+mn-ea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In [3]</a:t>
            </a:r>
            <a:r>
              <a:rPr lang="en-US" altLang="ko-KR" dirty="0">
                <a:ea typeface="굴림" panose="020B0600000101010101" pitchFamily="50" charset="-127"/>
              </a:rPr>
              <a:t>:</a:t>
            </a: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 </a:t>
            </a:r>
            <a:r>
              <a:rPr lang="ko-KR" altLang="en-US" dirty="0" err="1"/>
              <a:t>데이터셋에</a:t>
            </a:r>
            <a:r>
              <a:rPr lang="ko-KR" altLang="en-US" dirty="0"/>
              <a:t> 대한 설명을 확인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In [4]</a:t>
            </a:r>
            <a:r>
              <a:rPr lang="en-US" altLang="ko-KR" dirty="0">
                <a:ea typeface="굴림" panose="020B0600000101010101" pitchFamily="50" charset="-127"/>
              </a:rPr>
              <a:t>: </a:t>
            </a:r>
            <a:r>
              <a:rPr lang="ko-KR" altLang="en-US" dirty="0" err="1"/>
              <a:t>데이터셋</a:t>
            </a:r>
            <a:r>
              <a:rPr lang="ko-KR" altLang="en-US" dirty="0"/>
              <a:t> 객체의 </a:t>
            </a:r>
            <a:r>
              <a:rPr lang="en-US" altLang="ko-KR" dirty="0"/>
              <a:t>data </a:t>
            </a:r>
            <a:r>
              <a:rPr lang="ko-KR" altLang="en-US" dirty="0"/>
              <a:t>배열</a:t>
            </a:r>
            <a:r>
              <a:rPr lang="en-US" altLang="ko-KR" sz="800" dirty="0" err="1">
                <a:solidFill>
                  <a:srgbClr val="258BCD"/>
                </a:solidFill>
              </a:rPr>
              <a:t>b_cancer.data</a:t>
            </a:r>
            <a:r>
              <a:rPr lang="en-US" altLang="ko-KR" dirty="0"/>
              <a:t>, </a:t>
            </a:r>
            <a:r>
              <a:rPr lang="ko-KR" altLang="en-US" dirty="0"/>
              <a:t>즉 독립 변수 </a:t>
            </a:r>
            <a:r>
              <a:rPr lang="en-US" altLang="ko-KR" dirty="0"/>
              <a:t>X</a:t>
            </a:r>
            <a:r>
              <a:rPr lang="ko-KR" altLang="en-US" dirty="0"/>
              <a:t>가 되는 피처를 </a:t>
            </a:r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 err="1"/>
              <a:t>자료형으로</a:t>
            </a:r>
            <a:r>
              <a:rPr lang="ko-KR" altLang="en-US" dirty="0"/>
              <a:t> 변환하여 </a:t>
            </a:r>
            <a:r>
              <a:rPr lang="en-US" altLang="ko-KR" dirty="0" err="1"/>
              <a:t>b_cancer_df</a:t>
            </a:r>
            <a:r>
              <a:rPr lang="ko-KR" altLang="en-US" dirty="0"/>
              <a:t>를 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/>
              <a:t>        </a:t>
            </a:r>
            <a:r>
              <a:rPr lang="ko-KR" altLang="en-US" dirty="0"/>
              <a:t>생성</a:t>
            </a:r>
            <a:endParaRPr lang="en-US" altLang="ko-KR" dirty="0"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In [5]</a:t>
            </a:r>
            <a:r>
              <a:rPr lang="en-US" altLang="ko-KR" dirty="0">
                <a:ea typeface="굴림" panose="020B0600000101010101" pitchFamily="50" charset="-127"/>
              </a:rPr>
              <a:t>: </a:t>
            </a:r>
            <a:r>
              <a:rPr lang="ko-KR" altLang="en-US" dirty="0"/>
              <a:t>유방암 유무 </a:t>
            </a:r>
            <a:r>
              <a:rPr lang="en-US" altLang="ko-KR" dirty="0"/>
              <a:t>class</a:t>
            </a:r>
            <a:r>
              <a:rPr lang="ko-KR" altLang="en-US" dirty="0"/>
              <a:t>로 사용할 </a:t>
            </a:r>
            <a:r>
              <a:rPr lang="en-US" altLang="ko-KR" dirty="0"/>
              <a:t>diagnosis </a:t>
            </a:r>
            <a:r>
              <a:rPr lang="ko-KR" altLang="en-US" dirty="0"/>
              <a:t>컬럼을 </a:t>
            </a:r>
            <a:r>
              <a:rPr lang="en-US" altLang="ko-KR" dirty="0" err="1"/>
              <a:t>b_cancer_df</a:t>
            </a:r>
            <a:r>
              <a:rPr lang="ko-KR" altLang="en-US" dirty="0"/>
              <a:t>에 추가하고 </a:t>
            </a:r>
            <a:r>
              <a:rPr lang="ko-KR" altLang="en-US" dirty="0" err="1"/>
              <a:t>데이터셋</a:t>
            </a:r>
            <a:r>
              <a:rPr lang="ko-KR" altLang="en-US" dirty="0"/>
              <a:t> 객체의 </a:t>
            </a:r>
            <a:r>
              <a:rPr lang="en-US" altLang="ko-KR" dirty="0"/>
              <a:t>target </a:t>
            </a:r>
            <a:r>
              <a:rPr lang="ko-KR" altLang="en-US" dirty="0"/>
              <a:t>컬럼</a:t>
            </a:r>
            <a:r>
              <a:rPr lang="en-US" altLang="ko-KR" sz="800" dirty="0" err="1">
                <a:solidFill>
                  <a:srgbClr val="258BCD"/>
                </a:solidFill>
              </a:rPr>
              <a:t>b_cancer.target</a:t>
            </a:r>
            <a:r>
              <a:rPr lang="ko-KR" altLang="en-US" dirty="0"/>
              <a:t>을 저장</a:t>
            </a:r>
            <a:endParaRPr lang="en-US" altLang="ko-KR" dirty="0"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In [6]</a:t>
            </a:r>
            <a:r>
              <a:rPr lang="en-US" altLang="ko-KR" dirty="0">
                <a:ea typeface="굴림" panose="020B0600000101010101" pitchFamily="50" charset="-127"/>
              </a:rPr>
              <a:t>: </a:t>
            </a:r>
            <a:r>
              <a:rPr lang="en-US" altLang="ko-KR" dirty="0" err="1"/>
              <a:t>b_cancer_df</a:t>
            </a:r>
            <a:r>
              <a:rPr lang="ko-KR" altLang="en-US" dirty="0"/>
              <a:t>의 데이터 샘플 </a:t>
            </a:r>
            <a:r>
              <a:rPr lang="en-US" altLang="ko-KR" dirty="0"/>
              <a:t>5</a:t>
            </a:r>
            <a:r>
              <a:rPr lang="ko-KR" altLang="en-US" dirty="0"/>
              <a:t>개를 출력</a:t>
            </a:r>
            <a:r>
              <a:rPr lang="en-US" altLang="ko-KR" sz="800" dirty="0" err="1">
                <a:solidFill>
                  <a:srgbClr val="258BCD"/>
                </a:solidFill>
              </a:rPr>
              <a:t>b_cancer_df.head</a:t>
            </a:r>
            <a:r>
              <a:rPr lang="en-US" altLang="ko-KR" sz="800" dirty="0">
                <a:solidFill>
                  <a:srgbClr val="258BCD"/>
                </a:solidFill>
              </a:rPr>
              <a:t>( )</a:t>
            </a:r>
            <a:r>
              <a:rPr lang="ko-KR" altLang="en-US" dirty="0"/>
              <a:t>하여 확인</a:t>
            </a:r>
            <a:endParaRPr lang="en-US" altLang="ko-KR" dirty="0">
              <a:latin typeface="+mn-ea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258888" y="2420938"/>
          <a:ext cx="5816600" cy="23812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129"/>
                <a:gridCol w="5168471"/>
              </a:tblGrid>
              <a:tr h="25694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[3]:</a:t>
                      </a:r>
                    </a:p>
                  </a:txBody>
                  <a:tcPr marL="89295" marR="89295" marT="44633" marB="4463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print(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b_cancer.</a:t>
                      </a:r>
                      <a:r>
                        <a:rPr kumimoji="1" lang="en-US" altLang="ko-KR" sz="9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DESCR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)</a:t>
                      </a:r>
                    </a:p>
                  </a:txBody>
                  <a:tcPr marL="89295" marR="89295" marT="44633" marB="4463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963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[4]:</a:t>
                      </a:r>
                    </a:p>
                  </a:txBody>
                  <a:tcPr marL="89295" marR="89295" marT="44633" marB="4463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b_cancer_df</a:t>
                      </a:r>
                      <a:r>
                        <a:rPr lang="en-US" altLang="ko-KR" sz="900" dirty="0"/>
                        <a:t> = </a:t>
                      </a:r>
                      <a:r>
                        <a:rPr lang="en-US" altLang="ko-KR" sz="900" dirty="0" err="1"/>
                        <a:t>pd.DataFrame</a:t>
                      </a:r>
                      <a:r>
                        <a:rPr lang="en-US" altLang="ko-KR" sz="900" dirty="0"/>
                        <a:t>(</a:t>
                      </a:r>
                      <a:r>
                        <a:rPr lang="en-US" altLang="ko-KR" sz="900" dirty="0" err="1"/>
                        <a:t>b_cancer.</a:t>
                      </a:r>
                      <a:r>
                        <a:rPr lang="en-US" altLang="ko-KR" sz="900" b="1" dirty="0" err="1"/>
                        <a:t>data</a:t>
                      </a:r>
                      <a:r>
                        <a:rPr lang="en-US" altLang="ko-KR" sz="900" dirty="0"/>
                        <a:t>, columns = </a:t>
                      </a:r>
                      <a:r>
                        <a:rPr lang="en-US" altLang="ko-KR" sz="900" dirty="0" err="1"/>
                        <a:t>b_cancer.</a:t>
                      </a:r>
                      <a:r>
                        <a:rPr lang="en-US" altLang="ko-KR" sz="900" b="1" dirty="0" err="1"/>
                        <a:t>feature_names</a:t>
                      </a:r>
                      <a:r>
                        <a:rPr lang="en-US" altLang="ko-KR" sz="900" b="1" dirty="0"/>
                        <a:t>)</a:t>
                      </a:r>
                      <a:endParaRPr kumimoji="1" lang="en-US" altLang="ko-KR" sz="9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95" marR="89295" marT="44633" marB="4463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288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[5]:</a:t>
                      </a:r>
                    </a:p>
                  </a:txBody>
                  <a:tcPr marL="89295" marR="89295" marT="44633" marB="4463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b_cancer_df</a:t>
                      </a:r>
                      <a:r>
                        <a:rPr lang="en-US" altLang="ko-KR" sz="900" dirty="0"/>
                        <a:t>['diagnosis']= </a:t>
                      </a:r>
                      <a:r>
                        <a:rPr lang="en-US" altLang="ko-KR" sz="900" dirty="0" err="1"/>
                        <a:t>b_cancer.</a:t>
                      </a:r>
                      <a:r>
                        <a:rPr lang="en-US" altLang="ko-KR" sz="900" b="1" dirty="0" err="1"/>
                        <a:t>target</a:t>
                      </a:r>
                      <a:endParaRPr kumimoji="1" lang="en-US" altLang="ko-KR" sz="9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95" marR="89295" marT="44633" marB="4463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692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[6]:</a:t>
                      </a:r>
                    </a:p>
                  </a:txBody>
                  <a:tcPr marL="89295" marR="89295" marT="44633" marB="4463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b_cancer_df.</a:t>
                      </a:r>
                      <a:r>
                        <a:rPr lang="en-US" altLang="ko-KR" sz="900" b="1" dirty="0" err="1"/>
                        <a:t>head</a:t>
                      </a:r>
                      <a:r>
                        <a:rPr lang="en-US" altLang="ko-KR" sz="900" b="1" dirty="0"/>
                        <a:t>()</a:t>
                      </a:r>
                      <a:endParaRPr kumimoji="1" lang="en-US" altLang="ko-KR" sz="9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95" marR="89295" marT="44633" marB="44633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1881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Out:[6]</a:t>
                      </a:r>
                    </a:p>
                  </a:txBody>
                  <a:tcPr marL="89295" marR="89295" marT="44633" marB="4463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endParaRPr kumimoji="1" lang="en-US" altLang="ko-KR" sz="9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95" marR="89295" marT="44633" marB="4463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0505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3627438"/>
            <a:ext cx="5119687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069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569325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01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2000" smtClean="0"/>
              <a:t>[</a:t>
            </a:r>
            <a:r>
              <a:rPr lang="ko-KR" altLang="en-US" sz="2000" smtClean="0"/>
              <a:t>로지스틱 회귀 분석</a:t>
            </a:r>
            <a:r>
              <a:rPr lang="en-US" altLang="ko-KR" sz="2000" smtClean="0"/>
              <a:t>] </a:t>
            </a:r>
            <a:r>
              <a:rPr lang="ko-KR" altLang="en-US" sz="2000" smtClean="0"/>
              <a:t>특징 데이터로 유방암 진단하기</a:t>
            </a:r>
            <a:endParaRPr lang="ko-KR" altLang="en-US" smtClean="0"/>
          </a:p>
        </p:txBody>
      </p:sp>
      <p:sp>
        <p:nvSpPr>
          <p:cNvPr id="21507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69338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준비 및 탐색</a:t>
            </a:r>
            <a:endParaRPr lang="en-US" altLang="ko-KR" dirty="0"/>
          </a:p>
          <a:p>
            <a:pPr lvl="1">
              <a:defRPr/>
            </a:pPr>
            <a:r>
              <a:rPr lang="ko-KR" altLang="en-US" dirty="0" err="1"/>
              <a:t>사이킷런의</a:t>
            </a:r>
            <a:r>
              <a:rPr lang="ko-KR" altLang="en-US" dirty="0"/>
              <a:t> 유방암 진단 </a:t>
            </a:r>
            <a:r>
              <a:rPr lang="ko-KR" altLang="en-US" dirty="0" err="1"/>
              <a:t>데이터셋</a:t>
            </a:r>
            <a:r>
              <a:rPr lang="ko-KR" altLang="en-US" dirty="0"/>
              <a:t> 사용하기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3"/>
              <a:defRPr/>
            </a:pPr>
            <a:r>
              <a:rPr lang="ko-KR" altLang="en-US" dirty="0" err="1"/>
              <a:t>데이터셋의</a:t>
            </a:r>
            <a:r>
              <a:rPr lang="ko-KR" altLang="en-US" dirty="0"/>
              <a:t> 크기와 독립 변수 </a:t>
            </a:r>
            <a:r>
              <a:rPr lang="en-US" altLang="ko-KR" dirty="0"/>
              <a:t>X</a:t>
            </a:r>
            <a:r>
              <a:rPr lang="ko-KR" altLang="en-US" dirty="0"/>
              <a:t>가 되는 피처에 대한 정보를 확인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3"/>
              <a:defRPr/>
            </a:pPr>
            <a:endParaRPr lang="en-US" altLang="ko-KR" dirty="0">
              <a:latin typeface="+mn-ea"/>
            </a:endParaRPr>
          </a:p>
          <a:p>
            <a:pPr marL="790575" lvl="2" indent="-342900">
              <a:buFont typeface="+mj-lt"/>
              <a:buAutoNum type="arabicPeriod" startAt="3"/>
              <a:defRPr/>
            </a:pPr>
            <a:endParaRPr lang="en-US" altLang="ko-KR" dirty="0">
              <a:latin typeface="+mn-ea"/>
            </a:endParaRPr>
          </a:p>
          <a:p>
            <a:pPr marL="790575" lvl="2" indent="-342900">
              <a:buFont typeface="+mj-lt"/>
              <a:buAutoNum type="arabicPeriod" startAt="3"/>
              <a:defRPr/>
            </a:pPr>
            <a:endParaRPr lang="en-US" altLang="ko-KR" dirty="0">
              <a:latin typeface="+mn-ea"/>
            </a:endParaRPr>
          </a:p>
          <a:p>
            <a:pPr marL="790575" lvl="2" indent="-342900">
              <a:buFont typeface="+mj-lt"/>
              <a:buAutoNum type="arabicPeriod" startAt="3"/>
              <a:defRPr/>
            </a:pPr>
            <a:endParaRPr lang="en-US" altLang="ko-KR" dirty="0">
              <a:latin typeface="+mn-ea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50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In [7]</a:t>
            </a:r>
            <a:r>
              <a:rPr lang="en-US" altLang="ko-KR" dirty="0">
                <a:ea typeface="굴림" panose="020B0600000101010101" pitchFamily="50" charset="-127"/>
              </a:rPr>
              <a:t>:</a:t>
            </a: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 </a:t>
            </a:r>
            <a:r>
              <a:rPr lang="en-US" altLang="ko-KR" dirty="0" err="1"/>
              <a:t>b_cancer_df.shape</a:t>
            </a:r>
            <a:r>
              <a:rPr lang="ko-KR" altLang="en-US" dirty="0"/>
              <a:t>를 사용하여 </a:t>
            </a:r>
            <a:r>
              <a:rPr lang="ko-KR" altLang="en-US" dirty="0" err="1"/>
              <a:t>데이터셋의</a:t>
            </a:r>
            <a:r>
              <a:rPr lang="ko-KR" altLang="en-US" dirty="0"/>
              <a:t> 행의 개수</a:t>
            </a:r>
            <a:r>
              <a:rPr lang="en-US" altLang="ko-KR" dirty="0"/>
              <a:t>(</a:t>
            </a:r>
            <a:r>
              <a:rPr lang="ko-KR" altLang="en-US" dirty="0"/>
              <a:t>데이터 샘플 개수</a:t>
            </a:r>
            <a:r>
              <a:rPr lang="en-US" altLang="ko-KR" dirty="0"/>
              <a:t>)</a:t>
            </a:r>
            <a:r>
              <a:rPr lang="ko-KR" altLang="en-US" dirty="0"/>
              <a:t>와 열의 개수</a:t>
            </a:r>
            <a:r>
              <a:rPr lang="en-US" altLang="ko-KR" dirty="0"/>
              <a:t>(</a:t>
            </a:r>
            <a:r>
              <a:rPr lang="ko-KR" altLang="en-US" dirty="0"/>
              <a:t>변수 개수</a:t>
            </a:r>
            <a:r>
              <a:rPr lang="en-US" altLang="ko-KR" dirty="0"/>
              <a:t>)</a:t>
            </a:r>
            <a:r>
              <a:rPr lang="ko-KR" altLang="en-US" dirty="0"/>
              <a:t>를 확인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/>
              <a:t>        </a:t>
            </a:r>
            <a:r>
              <a:rPr lang="ko-KR" altLang="en-US" dirty="0"/>
              <a:t>행의 개수가 </a:t>
            </a:r>
            <a:r>
              <a:rPr lang="en-US" altLang="ko-KR" dirty="0"/>
              <a:t>569</a:t>
            </a:r>
            <a:r>
              <a:rPr lang="ko-KR" altLang="en-US" dirty="0"/>
              <a:t>이므로 데이터 샘플이 </a:t>
            </a:r>
            <a:r>
              <a:rPr lang="en-US" altLang="ko-KR" dirty="0"/>
              <a:t>569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열의 개수가 </a:t>
            </a:r>
            <a:r>
              <a:rPr lang="en-US" altLang="ko-KR" dirty="0"/>
              <a:t>31</a:t>
            </a:r>
            <a:r>
              <a:rPr lang="ko-KR" altLang="en-US" dirty="0"/>
              <a:t>이므로 변수가 </a:t>
            </a:r>
            <a:r>
              <a:rPr lang="en-US" altLang="ko-KR" dirty="0"/>
              <a:t>31</a:t>
            </a:r>
            <a:r>
              <a:rPr lang="ko-KR" altLang="en-US" dirty="0"/>
              <a:t>개 있음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In [8]</a:t>
            </a:r>
            <a:r>
              <a:rPr lang="en-US" altLang="ko-KR" dirty="0">
                <a:ea typeface="굴림" panose="020B0600000101010101" pitchFamily="50" charset="-127"/>
              </a:rPr>
              <a:t>: </a:t>
            </a:r>
            <a:r>
              <a:rPr lang="en-US" altLang="ko-KR" dirty="0" err="1"/>
              <a:t>b_cancer_df</a:t>
            </a:r>
            <a:r>
              <a:rPr lang="ko-KR" altLang="en-US" dirty="0"/>
              <a:t>에 대한 정보를 확인</a:t>
            </a:r>
            <a:r>
              <a:rPr lang="en-US" altLang="ko-KR" sz="800" dirty="0">
                <a:solidFill>
                  <a:srgbClr val="258BCD"/>
                </a:solidFill>
              </a:rPr>
              <a:t>b_cancer_df.info( ) </a:t>
            </a:r>
            <a:r>
              <a:rPr lang="en-US" altLang="ko-KR" dirty="0"/>
              <a:t>/</a:t>
            </a:r>
            <a:r>
              <a:rPr lang="en-US" altLang="ko-KR" sz="800" dirty="0">
                <a:solidFill>
                  <a:srgbClr val="258BCD"/>
                </a:solidFill>
              </a:rPr>
              <a:t>  </a:t>
            </a:r>
            <a:r>
              <a:rPr lang="en-US" altLang="ko-KR" dirty="0"/>
              <a:t>30</a:t>
            </a:r>
            <a:r>
              <a:rPr lang="ko-KR" altLang="en-US" dirty="0"/>
              <a:t>개의 피처</a:t>
            </a:r>
            <a:r>
              <a:rPr lang="en-US" altLang="ko-KR" dirty="0"/>
              <a:t>(</a:t>
            </a:r>
            <a:r>
              <a:rPr lang="ko-KR" altLang="en-US" dirty="0"/>
              <a:t>독립 변수 </a:t>
            </a:r>
            <a:r>
              <a:rPr lang="en-US" altLang="ko-KR" dirty="0"/>
              <a:t>X) </a:t>
            </a:r>
            <a:r>
              <a:rPr lang="ko-KR" altLang="en-US" dirty="0"/>
              <a:t> 이름과 </a:t>
            </a:r>
            <a:r>
              <a:rPr lang="en-US" altLang="ko-KR" dirty="0"/>
              <a:t>1</a:t>
            </a:r>
            <a:r>
              <a:rPr lang="ko-KR" altLang="en-US" dirty="0"/>
              <a:t>개의 종속 변수 이름을 확인 가능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/>
              <a:t>        diagnosis</a:t>
            </a:r>
            <a:r>
              <a:rPr lang="ko-KR" altLang="en-US" dirty="0"/>
              <a:t>는 악성이면 </a:t>
            </a:r>
            <a:r>
              <a:rPr lang="en-US" altLang="ko-KR" dirty="0"/>
              <a:t>1, </a:t>
            </a:r>
            <a:r>
              <a:rPr lang="ko-KR" altLang="en-US" dirty="0"/>
              <a:t>양성이면 </a:t>
            </a:r>
            <a:r>
              <a:rPr lang="en-US" altLang="ko-KR" dirty="0"/>
              <a:t>0</a:t>
            </a:r>
            <a:r>
              <a:rPr lang="ko-KR" altLang="en-US" dirty="0"/>
              <a:t>의 값이므로 유방암 여부에 대한 이진 분류의 </a:t>
            </a:r>
            <a:r>
              <a:rPr lang="en-US" altLang="ko-KR" dirty="0"/>
              <a:t>class</a:t>
            </a:r>
            <a:r>
              <a:rPr lang="ko-KR" altLang="en-US" dirty="0"/>
              <a:t>로 사용할 종속 변수가 됨</a:t>
            </a:r>
            <a:endParaRPr lang="en-US" altLang="ko-KR" dirty="0">
              <a:latin typeface="+mn-ea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971550" y="2328863"/>
          <a:ext cx="3846513" cy="3211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882"/>
                <a:gridCol w="3198631"/>
              </a:tblGrid>
              <a:tr h="25683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[7]:</a:t>
                      </a:r>
                    </a:p>
                  </a:txBody>
                  <a:tcPr marL="89261" marR="89261" marT="44607" marB="44607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print('</a:t>
                      </a:r>
                      <a:r>
                        <a:rPr kumimoji="1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유방암 진단 </a:t>
                      </a:r>
                      <a:r>
                        <a:rPr kumimoji="1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데이터셋</a:t>
                      </a:r>
                      <a:r>
                        <a:rPr kumimoji="1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크기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: ', </a:t>
                      </a:r>
                      <a:r>
                        <a:rPr kumimoji="1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b_cancer_df.shape</a:t>
                      </a: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)</a:t>
                      </a:r>
                    </a:p>
                  </a:txBody>
                  <a:tcPr marL="89261" marR="89261" marT="44607" marB="44607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683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Out:[7]</a:t>
                      </a:r>
                    </a:p>
                  </a:txBody>
                  <a:tcPr marL="89261" marR="89261" marT="44607" marB="44607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유방암 진단 </a:t>
                      </a:r>
                      <a:r>
                        <a:rPr lang="ko-KR" altLang="en-US" sz="900" dirty="0" err="1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데이터셋</a:t>
                      </a:r>
                      <a:r>
                        <a:rPr lang="ko-KR" altLang="en-US" sz="900" dirty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크기</a:t>
                      </a:r>
                      <a:r>
                        <a:rPr lang="en-US" altLang="ko-KR" sz="900" dirty="0"/>
                        <a:t>: (569, 31)</a:t>
                      </a:r>
                      <a:endParaRPr kumimoji="1" lang="en-US" altLang="ko-KR" sz="9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61" marR="89261" marT="44607" marB="44607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683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[8]:</a:t>
                      </a:r>
                    </a:p>
                  </a:txBody>
                  <a:tcPr marL="89261" marR="89261" marT="44607" marB="44607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b_cancer_df.head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kumimoji="1" lang="en-US" altLang="ko-KR" sz="9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61" marR="89261" marT="44607" marB="44607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44100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Out:[8]</a:t>
                      </a:r>
                    </a:p>
                  </a:txBody>
                  <a:tcPr marL="89261" marR="89261" marT="44607" marB="44607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/>
                        <a:t>&lt;class '</a:t>
                      </a:r>
                      <a:r>
                        <a:rPr lang="en-US" altLang="ko-KR" sz="700" b="0" i="0" dirty="0" err="1"/>
                        <a:t>pandas.core.frame.DataFrame</a:t>
                      </a:r>
                      <a:r>
                        <a:rPr lang="en-US" altLang="ko-KR" sz="700" b="0" i="0" dirty="0"/>
                        <a:t>'&gt;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 err="1"/>
                        <a:t>RangeIndex</a:t>
                      </a:r>
                      <a:r>
                        <a:rPr lang="en-US" altLang="ko-KR" sz="700" b="0" i="0" dirty="0"/>
                        <a:t>: 569 entries, 0 to 568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/>
                        <a:t>Data columns (total 31 columns):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/>
                        <a:t>mean radius 569 non-null float64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/>
                        <a:t>mean texture 569 non-null float64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/>
                        <a:t>mean perimeter 569 non-null float64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/>
                        <a:t>mean area 569 non-null float64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mean smoothness 569 non-null float64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mean compactness 569 non-null float64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mean concavity 569 non-null float64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mean concave points 569 non-null float64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mean symmetry 569 non-null float64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mean fractal dimension 569 non-null float64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radius error 569 non-null float64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texture error 569 non-null float64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perimeter error 569 non-null float64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area error 569 non-null float64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….</a:t>
                      </a:r>
                    </a:p>
                  </a:txBody>
                  <a:tcPr marL="89261" marR="89261" marT="44607" marB="44607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5003800" y="2754313"/>
          <a:ext cx="2841625" cy="2705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228"/>
                <a:gridCol w="2193397"/>
              </a:tblGrid>
              <a:tr h="27051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Out:[8]</a:t>
                      </a:r>
                    </a:p>
                  </a:txBody>
                  <a:tcPr marL="89308" marR="89308" marT="44596" marB="4459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….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smoothness error 569 non-null float64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compactness error 569 non-null float64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concavity error 569 non-null float64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concave points error 569 non-null float64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symmetry error 569 non-null float64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fractal dimension error 569 non-null float64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worst radius 569 non-null float64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worst texture 569 non-null float64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worst perimeter 569 non-null float64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worst area 569 non-null float64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worst smoothness 569 non-null float64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worst compactness 569 non-null float64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worst concavity 569 non-null float64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worst concave points 569 non-null float64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worst symmetry 569 non-null float64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worst fractal dimension 569 non-null float64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diagnosis 569 non-null int32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dtypes</a:t>
                      </a: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: float64(30), int32(1)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memory usage: 135.7 KB</a:t>
                      </a:r>
                    </a:p>
                  </a:txBody>
                  <a:tcPr marL="89308" marR="89308" marT="44596" marB="44596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075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569325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01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2000" smtClean="0"/>
              <a:t>[</a:t>
            </a:r>
            <a:r>
              <a:rPr lang="ko-KR" altLang="en-US" sz="2000" smtClean="0"/>
              <a:t>로지스틱 회귀 분석</a:t>
            </a:r>
            <a:r>
              <a:rPr lang="en-US" altLang="ko-KR" sz="2000" smtClean="0"/>
              <a:t>] </a:t>
            </a:r>
            <a:r>
              <a:rPr lang="ko-KR" altLang="en-US" sz="2000" smtClean="0"/>
              <a:t>특징 데이터로 유방암 진단하기</a:t>
            </a:r>
            <a:endParaRPr lang="ko-KR" altLang="en-US" smtClean="0"/>
          </a:p>
        </p:txBody>
      </p:sp>
      <p:sp>
        <p:nvSpPr>
          <p:cNvPr id="22531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69338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준비 및 탐색</a:t>
            </a:r>
            <a:endParaRPr lang="en-US" altLang="ko-KR" dirty="0"/>
          </a:p>
          <a:p>
            <a:pPr lvl="1">
              <a:defRPr/>
            </a:pPr>
            <a:r>
              <a:rPr lang="ko-KR" altLang="en-US" dirty="0" err="1"/>
              <a:t>사이킷런의</a:t>
            </a:r>
            <a:r>
              <a:rPr lang="ko-KR" altLang="en-US" dirty="0"/>
              <a:t> 유방암 진단 </a:t>
            </a:r>
            <a:r>
              <a:rPr lang="ko-KR" altLang="en-US" dirty="0" err="1"/>
              <a:t>데이터셋</a:t>
            </a:r>
            <a:r>
              <a:rPr lang="ko-KR" altLang="en-US" dirty="0"/>
              <a:t> 사용하기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4"/>
              <a:defRPr/>
            </a:pPr>
            <a:r>
              <a:rPr lang="ko-KR" altLang="en-US" sz="1400" dirty="0" err="1"/>
              <a:t>로지스틱</a:t>
            </a:r>
            <a:r>
              <a:rPr lang="ko-KR" altLang="en-US" sz="1400" dirty="0"/>
              <a:t> 회귀 분석에 피처로 사용할 데이터를 평균이 </a:t>
            </a:r>
            <a:r>
              <a:rPr lang="en-US" altLang="ko-KR" sz="1400" dirty="0"/>
              <a:t>0, </a:t>
            </a:r>
            <a:r>
              <a:rPr lang="ko-KR" altLang="en-US" sz="1400" dirty="0"/>
              <a:t>분산이 </a:t>
            </a:r>
            <a:r>
              <a:rPr lang="en-US" altLang="ko-KR" sz="1400" dirty="0"/>
              <a:t>1</a:t>
            </a:r>
            <a:r>
              <a:rPr lang="ko-KR" altLang="en-US" sz="1400" dirty="0"/>
              <a:t>이 되는 정규 분포 형태로 맞춤</a:t>
            </a:r>
            <a:endParaRPr lang="en-US" altLang="ko-KR" sz="1400" dirty="0">
              <a:latin typeface="+mn-ea"/>
            </a:endParaRPr>
          </a:p>
          <a:p>
            <a:pPr marL="790575" lvl="2" indent="-342900">
              <a:buFont typeface="+mj-lt"/>
              <a:buAutoNum type="arabicPeriod" startAt="4"/>
              <a:defRPr/>
            </a:pPr>
            <a:endParaRPr lang="en-US" altLang="ko-KR" dirty="0">
              <a:latin typeface="+mn-ea"/>
            </a:endParaRPr>
          </a:p>
          <a:p>
            <a:pPr marL="790575" lvl="2" indent="-342900">
              <a:buFont typeface="+mj-lt"/>
              <a:buAutoNum type="arabicPeriod" startAt="4"/>
              <a:defRPr/>
            </a:pPr>
            <a:endParaRPr lang="en-US" altLang="ko-KR" dirty="0">
              <a:latin typeface="+mn-ea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In [9]</a:t>
            </a:r>
            <a:r>
              <a:rPr lang="en-US" altLang="ko-KR" dirty="0">
                <a:ea typeface="굴림" panose="020B0600000101010101" pitchFamily="50" charset="-127"/>
              </a:rPr>
              <a:t>:</a:t>
            </a: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 </a:t>
            </a:r>
            <a:r>
              <a:rPr lang="ko-KR" altLang="en-US" dirty="0" err="1"/>
              <a:t>사이킷런의</a:t>
            </a:r>
            <a:r>
              <a:rPr lang="ko-KR" altLang="en-US" dirty="0"/>
              <a:t> 전처리 패키지에 있는 정규 분포 </a:t>
            </a:r>
            <a:r>
              <a:rPr lang="ko-KR" altLang="en-US" dirty="0" err="1"/>
              <a:t>스케일러를</a:t>
            </a:r>
            <a:r>
              <a:rPr lang="ko-KR" altLang="en-US" dirty="0"/>
              <a:t> </a:t>
            </a:r>
            <a:r>
              <a:rPr lang="ko-KR" altLang="en-US" dirty="0" err="1"/>
              <a:t>임포트하고</a:t>
            </a:r>
            <a:r>
              <a:rPr lang="ko-KR" altLang="en-US" dirty="0"/>
              <a:t> 사용할 객체</a:t>
            </a:r>
            <a:r>
              <a:rPr lang="en-US" altLang="ko-KR" sz="800" dirty="0">
                <a:solidFill>
                  <a:srgbClr val="258BCD"/>
                </a:solidFill>
              </a:rPr>
              <a:t>scaler</a:t>
            </a:r>
            <a:r>
              <a:rPr lang="ko-KR" altLang="en-US" dirty="0"/>
              <a:t>를 생성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In [10]</a:t>
            </a:r>
            <a:r>
              <a:rPr lang="en-US" altLang="ko-KR" dirty="0">
                <a:ea typeface="굴림" panose="020B0600000101010101" pitchFamily="50" charset="-127"/>
              </a:rPr>
              <a:t>: </a:t>
            </a:r>
            <a:r>
              <a:rPr lang="ko-KR" altLang="en-US" dirty="0"/>
              <a:t>피처로 사용할 데이터</a:t>
            </a:r>
            <a:r>
              <a:rPr lang="en-US" altLang="ko-KR" sz="800" dirty="0" err="1">
                <a:solidFill>
                  <a:srgbClr val="258BCD"/>
                </a:solidFill>
              </a:rPr>
              <a:t>b_cancer.data</a:t>
            </a:r>
            <a:r>
              <a:rPr lang="ko-KR" altLang="en-US" dirty="0"/>
              <a:t>에 대해 정규 분포 스케일링을 수행</a:t>
            </a:r>
            <a:r>
              <a:rPr lang="en-US" altLang="ko-KR" sz="800" dirty="0" err="1">
                <a:solidFill>
                  <a:srgbClr val="258BCD"/>
                </a:solidFill>
              </a:rPr>
              <a:t>scaler.fit</a:t>
            </a:r>
            <a:r>
              <a:rPr lang="en-US" altLang="ko-KR" sz="800" dirty="0">
                <a:solidFill>
                  <a:srgbClr val="258BCD"/>
                </a:solidFill>
              </a:rPr>
              <a:t>_ transform( )</a:t>
            </a:r>
            <a:r>
              <a:rPr lang="ko-KR" altLang="en-US" dirty="0"/>
              <a:t>하여 </a:t>
            </a:r>
            <a:r>
              <a:rPr lang="en-US" altLang="ko-KR" dirty="0" err="1"/>
              <a:t>b_cancer_scaled</a:t>
            </a:r>
            <a:r>
              <a:rPr lang="ko-KR" altLang="en-US" dirty="0"/>
              <a:t>에 저장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In [11]~[12]</a:t>
            </a:r>
            <a:r>
              <a:rPr lang="en-US" altLang="ko-KR" dirty="0">
                <a:ea typeface="굴림" panose="020B0600000101010101" pitchFamily="50" charset="-127"/>
              </a:rPr>
              <a:t>: </a:t>
            </a:r>
            <a:r>
              <a:rPr lang="ko-KR" altLang="en-US" dirty="0"/>
              <a:t>정규 분포 스케일링 후에 값이 조정된 것을 확인</a:t>
            </a:r>
            <a:endParaRPr lang="en-US" altLang="ko-KR" dirty="0">
              <a:latin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1403350" y="2276475"/>
          <a:ext cx="5851525" cy="2809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010"/>
                <a:gridCol w="5167515"/>
              </a:tblGrid>
              <a:tr h="2569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[9]:</a:t>
                      </a:r>
                    </a:p>
                  </a:txBody>
                  <a:tcPr marL="89278" marR="89278" marT="44633" marB="4463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from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sklearn.preprocessing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import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StandardScaler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scaler =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StandardScaler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kumimoji="1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78" marR="89278" marT="44633" marB="4463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69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[10]:</a:t>
                      </a:r>
                    </a:p>
                  </a:txBody>
                  <a:tcPr marL="89278" marR="89278" marT="44633" marB="4463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b_cancer_scaled</a:t>
                      </a:r>
                      <a:r>
                        <a:rPr lang="en-US" altLang="ko-KR" sz="900" dirty="0"/>
                        <a:t> = </a:t>
                      </a:r>
                      <a:r>
                        <a:rPr lang="en-US" altLang="ko-KR" sz="900" dirty="0" err="1"/>
                        <a:t>scaler.fit_transform</a:t>
                      </a:r>
                      <a:r>
                        <a:rPr lang="en-US" altLang="ko-KR" sz="900" dirty="0"/>
                        <a:t>(</a:t>
                      </a:r>
                      <a:r>
                        <a:rPr lang="en-US" altLang="ko-KR" sz="900" dirty="0" err="1"/>
                        <a:t>b_cancer.data</a:t>
                      </a:r>
                      <a:r>
                        <a:rPr lang="en-US" altLang="ko-KR" sz="900" dirty="0"/>
                        <a:t>)</a:t>
                      </a:r>
                      <a:endParaRPr kumimoji="1" lang="en-US" altLang="ko-KR" sz="9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78" marR="89278" marT="44633" marB="4463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69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[11]:</a:t>
                      </a:r>
                    </a:p>
                  </a:txBody>
                  <a:tcPr marL="89278" marR="89278" marT="44633" marB="4463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print(</a:t>
                      </a:r>
                      <a:r>
                        <a:rPr lang="en-US" altLang="ko-KR" sz="900" dirty="0" err="1"/>
                        <a:t>b_cancer.data</a:t>
                      </a:r>
                      <a:r>
                        <a:rPr lang="en-US" altLang="ko-KR" sz="900" dirty="0"/>
                        <a:t>[0])</a:t>
                      </a:r>
                      <a:endParaRPr kumimoji="1" lang="en-US" altLang="ko-KR" sz="9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78" marR="89278" marT="44633" marB="4463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87675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Out:[11]</a:t>
                      </a:r>
                    </a:p>
                  </a:txBody>
                  <a:tcPr marL="89278" marR="89278" marT="44633" marB="4463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[1.799e+01 1.038e+01 1.228e+02 1.001e+03 1.184e-01 2.776e-01 3.001e-01 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1.471e-01 2.419e-01 7.871e-02 1.095e+00 9.053e-01 8.589e+00 1.534e+02 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6.399e-03 4.904e-02 5.373e-02 1.587e-02 3.003e-02 6.193e-03 2.538e+01 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1.733e+01 1.846e+02 2.019e+03 1.622e-01 6.656e-01 7.119e-01 2.654e-01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4.601e-01 1.189e-01]</a:t>
                      </a:r>
                      <a:endParaRPr kumimoji="1" lang="en-US" altLang="ko-KR" sz="9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78" marR="89278" marT="44633" marB="4463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69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[12]:</a:t>
                      </a:r>
                    </a:p>
                  </a:txBody>
                  <a:tcPr marL="89278" marR="89278" marT="44633" marB="4463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print(</a:t>
                      </a:r>
                      <a:r>
                        <a:rPr lang="en-US" altLang="ko-KR" sz="900" dirty="0" err="1"/>
                        <a:t>b_cancer_scaled</a:t>
                      </a:r>
                      <a:r>
                        <a:rPr lang="en-US" altLang="ko-KR" sz="900" dirty="0"/>
                        <a:t>[0])</a:t>
                      </a:r>
                      <a:endParaRPr kumimoji="1" lang="en-US" altLang="ko-KR" sz="9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78" marR="89278" marT="44633" marB="4463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054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Out:[12]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58BCD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78" marR="89278" marT="44633" marB="4463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[ 1.09706398 -2.07333501 1.26993369 0.9843749 1.56846633 3.28351467 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2.65287398 2.53247522 2.21751501 2.25574689 2.48973393 -0.56526506 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2.83303087 2.48757756 -0.21400165 1.31686157 0.72402616 0.66081994 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1.14875667 0.90708308 1.88668963 -1.35929347 2.30360062 2.00123749 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1.30768627 2.61666502 2.10952635 2.29607613 2.75062224 1.93701461]</a:t>
                      </a:r>
                      <a:endParaRPr kumimoji="1" lang="en-US" altLang="ko-KR" sz="9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78" marR="89278" marT="44633" marB="4463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663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569325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01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2000" smtClean="0"/>
              <a:t>[</a:t>
            </a:r>
            <a:r>
              <a:rPr lang="ko-KR" altLang="en-US" sz="2000" smtClean="0"/>
              <a:t>로지스틱 회귀 분석</a:t>
            </a:r>
            <a:r>
              <a:rPr lang="en-US" altLang="ko-KR" sz="2000" smtClean="0"/>
              <a:t>] </a:t>
            </a:r>
            <a:r>
              <a:rPr lang="ko-KR" altLang="en-US" sz="2000" smtClean="0"/>
              <a:t>특징 데이터로 유방암 진단하기</a:t>
            </a:r>
            <a:endParaRPr lang="ko-KR" altLang="en-US" smtClean="0"/>
          </a:p>
        </p:txBody>
      </p:sp>
      <p:sp>
        <p:nvSpPr>
          <p:cNvPr id="23555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69338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 모델 구축 및 결과 분석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ko-KR" altLang="en-US" dirty="0" err="1"/>
              <a:t>로지스틱</a:t>
            </a:r>
            <a:r>
              <a:rPr lang="ko-KR" altLang="en-US" dirty="0"/>
              <a:t> 회귀를 이용하여 분석 모델 구축하기</a:t>
            </a:r>
            <a:endParaRPr lang="en-US" altLang="ko-KR" dirty="0">
              <a:latin typeface="+mn-ea"/>
            </a:endParaRPr>
          </a:p>
          <a:p>
            <a:pPr marL="790575" lvl="2" indent="-342900">
              <a:buFont typeface="+mj-lt"/>
              <a:buAutoNum type="arabicPeriod" startAt="4"/>
              <a:defRPr/>
            </a:pPr>
            <a:endParaRPr lang="en-US" altLang="ko-KR" dirty="0">
              <a:latin typeface="+mn-ea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In [13]</a:t>
            </a:r>
            <a:r>
              <a:rPr lang="en-US" altLang="ko-KR" dirty="0">
                <a:ea typeface="굴림" panose="020B0600000101010101" pitchFamily="50" charset="-127"/>
              </a:rPr>
              <a:t>:</a:t>
            </a: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 </a:t>
            </a:r>
            <a:r>
              <a:rPr lang="ko-KR" altLang="en-US" dirty="0"/>
              <a:t>필요한 모듈을 </a:t>
            </a:r>
            <a:r>
              <a:rPr lang="ko-KR" altLang="en-US" dirty="0" err="1"/>
              <a:t>임포트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In [14]</a:t>
            </a:r>
            <a:r>
              <a:rPr lang="en-US" altLang="ko-KR" dirty="0">
                <a:ea typeface="굴림" panose="020B0600000101010101" pitchFamily="50" charset="-127"/>
              </a:rPr>
              <a:t>: </a:t>
            </a:r>
            <a:r>
              <a:rPr lang="en-US" altLang="ko-KR" dirty="0"/>
              <a:t>diagnosis</a:t>
            </a:r>
            <a:r>
              <a:rPr lang="ko-KR" altLang="en-US" dirty="0"/>
              <a:t>를 </a:t>
            </a:r>
            <a:r>
              <a:rPr lang="en-US" altLang="ko-KR" dirty="0"/>
              <a:t>Y, </a:t>
            </a:r>
            <a:r>
              <a:rPr lang="ko-KR" altLang="en-US" dirty="0"/>
              <a:t>정규 분포로 </a:t>
            </a:r>
            <a:r>
              <a:rPr lang="ko-KR" altLang="en-US" dirty="0" err="1"/>
              <a:t>스케일링한</a:t>
            </a:r>
            <a:r>
              <a:rPr lang="ko-KR" altLang="en-US" dirty="0"/>
              <a:t> </a:t>
            </a:r>
            <a:r>
              <a:rPr lang="en-US" altLang="ko-KR" dirty="0" err="1"/>
              <a:t>b_cancer_scaled</a:t>
            </a:r>
            <a:r>
              <a:rPr lang="ko-KR" altLang="en-US" dirty="0"/>
              <a:t>를 </a:t>
            </a:r>
            <a:r>
              <a:rPr lang="en-US" altLang="ko-KR" dirty="0"/>
              <a:t>X</a:t>
            </a:r>
            <a:r>
              <a:rPr lang="ko-KR" altLang="en-US" dirty="0"/>
              <a:t>로 설정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In [15]</a:t>
            </a:r>
            <a:r>
              <a:rPr lang="en-US" altLang="ko-KR" dirty="0">
                <a:ea typeface="굴림" panose="020B0600000101010101" pitchFamily="50" charset="-127"/>
              </a:rPr>
              <a:t>: </a:t>
            </a:r>
            <a:r>
              <a:rPr lang="ko-KR" altLang="en-US" dirty="0"/>
              <a:t>전체 데이터 샘플 </a:t>
            </a:r>
            <a:r>
              <a:rPr lang="en-US" altLang="ko-KR" dirty="0"/>
              <a:t>569</a:t>
            </a:r>
            <a:r>
              <a:rPr lang="ko-KR" altLang="en-US" dirty="0"/>
              <a:t>개를 학습 데이터</a:t>
            </a:r>
            <a:r>
              <a:rPr lang="en-US" altLang="ko-KR" dirty="0"/>
              <a:t>:</a:t>
            </a:r>
            <a:r>
              <a:rPr lang="ko-KR" altLang="en-US" dirty="0"/>
              <a:t>평가 데이터</a:t>
            </a:r>
            <a:r>
              <a:rPr lang="en-US" altLang="ko-KR" dirty="0"/>
              <a:t>=7:3</a:t>
            </a:r>
            <a:r>
              <a:rPr lang="ko-KR" altLang="en-US" dirty="0"/>
              <a:t>으로 분할</a:t>
            </a:r>
            <a:r>
              <a:rPr lang="en-US" altLang="ko-KR" sz="800" dirty="0" err="1">
                <a:solidFill>
                  <a:srgbClr val="258BCD"/>
                </a:solidFill>
              </a:rPr>
              <a:t>test_size</a:t>
            </a:r>
            <a:r>
              <a:rPr lang="en-US" altLang="ko-KR" sz="800" dirty="0">
                <a:solidFill>
                  <a:srgbClr val="258BCD"/>
                </a:solidFill>
              </a:rPr>
              <a:t>=0.3</a:t>
            </a:r>
            <a:r>
              <a:rPr lang="ko-KR" altLang="en-US" dirty="0"/>
              <a:t>함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In [16]</a:t>
            </a:r>
            <a:r>
              <a:rPr lang="en-US" altLang="ko-KR" dirty="0">
                <a:ea typeface="굴림" panose="020B0600000101010101" pitchFamily="50" charset="-127"/>
              </a:rPr>
              <a:t>: </a:t>
            </a:r>
            <a:r>
              <a:rPr lang="ko-KR" altLang="en-US" dirty="0" err="1"/>
              <a:t>로지스틱</a:t>
            </a:r>
            <a:r>
              <a:rPr lang="ko-KR" altLang="en-US" dirty="0"/>
              <a:t> 회귀 분석 모델 객체</a:t>
            </a:r>
            <a:r>
              <a:rPr lang="en-US" altLang="ko-KR" sz="800" dirty="0" err="1">
                <a:solidFill>
                  <a:srgbClr val="258BCD"/>
                </a:solidFill>
              </a:rPr>
              <a:t>lr_b_cancer</a:t>
            </a:r>
            <a:r>
              <a:rPr lang="ko-KR" altLang="en-US" dirty="0"/>
              <a:t>를 생성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In [17]</a:t>
            </a:r>
            <a:r>
              <a:rPr lang="en-US" altLang="ko-KR" dirty="0">
                <a:ea typeface="굴림" panose="020B0600000101010101" pitchFamily="50" charset="-127"/>
              </a:rPr>
              <a:t>: </a:t>
            </a:r>
            <a:r>
              <a:rPr lang="ko-KR" altLang="en-US" dirty="0"/>
              <a:t>학습 데이터</a:t>
            </a:r>
            <a:r>
              <a:rPr lang="en-US" altLang="ko-KR" sz="800" dirty="0" err="1">
                <a:solidFill>
                  <a:srgbClr val="258BCD"/>
                </a:solidFill>
              </a:rPr>
              <a:t>X_train</a:t>
            </a:r>
            <a:r>
              <a:rPr lang="en-US" altLang="ko-KR" sz="800" dirty="0">
                <a:solidFill>
                  <a:srgbClr val="258BCD"/>
                </a:solidFill>
              </a:rPr>
              <a:t>, </a:t>
            </a:r>
            <a:r>
              <a:rPr lang="en-US" altLang="ko-KR" sz="800" dirty="0" err="1">
                <a:solidFill>
                  <a:srgbClr val="258BCD"/>
                </a:solidFill>
              </a:rPr>
              <a:t>Y_train</a:t>
            </a:r>
            <a:r>
              <a:rPr lang="ko-KR" altLang="en-US" dirty="0"/>
              <a:t>로 모델 학습을 수행</a:t>
            </a:r>
            <a:r>
              <a:rPr lang="en-US" altLang="ko-KR" sz="800" dirty="0">
                <a:solidFill>
                  <a:srgbClr val="258BCD"/>
                </a:solidFill>
              </a:rPr>
              <a:t>fit( )</a:t>
            </a:r>
            <a:r>
              <a:rPr lang="ko-KR" altLang="en-US" dirty="0"/>
              <a:t>함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In [18]</a:t>
            </a:r>
            <a:r>
              <a:rPr lang="en-US" altLang="ko-KR" dirty="0">
                <a:ea typeface="굴림" panose="020B0600000101010101" pitchFamily="50" charset="-127"/>
              </a:rPr>
              <a:t>: </a:t>
            </a:r>
            <a:r>
              <a:rPr lang="ko-KR" altLang="en-US" dirty="0"/>
              <a:t>학습이 끝난 모델에 대해 평가 데이터 </a:t>
            </a:r>
            <a:r>
              <a:rPr lang="en-US" altLang="ko-KR" dirty="0" err="1"/>
              <a:t>X</a:t>
            </a:r>
            <a:r>
              <a:rPr lang="en-US" altLang="ko-KR" sz="800" dirty="0" err="1">
                <a:solidFill>
                  <a:srgbClr val="258BCD"/>
                </a:solidFill>
              </a:rPr>
              <a:t>X_test</a:t>
            </a:r>
            <a:r>
              <a:rPr lang="ko-KR" altLang="en-US" dirty="0"/>
              <a:t>를 가지고 예측을 수행</a:t>
            </a:r>
            <a:r>
              <a:rPr lang="en-US" altLang="ko-KR" sz="800" dirty="0">
                <a:solidFill>
                  <a:srgbClr val="258BCD"/>
                </a:solidFill>
              </a:rPr>
              <a:t>predict( )</a:t>
            </a:r>
            <a:r>
              <a:rPr lang="ko-KR" altLang="en-US" dirty="0"/>
              <a:t>하여 </a:t>
            </a:r>
            <a:r>
              <a:rPr lang="ko-KR" altLang="en-US" dirty="0" err="1"/>
              <a:t>예측값</a:t>
            </a:r>
            <a:r>
              <a:rPr lang="ko-KR" altLang="en-US" dirty="0"/>
              <a:t> </a:t>
            </a:r>
            <a:r>
              <a:rPr lang="en-US" altLang="ko-KR" dirty="0" err="1"/>
              <a:t>Y</a:t>
            </a:r>
            <a:r>
              <a:rPr lang="en-US" altLang="ko-KR" sz="800" dirty="0" err="1">
                <a:solidFill>
                  <a:srgbClr val="258BCD"/>
                </a:solidFill>
              </a:rPr>
              <a:t>Y_predict</a:t>
            </a:r>
            <a:r>
              <a:rPr lang="ko-KR" altLang="en-US" dirty="0"/>
              <a:t>를 구함</a:t>
            </a:r>
            <a:endParaRPr lang="en-US" altLang="ko-KR" dirty="0">
              <a:latin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1476375" y="2060575"/>
          <a:ext cx="5849938" cy="28908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3824"/>
                <a:gridCol w="5166114"/>
              </a:tblGrid>
              <a:tr h="3890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[13]:</a:t>
                      </a:r>
                    </a:p>
                  </a:txBody>
                  <a:tcPr marL="89254" marR="89254" marT="44634" marB="44634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from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sklearn.linear_model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import </a:t>
                      </a:r>
                      <a:r>
                        <a:rPr lang="en-US" altLang="ko-KR" sz="900" b="1" dirty="0" err="1">
                          <a:solidFill>
                            <a:schemeClr val="tx1"/>
                          </a:solidFill>
                        </a:rPr>
                        <a:t>LogisticRegression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from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sklearn.model_selection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import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train_test_split</a:t>
                      </a:r>
                      <a:endParaRPr kumimoji="1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54" marR="89254" marT="44634" marB="4463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5160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[14]:</a:t>
                      </a:r>
                    </a:p>
                  </a:txBody>
                  <a:tcPr marL="89254" marR="89254" marT="44634" marB="44634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1" dirty="0"/>
                        <a:t>#X, Y </a:t>
                      </a:r>
                      <a:r>
                        <a:rPr lang="ko-KR" altLang="en-US" sz="900" i="1" dirty="0"/>
                        <a:t>설정하기 </a:t>
                      </a:r>
                      <a:endParaRPr lang="en-US" altLang="ko-KR" sz="900" i="1" dirty="0"/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Y = </a:t>
                      </a:r>
                      <a:r>
                        <a:rPr lang="en-US" altLang="ko-KR" sz="900" dirty="0" err="1"/>
                        <a:t>b_cancer_df</a:t>
                      </a:r>
                      <a:r>
                        <a:rPr lang="en-US" altLang="ko-KR" sz="900" dirty="0"/>
                        <a:t>['diagnosis'] 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X = </a:t>
                      </a:r>
                      <a:r>
                        <a:rPr lang="en-US" altLang="ko-KR" sz="900" dirty="0" err="1"/>
                        <a:t>b_cancer_scaled</a:t>
                      </a:r>
                      <a:endParaRPr kumimoji="1" lang="en-US" altLang="ko-KR" sz="9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54" marR="89254" marT="44634" marB="4463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5160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[15]:</a:t>
                      </a:r>
                    </a:p>
                  </a:txBody>
                  <a:tcPr marL="89254" marR="89254" marT="44634" marB="44634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1" dirty="0"/>
                        <a:t>#</a:t>
                      </a:r>
                      <a:r>
                        <a:rPr lang="ko-KR" altLang="en-US" sz="900" i="1" dirty="0"/>
                        <a:t>훈련용 데이터와 평가용 데이터 분할하기 </a:t>
                      </a:r>
                      <a:endParaRPr lang="en-US" altLang="ko-KR" sz="900" i="1" dirty="0"/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X_train</a:t>
                      </a:r>
                      <a:r>
                        <a:rPr lang="en-US" altLang="ko-KR" sz="900" dirty="0"/>
                        <a:t>, </a:t>
                      </a:r>
                      <a:r>
                        <a:rPr lang="en-US" altLang="ko-KR" sz="900" dirty="0" err="1"/>
                        <a:t>X_test</a:t>
                      </a:r>
                      <a:r>
                        <a:rPr lang="en-US" altLang="ko-KR" sz="900" dirty="0"/>
                        <a:t>, </a:t>
                      </a:r>
                      <a:r>
                        <a:rPr lang="en-US" altLang="ko-KR" sz="900" dirty="0" err="1"/>
                        <a:t>Y_train</a:t>
                      </a:r>
                      <a:r>
                        <a:rPr lang="en-US" altLang="ko-KR" sz="900" dirty="0"/>
                        <a:t>, </a:t>
                      </a:r>
                      <a:r>
                        <a:rPr lang="en-US" altLang="ko-KR" sz="900" dirty="0" err="1"/>
                        <a:t>Y_test</a:t>
                      </a:r>
                      <a:r>
                        <a:rPr lang="en-US" altLang="ko-KR" sz="900" dirty="0"/>
                        <a:t> = </a:t>
                      </a:r>
                      <a:r>
                        <a:rPr lang="en-US" altLang="ko-KR" sz="900" dirty="0" err="1"/>
                        <a:t>train_test_split</a:t>
                      </a:r>
                      <a:r>
                        <a:rPr lang="en-US" altLang="ko-KR" sz="900" dirty="0"/>
                        <a:t>(X, Y, </a:t>
                      </a:r>
                      <a:r>
                        <a:rPr lang="en-US" altLang="ko-KR" sz="900" dirty="0" err="1"/>
                        <a:t>test_size</a:t>
                      </a:r>
                      <a:r>
                        <a:rPr lang="en-US" altLang="ko-KR" sz="900" dirty="0"/>
                        <a:t> = 0.3, </a:t>
                      </a:r>
                      <a:r>
                        <a:rPr lang="en-US" altLang="ko-KR" sz="900" dirty="0" err="1"/>
                        <a:t>random_state</a:t>
                      </a:r>
                      <a:r>
                        <a:rPr lang="en-US" altLang="ko-KR" sz="900" dirty="0"/>
                        <a:t> = 0)</a:t>
                      </a:r>
                      <a:endParaRPr kumimoji="1" lang="en-US" altLang="ko-KR" sz="9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54" marR="89254" marT="44634" marB="4463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90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[16]:</a:t>
                      </a:r>
                    </a:p>
                  </a:txBody>
                  <a:tcPr marL="89254" marR="89254" marT="44634" marB="44634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1" dirty="0"/>
                        <a:t>#</a:t>
                      </a:r>
                      <a:r>
                        <a:rPr lang="ko-KR" altLang="en-US" sz="900" i="1" dirty="0" err="1"/>
                        <a:t>로지스틱</a:t>
                      </a:r>
                      <a:r>
                        <a:rPr lang="ko-KR" altLang="en-US" sz="900" i="1" dirty="0"/>
                        <a:t> 회귀 분석</a:t>
                      </a:r>
                      <a:r>
                        <a:rPr lang="en-US" altLang="ko-KR" sz="900" i="1" dirty="0"/>
                        <a:t>: (1) </a:t>
                      </a:r>
                      <a:r>
                        <a:rPr lang="ko-KR" altLang="en-US" sz="900" i="1" dirty="0"/>
                        <a:t>모델 생성 </a:t>
                      </a:r>
                      <a:endParaRPr lang="en-US" altLang="ko-KR" sz="900" i="1" dirty="0"/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lr_b_cancer</a:t>
                      </a:r>
                      <a:r>
                        <a:rPr lang="en-US" altLang="ko-KR" sz="900" dirty="0"/>
                        <a:t> = </a:t>
                      </a:r>
                      <a:r>
                        <a:rPr lang="en-US" altLang="ko-KR" sz="900" b="1" dirty="0" err="1"/>
                        <a:t>LogisticRegression</a:t>
                      </a:r>
                      <a:r>
                        <a:rPr lang="en-US" altLang="ko-KR" sz="900" b="1" dirty="0"/>
                        <a:t>()</a:t>
                      </a:r>
                      <a:endParaRPr kumimoji="1" lang="en-US" altLang="ko-KR" sz="9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54" marR="89254" marT="44634" marB="4463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90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[17]:</a:t>
                      </a:r>
                    </a:p>
                  </a:txBody>
                  <a:tcPr marL="89254" marR="89254" marT="44634" marB="44634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#</a:t>
                      </a:r>
                      <a:r>
                        <a:rPr lang="ko-KR" altLang="en-US" sz="900" i="1" dirty="0" err="1"/>
                        <a:t>로지스틱</a:t>
                      </a:r>
                      <a:r>
                        <a:rPr lang="ko-KR" altLang="en-US" sz="900" i="1" dirty="0"/>
                        <a:t> 회귀 분석</a:t>
                      </a:r>
                      <a:r>
                        <a:rPr lang="en-US" altLang="ko-KR" sz="900" i="1" dirty="0"/>
                        <a:t>: (2) </a:t>
                      </a:r>
                      <a:r>
                        <a:rPr lang="ko-KR" altLang="en-US" sz="900" i="1" dirty="0"/>
                        <a:t>모델 훈련</a:t>
                      </a:r>
                      <a:endParaRPr lang="en-US" altLang="ko-KR" sz="900" i="1" dirty="0"/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 err="1"/>
                        <a:t>lr_b_cancer.fit</a:t>
                      </a:r>
                      <a:r>
                        <a:rPr lang="en-US" altLang="ko-KR" sz="900" dirty="0"/>
                        <a:t>(</a:t>
                      </a:r>
                      <a:r>
                        <a:rPr lang="en-US" altLang="ko-KR" sz="900" dirty="0" err="1"/>
                        <a:t>X_train</a:t>
                      </a:r>
                      <a:r>
                        <a:rPr lang="en-US" altLang="ko-KR" sz="900" dirty="0"/>
                        <a:t>, </a:t>
                      </a:r>
                      <a:r>
                        <a:rPr lang="en-US" altLang="ko-KR" sz="900" dirty="0" err="1"/>
                        <a:t>Y_train</a:t>
                      </a:r>
                      <a:r>
                        <a:rPr lang="en-US" altLang="ko-KR" sz="900" dirty="0"/>
                        <a:t>)</a:t>
                      </a:r>
                      <a:endParaRPr kumimoji="1" lang="en-US" altLang="ko-KR" sz="9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54" marR="89254" marT="44634" marB="4463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69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Out:[17]</a:t>
                      </a:r>
                    </a:p>
                  </a:txBody>
                  <a:tcPr marL="89254" marR="89254" marT="44634" marB="44634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LogisticRegression</a:t>
                      </a:r>
                      <a:r>
                        <a:rPr lang="en-US" altLang="ko-KR" sz="900" dirty="0"/>
                        <a:t>() </a:t>
                      </a:r>
                      <a:endParaRPr kumimoji="1" lang="en-US" altLang="ko-KR" sz="9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54" marR="89254" marT="44634" marB="4463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6362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[18]:</a:t>
                      </a:r>
                    </a:p>
                  </a:txBody>
                  <a:tcPr marL="89254" marR="89254" marT="44634" marB="44634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1" dirty="0"/>
                        <a:t>#</a:t>
                      </a:r>
                      <a:r>
                        <a:rPr lang="ko-KR" altLang="en-US" sz="900" i="1" dirty="0" err="1"/>
                        <a:t>로지스틱</a:t>
                      </a:r>
                      <a:r>
                        <a:rPr lang="ko-KR" altLang="en-US" sz="900" i="1" dirty="0"/>
                        <a:t> 회귀 분석</a:t>
                      </a:r>
                      <a:r>
                        <a:rPr lang="en-US" altLang="ko-KR" sz="900" i="1" dirty="0"/>
                        <a:t>: (3) </a:t>
                      </a:r>
                      <a:r>
                        <a:rPr lang="ko-KR" altLang="en-US" sz="900" i="1" dirty="0"/>
                        <a:t>평가 데이터에 대한 예측 수행 </a:t>
                      </a:r>
                      <a:r>
                        <a:rPr lang="en-US" altLang="ko-KR" sz="900" i="1" dirty="0"/>
                        <a:t>-&gt; </a:t>
                      </a:r>
                      <a:r>
                        <a:rPr lang="ko-KR" altLang="en-US" sz="900" i="1" dirty="0"/>
                        <a:t>예측 결과 </a:t>
                      </a:r>
                      <a:r>
                        <a:rPr lang="en-US" altLang="ko-KR" sz="900" i="1" dirty="0" err="1"/>
                        <a:t>Y_predict</a:t>
                      </a:r>
                      <a:r>
                        <a:rPr lang="en-US" altLang="ko-KR" sz="900" i="1" dirty="0"/>
                        <a:t> </a:t>
                      </a:r>
                      <a:r>
                        <a:rPr lang="ko-KR" altLang="en-US" sz="900" i="1" dirty="0"/>
                        <a:t>구하기 </a:t>
                      </a:r>
                      <a:r>
                        <a:rPr lang="en-US" altLang="ko-KR" sz="900" dirty="0" err="1"/>
                        <a:t>Y_predict</a:t>
                      </a:r>
                      <a:r>
                        <a:rPr lang="en-US" altLang="ko-KR" sz="900" dirty="0"/>
                        <a:t> = </a:t>
                      </a:r>
                      <a:r>
                        <a:rPr lang="en-US" altLang="ko-KR" sz="900" dirty="0" err="1"/>
                        <a:t>lr_b_cancer.</a:t>
                      </a:r>
                      <a:r>
                        <a:rPr lang="en-US" altLang="ko-KR" sz="900" b="1" dirty="0" err="1"/>
                        <a:t>predict</a:t>
                      </a:r>
                      <a:r>
                        <a:rPr lang="en-US" altLang="ko-KR" sz="900" dirty="0"/>
                        <a:t>(</a:t>
                      </a:r>
                      <a:r>
                        <a:rPr lang="en-US" altLang="ko-KR" sz="900" dirty="0" err="1"/>
                        <a:t>X_test</a:t>
                      </a:r>
                      <a:r>
                        <a:rPr lang="en-US" altLang="ko-KR" sz="900" dirty="0"/>
                        <a:t>)</a:t>
                      </a:r>
                      <a:endParaRPr kumimoji="1" lang="en-US" altLang="ko-KR" sz="9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54" marR="89254" marT="44634" marB="4463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539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569325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01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2000" smtClean="0"/>
              <a:t>[</a:t>
            </a:r>
            <a:r>
              <a:rPr lang="ko-KR" altLang="en-US" sz="2000" smtClean="0"/>
              <a:t>로지스틱 회귀 분석</a:t>
            </a:r>
            <a:r>
              <a:rPr lang="en-US" altLang="ko-KR" sz="2000" smtClean="0"/>
              <a:t>] </a:t>
            </a:r>
            <a:r>
              <a:rPr lang="ko-KR" altLang="en-US" sz="2000" smtClean="0"/>
              <a:t>특징 데이터로 유방암 진단하기</a:t>
            </a:r>
            <a:endParaRPr lang="ko-KR" altLang="en-US" smtClean="0"/>
          </a:p>
        </p:txBody>
      </p:sp>
      <p:sp>
        <p:nvSpPr>
          <p:cNvPr id="24579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69338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 모델 구축 및 결과 분석</a:t>
            </a:r>
            <a:endParaRPr lang="en-US" altLang="ko-KR" dirty="0"/>
          </a:p>
          <a:p>
            <a:pPr lvl="1">
              <a:defRPr/>
            </a:pPr>
            <a:r>
              <a:rPr lang="ko-KR" altLang="en-US" dirty="0" err="1"/>
              <a:t>로지스틱</a:t>
            </a:r>
            <a:r>
              <a:rPr lang="ko-KR" altLang="en-US" dirty="0"/>
              <a:t> 회귀를 이용하여 분석 모델 구축하기</a:t>
            </a:r>
            <a:endParaRPr lang="en-US" altLang="ko-KR" dirty="0"/>
          </a:p>
          <a:p>
            <a:pPr lvl="2">
              <a:defRPr/>
            </a:pPr>
            <a:r>
              <a:rPr lang="ko-KR" altLang="en-US" dirty="0">
                <a:latin typeface="+mn-ea"/>
              </a:rPr>
              <a:t>주피터 노트북 버전 확인</a:t>
            </a:r>
            <a:endParaRPr lang="en-US" altLang="ko-KR" dirty="0">
              <a:latin typeface="+mn-ea"/>
            </a:endParaRPr>
          </a:p>
          <a:p>
            <a:pPr lvl="3">
              <a:defRPr/>
            </a:pPr>
            <a:r>
              <a:rPr lang="ko-KR" altLang="en-US" dirty="0"/>
              <a:t>실습하는 아나콘다의 주피터 노트북 버전에 따라 실행 결과가 조금 다르게 나타날 수 있음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노트북 화면 상단의 </a:t>
            </a:r>
            <a:r>
              <a:rPr lang="en-US" altLang="ko-KR" dirty="0"/>
              <a:t>[Help]- [About] </a:t>
            </a:r>
            <a:r>
              <a:rPr lang="ko-KR" altLang="en-US" dirty="0"/>
              <a:t>메뉴에서 확인</a:t>
            </a:r>
            <a:endParaRPr lang="en-US" altLang="ko-KR" dirty="0">
              <a:latin typeface="+mn-ea"/>
            </a:endParaRPr>
          </a:p>
          <a:p>
            <a:pPr marL="790575" lvl="2" indent="-342900">
              <a:buFont typeface="+mj-lt"/>
              <a:buAutoNum type="arabicPeriod" startAt="4"/>
              <a:defRPr/>
            </a:pPr>
            <a:endParaRPr lang="en-US" altLang="ko-KR" dirty="0">
              <a:latin typeface="+mn-ea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</p:txBody>
      </p:sp>
      <p:pic>
        <p:nvPicPr>
          <p:cNvPr id="24581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550" y="3425825"/>
            <a:ext cx="3571875" cy="290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23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569325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01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2000" smtClean="0"/>
              <a:t>[</a:t>
            </a:r>
            <a:r>
              <a:rPr lang="ko-KR" altLang="en-US" sz="2000" smtClean="0"/>
              <a:t>로지스틱 회귀 분석</a:t>
            </a:r>
            <a:r>
              <a:rPr lang="en-US" altLang="ko-KR" sz="2000" smtClean="0"/>
              <a:t>] </a:t>
            </a:r>
            <a:r>
              <a:rPr lang="ko-KR" altLang="en-US" sz="2000" smtClean="0"/>
              <a:t>특징 데이터로 유방암 진단하기</a:t>
            </a:r>
            <a:endParaRPr lang="ko-KR" altLang="en-US" smtClean="0"/>
          </a:p>
        </p:txBody>
      </p:sp>
      <p:sp>
        <p:nvSpPr>
          <p:cNvPr id="25603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69338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 모델 구축 및 결과 분석</a:t>
            </a:r>
            <a:endParaRPr lang="en-US" altLang="ko-KR" dirty="0"/>
          </a:p>
          <a:p>
            <a:pPr marL="609600" lvl="1" indent="-342900">
              <a:buFont typeface="+mj-lt"/>
              <a:buAutoNum type="arabicPeriod" startAt="2"/>
              <a:defRPr/>
            </a:pPr>
            <a:r>
              <a:rPr lang="ko-KR" altLang="en-US" dirty="0"/>
              <a:t>생성한 모델의 성능 확인하기</a:t>
            </a:r>
            <a:endParaRPr lang="en-US" altLang="ko-KR" dirty="0">
              <a:latin typeface="+mn-ea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50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sz="800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In [19]</a:t>
            </a:r>
            <a:r>
              <a:rPr lang="en-US" altLang="ko-KR" dirty="0">
                <a:ea typeface="굴림" panose="020B0600000101010101" pitchFamily="50" charset="-127"/>
              </a:rPr>
              <a:t>:</a:t>
            </a: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 </a:t>
            </a:r>
            <a:r>
              <a:rPr lang="ko-KR" altLang="en-US" dirty="0"/>
              <a:t>필요한 모듈을 </a:t>
            </a:r>
            <a:r>
              <a:rPr lang="ko-KR" altLang="en-US" dirty="0" err="1"/>
              <a:t>임포트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In [20]</a:t>
            </a:r>
            <a:r>
              <a:rPr lang="en-US" altLang="ko-KR" dirty="0">
                <a:ea typeface="굴림" panose="020B0600000101010101" pitchFamily="50" charset="-127"/>
              </a:rPr>
              <a:t>: </a:t>
            </a:r>
            <a:r>
              <a:rPr lang="ko-KR" altLang="en-US" dirty="0"/>
              <a:t>평가를 위해 </a:t>
            </a:r>
            <a:r>
              <a:rPr lang="en-US" altLang="ko-KR" dirty="0"/>
              <a:t>7:3</a:t>
            </a:r>
            <a:r>
              <a:rPr lang="ko-KR" altLang="en-US" dirty="0"/>
              <a:t>으로 분할한 </a:t>
            </a:r>
            <a:r>
              <a:rPr lang="en-US" altLang="ko-KR" dirty="0"/>
              <a:t>171</a:t>
            </a:r>
            <a:r>
              <a:rPr lang="ko-KR" altLang="en-US" dirty="0"/>
              <a:t>개의 </a:t>
            </a:r>
            <a:r>
              <a:rPr lang="en-US" altLang="ko-KR" dirty="0"/>
              <a:t>test </a:t>
            </a:r>
            <a:r>
              <a:rPr lang="ko-KR" altLang="en-US" dirty="0"/>
              <a:t>데이터에 대해 이진 분류의 성능 평가 기본이 되는 오차 행렬을 구함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/>
              <a:t>          </a:t>
            </a:r>
            <a:r>
              <a:rPr lang="ko-KR" altLang="en-US" dirty="0"/>
              <a:t>실행 결과를 보면 </a:t>
            </a:r>
            <a:r>
              <a:rPr lang="en-US" altLang="ko-KR" dirty="0"/>
              <a:t>TN</a:t>
            </a:r>
            <a:r>
              <a:rPr lang="ko-KR" altLang="en-US" dirty="0"/>
              <a:t>이 </a:t>
            </a:r>
            <a:r>
              <a:rPr lang="en-US" altLang="ko-KR" dirty="0"/>
              <a:t>60</a:t>
            </a:r>
            <a:r>
              <a:rPr lang="ko-KR" altLang="en-US" dirty="0"/>
              <a:t>개</a:t>
            </a:r>
            <a:r>
              <a:rPr lang="en-US" altLang="ko-KR" dirty="0"/>
              <a:t>, FP</a:t>
            </a:r>
            <a:r>
              <a:rPr lang="ko-KR" altLang="en-US" dirty="0"/>
              <a:t>가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  <a:r>
              <a:rPr lang="en-US" altLang="ko-KR" dirty="0"/>
              <a:t>, FN</a:t>
            </a:r>
            <a:r>
              <a:rPr lang="ko-KR" altLang="en-US" dirty="0"/>
              <a:t>이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, TP</a:t>
            </a:r>
            <a:r>
              <a:rPr lang="ko-KR" altLang="en-US" dirty="0"/>
              <a:t>가 </a:t>
            </a:r>
            <a:r>
              <a:rPr lang="en-US" altLang="ko-KR" dirty="0"/>
              <a:t>107</a:t>
            </a:r>
            <a:r>
              <a:rPr lang="ko-KR" altLang="en-US" dirty="0"/>
              <a:t>개인 오차 행렬이 </a:t>
            </a:r>
            <a:r>
              <a:rPr lang="ko-KR" altLang="en-US" dirty="0" err="1"/>
              <a:t>구해짐</a:t>
            </a:r>
            <a:endParaRPr lang="en-US" altLang="ko-KR" dirty="0">
              <a:latin typeface="+mn-ea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In [21]</a:t>
            </a:r>
            <a:r>
              <a:rPr lang="en-US" altLang="ko-KR" dirty="0">
                <a:ea typeface="굴림" panose="020B0600000101010101" pitchFamily="50" charset="-127"/>
              </a:rPr>
              <a:t>:</a:t>
            </a: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 </a:t>
            </a:r>
            <a:r>
              <a:rPr lang="ko-KR" altLang="en-US" dirty="0"/>
              <a:t>성능 평가 지표인 정확도</a:t>
            </a:r>
            <a:r>
              <a:rPr lang="en-US" altLang="ko-KR" dirty="0"/>
              <a:t>, </a:t>
            </a:r>
            <a:r>
              <a:rPr lang="ko-KR" altLang="en-US" dirty="0"/>
              <a:t>정밀도</a:t>
            </a:r>
            <a:r>
              <a:rPr lang="en-US" altLang="ko-KR" dirty="0"/>
              <a:t>, </a:t>
            </a:r>
            <a:r>
              <a:rPr lang="ko-KR" altLang="en-US" dirty="0" err="1"/>
              <a:t>재현율</a:t>
            </a:r>
            <a:r>
              <a:rPr lang="en-US" altLang="ko-KR" dirty="0"/>
              <a:t>, F1 </a:t>
            </a:r>
            <a:r>
              <a:rPr lang="ko-KR" altLang="en-US" dirty="0"/>
              <a:t>스코어</a:t>
            </a:r>
            <a:r>
              <a:rPr lang="en-US" altLang="ko-KR" dirty="0"/>
              <a:t>, ROC-AUC </a:t>
            </a:r>
            <a:r>
              <a:rPr lang="ko-KR" altLang="en-US" dirty="0"/>
              <a:t>스코어를 구함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</a:rPr>
              <a:t>In [22]~[23]</a:t>
            </a:r>
            <a:r>
              <a:rPr lang="en-US" altLang="ko-KR" dirty="0"/>
              <a:t>: </a:t>
            </a:r>
            <a:r>
              <a:rPr lang="ko-KR" altLang="en-US" dirty="0"/>
              <a:t>성능 평가 지표를 출력하여 확인</a:t>
            </a:r>
            <a:endParaRPr lang="en-US" altLang="ko-KR" dirty="0">
              <a:latin typeface="+mn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1547813" y="2006600"/>
          <a:ext cx="6408737" cy="33416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027"/>
                <a:gridCol w="5723710"/>
              </a:tblGrid>
              <a:tr h="55174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[19]:</a:t>
                      </a:r>
                    </a:p>
                  </a:txBody>
                  <a:tcPr marL="89280" marR="89280" marT="44645" marB="4464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from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sklearn.metrics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import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confusion_matrix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accuracy_score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from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sklearn.metrics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import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precision_score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recall_score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 f1_score,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roc_auc_score</a:t>
                      </a:r>
                      <a:endParaRPr kumimoji="1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80" marR="89280" marT="44645" marB="4464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91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[20]:</a:t>
                      </a:r>
                    </a:p>
                  </a:txBody>
                  <a:tcPr marL="89280" marR="89280" marT="44645" marB="4464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i="1" dirty="0"/>
                        <a:t>#</a:t>
                      </a:r>
                      <a:r>
                        <a:rPr lang="ko-KR" altLang="en-US" sz="900" i="1" dirty="0"/>
                        <a:t>오차 행렬</a:t>
                      </a:r>
                      <a:endParaRPr lang="en-US" altLang="ko-KR" sz="900" i="1" dirty="0"/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/>
                        <a:t>confusion_matrix</a:t>
                      </a:r>
                      <a:r>
                        <a:rPr lang="en-US" altLang="ko-KR" sz="900" dirty="0"/>
                        <a:t>(</a:t>
                      </a:r>
                      <a:r>
                        <a:rPr lang="en-US" altLang="ko-KR" sz="900" dirty="0" err="1"/>
                        <a:t>Y_test</a:t>
                      </a:r>
                      <a:r>
                        <a:rPr lang="en-US" altLang="ko-KR" sz="900" dirty="0"/>
                        <a:t>, </a:t>
                      </a:r>
                      <a:r>
                        <a:rPr lang="en-US" altLang="ko-KR" sz="900" dirty="0" err="1"/>
                        <a:t>Y_predict</a:t>
                      </a:r>
                      <a:r>
                        <a:rPr lang="en-US" altLang="ko-KR" sz="900" dirty="0"/>
                        <a:t>)</a:t>
                      </a:r>
                      <a:endParaRPr kumimoji="1" lang="en-US" altLang="ko-KR" sz="9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80" marR="89280" marT="44645" marB="4464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8912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Out:[20]</a:t>
                      </a:r>
                    </a:p>
                  </a:txBody>
                  <a:tcPr marL="89280" marR="89280" marT="44645" marB="4464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array([[ 60, 3], [ 1, 107]], </a:t>
                      </a:r>
                      <a:r>
                        <a:rPr lang="en-US" altLang="ko-KR" sz="900" dirty="0" err="1"/>
                        <a:t>dtype</a:t>
                      </a:r>
                      <a:r>
                        <a:rPr lang="en-US" altLang="ko-KR" sz="900" dirty="0"/>
                        <a:t> = int64)</a:t>
                      </a:r>
                      <a:endParaRPr kumimoji="1" lang="en-US" altLang="ko-KR" sz="9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80" marR="89280" marT="44645" marB="4464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87699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[21]:</a:t>
                      </a:r>
                    </a:p>
                  </a:txBody>
                  <a:tcPr marL="89280" marR="89280" marT="44645" marB="4464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acccuracy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accuracy_score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Y_test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Y_predict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) 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precision =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precision_score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Y_test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Y_predict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) 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recall =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recall_score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Y_test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Y_predict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) 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f1 = f1_score(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Y_test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Y_predict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) 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roc_auc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roc_auc_score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Y_test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Y_predict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kumimoji="1" lang="en-US" altLang="ko-KR" sz="9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80" marR="89280" marT="44645" marB="4464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371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[22]:</a:t>
                      </a:r>
                    </a:p>
                  </a:txBody>
                  <a:tcPr marL="89280" marR="89280" marT="44645" marB="4464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print('</a:t>
                      </a:r>
                      <a:r>
                        <a:rPr lang="ko-KR" altLang="en-US" sz="900" dirty="0"/>
                        <a:t>정확도</a:t>
                      </a:r>
                      <a:r>
                        <a:rPr lang="en-US" altLang="ko-KR" sz="900" dirty="0"/>
                        <a:t>: {0:.3f}, </a:t>
                      </a:r>
                      <a:r>
                        <a:rPr lang="ko-KR" altLang="en-US" sz="900" dirty="0"/>
                        <a:t>정밀도</a:t>
                      </a:r>
                      <a:r>
                        <a:rPr lang="en-US" altLang="ko-KR" sz="900" dirty="0"/>
                        <a:t>: {1:.3f}, </a:t>
                      </a:r>
                      <a:r>
                        <a:rPr lang="ko-KR" altLang="en-US" sz="900" dirty="0" err="1"/>
                        <a:t>재현율</a:t>
                      </a:r>
                      <a:r>
                        <a:rPr lang="en-US" altLang="ko-KR" sz="900" dirty="0"/>
                        <a:t>: {2:.3f}, F1: {3:.3f}'.format(acccuracy,precision,recall,f1))</a:t>
                      </a:r>
                      <a:endParaRPr kumimoji="1" lang="en-US" altLang="ko-KR" sz="9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80" marR="89280" marT="44645" marB="4464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699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Out:[22]</a:t>
                      </a:r>
                    </a:p>
                  </a:txBody>
                  <a:tcPr marL="89280" marR="89280" marT="44645" marB="4464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정확도</a:t>
                      </a:r>
                      <a:r>
                        <a:rPr lang="en-US" altLang="ko-KR" sz="900" dirty="0"/>
                        <a:t>: 0.977, </a:t>
                      </a:r>
                      <a:r>
                        <a:rPr lang="ko-KR" altLang="en-US" sz="900" dirty="0"/>
                        <a:t>정밀도</a:t>
                      </a:r>
                      <a:r>
                        <a:rPr lang="en-US" altLang="ko-KR" sz="900" dirty="0"/>
                        <a:t>: 0.973, </a:t>
                      </a:r>
                      <a:r>
                        <a:rPr lang="ko-KR" altLang="en-US" sz="900" dirty="0" err="1"/>
                        <a:t>재현율</a:t>
                      </a:r>
                      <a:r>
                        <a:rPr lang="en-US" altLang="ko-KR" sz="900" dirty="0"/>
                        <a:t>: 0.991, F1: 0.982</a:t>
                      </a:r>
                      <a:endParaRPr kumimoji="1" lang="en-US" altLang="ko-KR" sz="9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80" marR="89280" marT="44645" marB="4464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699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[23]:</a:t>
                      </a:r>
                    </a:p>
                  </a:txBody>
                  <a:tcPr marL="89280" marR="89280" marT="44645" marB="4464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fr-FR" altLang="ko-KR" sz="900" dirty="0"/>
                        <a:t>print('ROC_AUC: {0:.3f}'.format(roc_auc))</a:t>
                      </a:r>
                      <a:endParaRPr kumimoji="1" lang="en-US" altLang="ko-KR" sz="9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80" marR="89280" marT="44645" marB="4464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699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Out:[23]</a:t>
                      </a:r>
                    </a:p>
                  </a:txBody>
                  <a:tcPr marL="89280" marR="89280" marT="44645" marB="44645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ROC_AUC: 0.972 </a:t>
                      </a:r>
                      <a:endParaRPr kumimoji="1" lang="en-US" altLang="ko-KR" sz="9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80" marR="89280" marT="44645" marB="4464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060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569325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02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1800" smtClean="0"/>
              <a:t>[</a:t>
            </a:r>
            <a:r>
              <a:rPr lang="ko-KR" altLang="en-US" sz="1800" smtClean="0"/>
              <a:t>결정 트리 분석 </a:t>
            </a:r>
            <a:r>
              <a:rPr lang="en-US" altLang="ko-KR" sz="1800" smtClean="0"/>
              <a:t>+ </a:t>
            </a:r>
            <a:r>
              <a:rPr lang="ko-KR" altLang="en-US" sz="1800" smtClean="0"/>
              <a:t>산점도</a:t>
            </a:r>
            <a:r>
              <a:rPr lang="en-US" altLang="ko-KR" sz="1800" smtClean="0"/>
              <a:t>/</a:t>
            </a:r>
            <a:r>
              <a:rPr lang="ko-KR" altLang="en-US" sz="1800" smtClean="0"/>
              <a:t>선형 회귀 그래프</a:t>
            </a:r>
            <a:r>
              <a:rPr lang="en-US" altLang="ko-KR" sz="1800" smtClean="0"/>
              <a:t>] </a:t>
            </a:r>
            <a:r>
              <a:rPr lang="ko-KR" altLang="en-US" sz="1800" smtClean="0"/>
              <a:t>센서 데이터로 움직임 분류하기</a:t>
            </a:r>
            <a:endParaRPr lang="ko-KR" altLang="en-US" sz="2000" smtClean="0"/>
          </a:p>
        </p:txBody>
      </p:sp>
      <p:sp>
        <p:nvSpPr>
          <p:cNvPr id="26627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69338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분석 </a:t>
            </a:r>
            <a:r>
              <a:rPr lang="ko-KR" altLang="en-US" dirty="0" err="1"/>
              <a:t>미리보기</a:t>
            </a:r>
            <a:endParaRPr lang="en-US" altLang="ko-KR" dirty="0"/>
          </a:p>
        </p:txBody>
      </p:sp>
      <p:pic>
        <p:nvPicPr>
          <p:cNvPr id="26629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557338"/>
            <a:ext cx="4511675" cy="508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62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7561263" cy="547688"/>
          </a:xfrm>
        </p:spPr>
        <p:txBody>
          <a:bodyPr/>
          <a:lstStyle/>
          <a:p>
            <a:r>
              <a:rPr lang="en-US" altLang="ko-KR" smtClean="0"/>
              <a:t>01. [</a:t>
            </a:r>
            <a:r>
              <a:rPr lang="ko-KR" altLang="en-US" smtClean="0"/>
              <a:t>기술 통계 분석 </a:t>
            </a:r>
            <a:r>
              <a:rPr lang="en-US" altLang="ko-KR" smtClean="0"/>
              <a:t>+ </a:t>
            </a:r>
            <a:r>
              <a:rPr lang="ko-KR" altLang="en-US" smtClean="0"/>
              <a:t>그래프</a:t>
            </a:r>
            <a:r>
              <a:rPr lang="en-US" altLang="ko-KR" smtClean="0"/>
              <a:t>] </a:t>
            </a:r>
            <a:r>
              <a:rPr lang="ko-KR" altLang="en-US" smtClean="0"/>
              <a:t>와인 품질 예측하기</a:t>
            </a:r>
          </a:p>
        </p:txBody>
      </p:sp>
      <p:sp>
        <p:nvSpPr>
          <p:cNvPr id="19459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42350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준비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ko-KR" altLang="en-US" dirty="0"/>
              <a:t>다운로드한 </a:t>
            </a:r>
            <a:r>
              <a:rPr lang="en-US" altLang="ko-KR" dirty="0"/>
              <a:t>CSV </a:t>
            </a:r>
            <a:r>
              <a:rPr lang="ko-KR" altLang="en-US" dirty="0"/>
              <a:t>파일 정리하기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r>
              <a:rPr lang="ko-KR" altLang="en-US" dirty="0" err="1"/>
              <a:t>파이썬에서</a:t>
            </a:r>
            <a:r>
              <a:rPr lang="ko-KR" altLang="en-US" dirty="0"/>
              <a:t> 저장한 </a:t>
            </a:r>
            <a:r>
              <a:rPr lang="en-US" altLang="ko-KR" dirty="0"/>
              <a:t>CSV </a:t>
            </a:r>
            <a:r>
              <a:rPr lang="ko-KR" altLang="en-US" dirty="0"/>
              <a:t>파일을 엑셀에서 열어 상태를 확인</a:t>
            </a: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  <a:p>
            <a:pPr marL="790575" lvl="2" indent="-342900">
              <a:buFont typeface="+mj-lt"/>
              <a:buAutoNum type="arabicPeriod" startAt="2"/>
              <a:defRPr/>
            </a:pPr>
            <a:endParaRPr lang="en-US" altLang="ko-KR" dirty="0"/>
          </a:p>
        </p:txBody>
      </p:sp>
      <p:pic>
        <p:nvPicPr>
          <p:cNvPr id="19461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2420938"/>
            <a:ext cx="4167187" cy="361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569325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02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1800" smtClean="0"/>
              <a:t>[</a:t>
            </a:r>
            <a:r>
              <a:rPr lang="ko-KR" altLang="en-US" sz="1800" smtClean="0"/>
              <a:t>결정 트리 분석 </a:t>
            </a:r>
            <a:r>
              <a:rPr lang="en-US" altLang="ko-KR" sz="1800" smtClean="0"/>
              <a:t>+ </a:t>
            </a:r>
            <a:r>
              <a:rPr lang="ko-KR" altLang="en-US" sz="1800" smtClean="0"/>
              <a:t>산점도</a:t>
            </a:r>
            <a:r>
              <a:rPr lang="en-US" altLang="ko-KR" sz="1800" smtClean="0"/>
              <a:t>/</a:t>
            </a:r>
            <a:r>
              <a:rPr lang="ko-KR" altLang="en-US" sz="1800" smtClean="0"/>
              <a:t>선형 회귀 그래프</a:t>
            </a:r>
            <a:r>
              <a:rPr lang="en-US" altLang="ko-KR" sz="1800" smtClean="0"/>
              <a:t>] </a:t>
            </a:r>
            <a:r>
              <a:rPr lang="ko-KR" altLang="en-US" sz="1800" smtClean="0"/>
              <a:t>센서 데이터로 움직임 분류하기</a:t>
            </a:r>
            <a:endParaRPr lang="ko-KR" altLang="en-US" sz="2000" smtClean="0"/>
          </a:p>
        </p:txBody>
      </p:sp>
      <p:sp>
        <p:nvSpPr>
          <p:cNvPr id="27651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69338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목표 설정</a:t>
            </a:r>
            <a:endParaRPr lang="en-US" altLang="ko-KR" dirty="0"/>
          </a:p>
          <a:p>
            <a:pPr lvl="2">
              <a:defRPr/>
            </a:pPr>
            <a:r>
              <a:rPr lang="ko-KR" altLang="en-US" sz="1400" dirty="0">
                <a:latin typeface="+mn-ea"/>
              </a:rPr>
              <a:t>목표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/>
              <a:t>스마트폰에서 수집한 센서 데이터를 분석하여 사람의 움직임을 분류 하는 모델을 생성</a:t>
            </a:r>
            <a:endParaRPr lang="en-US" altLang="ko-KR" sz="1400" dirty="0"/>
          </a:p>
          <a:p>
            <a:pPr marL="447675" lvl="2" indent="0">
              <a:buFont typeface="Arial" panose="020B0604020202020204" pitchFamily="34" charset="0"/>
              <a:buNone/>
              <a:defRPr/>
            </a:pPr>
            <a:r>
              <a:rPr lang="en-US" altLang="ko-KR" sz="1400" dirty="0">
                <a:latin typeface="+mn-ea"/>
              </a:rPr>
              <a:t>          </a:t>
            </a:r>
            <a:r>
              <a:rPr lang="ko-KR" altLang="en-US" sz="1400" dirty="0"/>
              <a:t>새로운 데이터에 대해 움직임 유형을 예측해서 분류</a:t>
            </a:r>
            <a:endParaRPr lang="en-US" altLang="ko-KR" sz="1400" dirty="0"/>
          </a:p>
          <a:p>
            <a:pPr marL="447675" lvl="2" indent="0">
              <a:buFont typeface="Arial" panose="020B0604020202020204" pitchFamily="34" charset="0"/>
              <a:buNone/>
              <a:defRPr/>
            </a:pPr>
            <a:endParaRPr lang="en-US" altLang="ko-KR" sz="100" dirty="0"/>
          </a:p>
          <a:p>
            <a:pPr>
              <a:defRPr/>
            </a:pPr>
            <a:r>
              <a:rPr lang="ko-KR" altLang="en-US" dirty="0"/>
              <a:t>핵심 개념 이해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결정 트리</a:t>
            </a:r>
            <a:endParaRPr lang="en-US" altLang="ko-KR" dirty="0"/>
          </a:p>
          <a:p>
            <a:pPr lvl="3">
              <a:defRPr/>
            </a:pPr>
            <a:r>
              <a:rPr lang="ko-KR" altLang="en-US" dirty="0" err="1"/>
              <a:t>머신러닝</a:t>
            </a:r>
            <a:r>
              <a:rPr lang="ko-KR" altLang="en-US" dirty="0"/>
              <a:t> 알고리즘 중에서 직관적으로 이해하기 쉬운 것으로 다중 분류에 많이 사용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데이터 안에서 </a:t>
            </a:r>
            <a:r>
              <a:rPr lang="en-US" altLang="ko-KR" dirty="0"/>
              <a:t>if/else </a:t>
            </a:r>
            <a:r>
              <a:rPr lang="ko-KR" altLang="en-US" dirty="0"/>
              <a:t>기반으로 규칙을 찾아 학습하여 트리 구조의 분류 규칙을 </a:t>
            </a:r>
            <a:r>
              <a:rPr lang="ko-KR" altLang="en-US" dirty="0" err="1"/>
              <a:t>만듬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결정 트리의 구조는 규칙 조건</a:t>
            </a:r>
            <a:r>
              <a:rPr lang="en-US" altLang="ko-KR" dirty="0"/>
              <a:t>(if)</a:t>
            </a:r>
            <a:r>
              <a:rPr lang="ko-KR" altLang="en-US" dirty="0"/>
              <a:t>을 나타내는 규칙 노드와 분류가 결정된 클래스 값이 표시된 리프 노드로 구성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데이터의 </a:t>
            </a:r>
            <a:r>
              <a:rPr lang="ko-KR" altLang="en-US" dirty="0" err="1"/>
              <a:t>균일도를</a:t>
            </a:r>
            <a:r>
              <a:rPr lang="ko-KR" altLang="en-US" dirty="0"/>
              <a:t> 계산하는 대표 적인 방법으로 정보 이득 지수와 지니 계수가 있음</a:t>
            </a:r>
            <a:endParaRPr lang="en-US" altLang="ko-KR" dirty="0">
              <a:latin typeface="+mn-ea"/>
            </a:endParaRPr>
          </a:p>
        </p:txBody>
      </p:sp>
      <p:pic>
        <p:nvPicPr>
          <p:cNvPr id="2765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4221163"/>
            <a:ext cx="476885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644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569325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02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1800" smtClean="0"/>
              <a:t>[</a:t>
            </a:r>
            <a:r>
              <a:rPr lang="ko-KR" altLang="en-US" sz="1800" smtClean="0"/>
              <a:t>결정 트리 분석 </a:t>
            </a:r>
            <a:r>
              <a:rPr lang="en-US" altLang="ko-KR" sz="1800" smtClean="0"/>
              <a:t>+ </a:t>
            </a:r>
            <a:r>
              <a:rPr lang="ko-KR" altLang="en-US" sz="1800" smtClean="0"/>
              <a:t>산점도</a:t>
            </a:r>
            <a:r>
              <a:rPr lang="en-US" altLang="ko-KR" sz="1800" smtClean="0"/>
              <a:t>/</a:t>
            </a:r>
            <a:r>
              <a:rPr lang="ko-KR" altLang="en-US" sz="1800" smtClean="0"/>
              <a:t>선형 회귀 그래프</a:t>
            </a:r>
            <a:r>
              <a:rPr lang="en-US" altLang="ko-KR" sz="1800" smtClean="0"/>
              <a:t>] </a:t>
            </a:r>
            <a:r>
              <a:rPr lang="ko-KR" altLang="en-US" sz="1800" smtClean="0"/>
              <a:t>센서 데이터로 움직임 분류하기</a:t>
            </a:r>
            <a:endParaRPr lang="ko-KR" altLang="en-US" sz="2000" smtClean="0"/>
          </a:p>
        </p:txBody>
      </p:sp>
      <p:sp>
        <p:nvSpPr>
          <p:cNvPr id="28675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69338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핵심 개념 이해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정보 이득 지수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정보 이득은 엔트로피 개념을 기반으로 함</a:t>
            </a:r>
            <a:endParaRPr lang="en-US" altLang="ko-KR" dirty="0"/>
          </a:p>
          <a:p>
            <a:pPr lvl="4">
              <a:defRPr/>
            </a:pPr>
            <a:r>
              <a:rPr lang="ko-KR" altLang="en-US" dirty="0"/>
              <a:t>엔트로피</a:t>
            </a:r>
            <a:r>
              <a:rPr lang="en-US" altLang="ko-KR" dirty="0"/>
              <a:t>: </a:t>
            </a:r>
            <a:r>
              <a:rPr lang="ko-KR" altLang="en-US" dirty="0"/>
              <a:t>데이터 집합의 혼잡도를 의미</a:t>
            </a:r>
            <a:endParaRPr lang="en-US" altLang="ko-KR" dirty="0"/>
          </a:p>
          <a:p>
            <a:pPr lvl="4">
              <a:defRPr/>
            </a:pPr>
            <a:r>
              <a:rPr lang="ko-KR" altLang="en-US" dirty="0"/>
              <a:t>데이터 집합에 다른 데이터 </a:t>
            </a:r>
            <a:r>
              <a:rPr lang="en-US" altLang="ko-KR" dirty="0"/>
              <a:t>=</a:t>
            </a:r>
            <a:r>
              <a:rPr lang="ko-KR" altLang="en-US" dirty="0"/>
              <a:t> 균일도가 떨어짐</a:t>
            </a:r>
            <a:r>
              <a:rPr lang="en-US" altLang="ko-KR" dirty="0"/>
              <a:t> →</a:t>
            </a:r>
            <a:r>
              <a:rPr lang="ko-KR" altLang="en-US" dirty="0"/>
              <a:t> 혼잡도가 높아지므로 엔트로피가 높아짐</a:t>
            </a:r>
            <a:endParaRPr lang="en-US" altLang="ko-KR" dirty="0"/>
          </a:p>
          <a:p>
            <a:pPr lvl="4">
              <a:defRPr/>
            </a:pPr>
            <a:r>
              <a:rPr lang="ko-KR" altLang="en-US" dirty="0"/>
              <a:t>데이터 집합에 같은 데이터 </a:t>
            </a:r>
            <a:r>
              <a:rPr lang="en-US" altLang="ko-KR" dirty="0"/>
              <a:t>= </a:t>
            </a:r>
            <a:r>
              <a:rPr lang="ko-KR" altLang="en-US" dirty="0"/>
              <a:t>균일도가 높아짐 </a:t>
            </a:r>
            <a:r>
              <a:rPr lang="en-US" altLang="ko-KR" dirty="0"/>
              <a:t>→</a:t>
            </a:r>
            <a:r>
              <a:rPr lang="ko-KR" altLang="en-US" dirty="0"/>
              <a:t> 혼잡도가 떨어지므로 엔트로피가 낮아짐</a:t>
            </a:r>
            <a:endParaRPr lang="en-US" altLang="ko-KR" dirty="0"/>
          </a:p>
          <a:p>
            <a:pPr lvl="3">
              <a:defRPr/>
            </a:pPr>
            <a:endParaRPr lang="en-US" altLang="ko-KR" sz="100" dirty="0">
              <a:latin typeface="+mn-ea"/>
            </a:endParaRPr>
          </a:p>
          <a:p>
            <a:pPr lvl="3">
              <a:defRPr/>
            </a:pPr>
            <a:r>
              <a:rPr lang="ko-KR" altLang="en-US" dirty="0">
                <a:latin typeface="+mn-ea"/>
              </a:rPr>
              <a:t>정보 이득 지수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latin typeface="+mn-ea"/>
              </a:rPr>
              <a:t>혼</a:t>
            </a:r>
            <a:r>
              <a:rPr lang="ko-KR" altLang="en-US" dirty="0"/>
              <a:t>잡도가 줄어들어 얻게 되는 이득을 의미하는 것으로</a:t>
            </a:r>
            <a:r>
              <a:rPr lang="en-US" altLang="ko-KR" dirty="0"/>
              <a:t>, ‘1-</a:t>
            </a:r>
            <a:r>
              <a:rPr lang="ko-KR" altLang="en-US" dirty="0" err="1"/>
              <a:t>엔트로피’로</a:t>
            </a:r>
            <a:r>
              <a:rPr lang="ko-KR" altLang="en-US" dirty="0"/>
              <a:t> 계산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결정 트리</a:t>
            </a:r>
            <a:r>
              <a:rPr lang="en-US" altLang="ko-KR" dirty="0"/>
              <a:t>:</a:t>
            </a:r>
            <a:r>
              <a:rPr lang="ko-KR" altLang="en-US" dirty="0"/>
              <a:t> 정보 이득 지수가 높은 피처를 분할 기준으로 사용</a:t>
            </a:r>
            <a:endParaRPr lang="en-US" altLang="ko-KR" dirty="0"/>
          </a:p>
          <a:p>
            <a:pPr lvl="1">
              <a:defRPr/>
            </a:pPr>
            <a:endParaRPr lang="en-US" altLang="ko-KR" dirty="0"/>
          </a:p>
          <a:p>
            <a:pPr lvl="1">
              <a:defRPr/>
            </a:pPr>
            <a:r>
              <a:rPr lang="ko-KR" altLang="en-US" dirty="0"/>
              <a:t>지니 계수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소득의 불균형 정도를 나타내는 것인데 </a:t>
            </a:r>
            <a:r>
              <a:rPr lang="ko-KR" altLang="en-US" dirty="0" err="1"/>
              <a:t>머신러닝에서</a:t>
            </a:r>
            <a:r>
              <a:rPr lang="ko-KR" altLang="en-US" dirty="0"/>
              <a:t> 지니 계수는 데이터의 순도를 나타내기 위해 사용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결정 트리에서는 지니 계수가 높을수록 순도가 낮은 데이터 집합을 의미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지니 계수가 </a:t>
            </a:r>
            <a:r>
              <a:rPr lang="en-US" altLang="ko-KR" dirty="0"/>
              <a:t>0</a:t>
            </a:r>
            <a:r>
              <a:rPr lang="ko-KR" altLang="en-US" dirty="0"/>
              <a:t>이면 완전 순수한 데이터 집합을 의미</a:t>
            </a:r>
            <a:endParaRPr lang="en-US" altLang="ko-KR" dirty="0"/>
          </a:p>
          <a:p>
            <a:pPr lvl="3">
              <a:defRPr/>
            </a:pP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5097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569325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02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1800" smtClean="0"/>
              <a:t>[</a:t>
            </a:r>
            <a:r>
              <a:rPr lang="ko-KR" altLang="en-US" sz="1800" smtClean="0"/>
              <a:t>결정 트리 분석 </a:t>
            </a:r>
            <a:r>
              <a:rPr lang="en-US" altLang="ko-KR" sz="1800" smtClean="0"/>
              <a:t>+ </a:t>
            </a:r>
            <a:r>
              <a:rPr lang="ko-KR" altLang="en-US" sz="1800" smtClean="0"/>
              <a:t>산점도</a:t>
            </a:r>
            <a:r>
              <a:rPr lang="en-US" altLang="ko-KR" sz="1800" smtClean="0"/>
              <a:t>/</a:t>
            </a:r>
            <a:r>
              <a:rPr lang="ko-KR" altLang="en-US" sz="1800" smtClean="0"/>
              <a:t>선형 회귀 그래프</a:t>
            </a:r>
            <a:r>
              <a:rPr lang="en-US" altLang="ko-KR" sz="1800" smtClean="0"/>
              <a:t>] </a:t>
            </a:r>
            <a:r>
              <a:rPr lang="ko-KR" altLang="en-US" sz="1800" smtClean="0"/>
              <a:t>센서 데이터로 움직임 분류하기</a:t>
            </a:r>
            <a:endParaRPr lang="ko-KR" altLang="en-US" sz="2000" smtClean="0"/>
          </a:p>
        </p:txBody>
      </p:sp>
      <p:sp>
        <p:nvSpPr>
          <p:cNvPr id="29699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69338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핵심 개념 이해</a:t>
            </a:r>
            <a:endParaRPr lang="en-US" altLang="ko-KR" dirty="0"/>
          </a:p>
          <a:p>
            <a:pPr lvl="1">
              <a:defRPr/>
            </a:pPr>
            <a:r>
              <a:rPr lang="en-US" altLang="ko-KR" dirty="0" err="1"/>
              <a:t>DecisionTreeClassifie</a:t>
            </a:r>
            <a:endParaRPr lang="en-US" altLang="ko-KR" dirty="0"/>
          </a:p>
          <a:p>
            <a:pPr lvl="3">
              <a:defRPr/>
            </a:pPr>
            <a:r>
              <a:rPr lang="ko-KR" altLang="en-US" dirty="0" err="1">
                <a:latin typeface="+mn-ea"/>
              </a:rPr>
              <a:t>사</a:t>
            </a:r>
            <a:r>
              <a:rPr lang="ko-KR" altLang="en-US" dirty="0" err="1"/>
              <a:t>이킷런에서</a:t>
            </a:r>
            <a:r>
              <a:rPr lang="ko-KR" altLang="en-US" dirty="0"/>
              <a:t> 제공하는 결정 트리 분류 모델</a:t>
            </a:r>
            <a:endParaRPr lang="en-US" altLang="ko-KR" dirty="0"/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sz="700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1">
              <a:defRPr/>
            </a:pPr>
            <a:r>
              <a:rPr lang="en-US" altLang="ko-KR" dirty="0" err="1"/>
              <a:t>Graphviz</a:t>
            </a:r>
            <a:r>
              <a:rPr lang="en-US" altLang="ko-KR" dirty="0"/>
              <a:t> </a:t>
            </a:r>
          </a:p>
          <a:p>
            <a:pPr lvl="3">
              <a:defRPr/>
            </a:pPr>
            <a:r>
              <a:rPr lang="ko-KR" altLang="en-US" dirty="0"/>
              <a:t>패키지 결정 트리 시각화에 사용하는 패키지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다이어그램을 그리기 위해 </a:t>
            </a:r>
            <a:r>
              <a:rPr lang="en-US" altLang="ko-KR" dirty="0"/>
              <a:t>AT&amp;T</a:t>
            </a:r>
            <a:r>
              <a:rPr lang="ko-KR" altLang="en-US" dirty="0"/>
              <a:t>에서 개발한 그래프 시각화 오픈 소스 프로그램</a:t>
            </a: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</p:txBody>
      </p:sp>
      <p:grpSp>
        <p:nvGrpSpPr>
          <p:cNvPr id="29701" name="그룹 3"/>
          <p:cNvGrpSpPr>
            <a:grpSpLocks/>
          </p:cNvGrpSpPr>
          <p:nvPr/>
        </p:nvGrpSpPr>
        <p:grpSpPr bwMode="auto">
          <a:xfrm>
            <a:off x="1116013" y="2205038"/>
            <a:ext cx="4681537" cy="3046412"/>
            <a:chOff x="1115615" y="2204864"/>
            <a:chExt cx="4681504" cy="3046325"/>
          </a:xfrm>
        </p:grpSpPr>
        <p:pic>
          <p:nvPicPr>
            <p:cNvPr id="29702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55"/>
            <a:stretch>
              <a:fillRect/>
            </a:stretch>
          </p:blipFill>
          <p:spPr bwMode="auto">
            <a:xfrm>
              <a:off x="1136469" y="4130669"/>
              <a:ext cx="4644000" cy="1120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03" name="그림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98"/>
            <a:stretch>
              <a:fillRect/>
            </a:stretch>
          </p:blipFill>
          <p:spPr bwMode="auto">
            <a:xfrm>
              <a:off x="1115615" y="2204864"/>
              <a:ext cx="4681504" cy="201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1256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569325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02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1800" smtClean="0"/>
              <a:t>[</a:t>
            </a:r>
            <a:r>
              <a:rPr lang="ko-KR" altLang="en-US" sz="1800" smtClean="0"/>
              <a:t>결정 트리 분석 </a:t>
            </a:r>
            <a:r>
              <a:rPr lang="en-US" altLang="ko-KR" sz="1800" smtClean="0"/>
              <a:t>+ </a:t>
            </a:r>
            <a:r>
              <a:rPr lang="ko-KR" altLang="en-US" sz="1800" smtClean="0"/>
              <a:t>산점도</a:t>
            </a:r>
            <a:r>
              <a:rPr lang="en-US" altLang="ko-KR" sz="1800" smtClean="0"/>
              <a:t>/</a:t>
            </a:r>
            <a:r>
              <a:rPr lang="ko-KR" altLang="en-US" sz="1800" smtClean="0"/>
              <a:t>선형 회귀 그래프</a:t>
            </a:r>
            <a:r>
              <a:rPr lang="en-US" altLang="ko-KR" sz="1800" smtClean="0"/>
              <a:t>] </a:t>
            </a:r>
            <a:r>
              <a:rPr lang="ko-KR" altLang="en-US" sz="1800" smtClean="0"/>
              <a:t>센서 데이터로 움직임 분류하기</a:t>
            </a:r>
            <a:endParaRPr lang="ko-KR" altLang="en-US" sz="2000" smtClean="0"/>
          </a:p>
        </p:txBody>
      </p:sp>
      <p:sp>
        <p:nvSpPr>
          <p:cNvPr id="30723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69338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준비 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ko-KR" altLang="en-US" dirty="0"/>
              <a:t>센서 데이터 다운로드하기</a:t>
            </a: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r>
              <a:rPr lang="en-US" altLang="ko-KR" dirty="0"/>
              <a:t>UCI Machine Learning Repository</a:t>
            </a:r>
            <a:r>
              <a:rPr lang="ko-KR" altLang="en-US" dirty="0"/>
              <a:t>에 접속하여 ‘</a:t>
            </a:r>
            <a:r>
              <a:rPr lang="en-US" altLang="ko-KR" dirty="0"/>
              <a:t>human activity recognition’</a:t>
            </a:r>
            <a:r>
              <a:rPr lang="ko-KR" altLang="en-US" dirty="0"/>
              <a:t>을 검색</a:t>
            </a: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sz="700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</p:txBody>
      </p:sp>
      <p:pic>
        <p:nvPicPr>
          <p:cNvPr id="3072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2636838"/>
            <a:ext cx="578485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075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569325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02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1800" smtClean="0"/>
              <a:t>[</a:t>
            </a:r>
            <a:r>
              <a:rPr lang="ko-KR" altLang="en-US" sz="1800" smtClean="0"/>
              <a:t>결정 트리 분석 </a:t>
            </a:r>
            <a:r>
              <a:rPr lang="en-US" altLang="ko-KR" sz="1800" smtClean="0"/>
              <a:t>+ </a:t>
            </a:r>
            <a:r>
              <a:rPr lang="ko-KR" altLang="en-US" sz="1800" smtClean="0"/>
              <a:t>산점도</a:t>
            </a:r>
            <a:r>
              <a:rPr lang="en-US" altLang="ko-KR" sz="1800" smtClean="0"/>
              <a:t>/</a:t>
            </a:r>
            <a:r>
              <a:rPr lang="ko-KR" altLang="en-US" sz="1800" smtClean="0"/>
              <a:t>선형 회귀 그래프</a:t>
            </a:r>
            <a:r>
              <a:rPr lang="en-US" altLang="ko-KR" sz="1800" smtClean="0"/>
              <a:t>] </a:t>
            </a:r>
            <a:r>
              <a:rPr lang="ko-KR" altLang="en-US" sz="1800" smtClean="0"/>
              <a:t>센서 데이터로 움직임 분류하기</a:t>
            </a:r>
            <a:endParaRPr lang="ko-KR" altLang="en-US" sz="2000" smtClean="0"/>
          </a:p>
        </p:txBody>
      </p:sp>
      <p:sp>
        <p:nvSpPr>
          <p:cNvPr id="31747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69338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준비 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ko-KR" altLang="en-US" dirty="0"/>
              <a:t>센서 데이터 다운로드하기</a:t>
            </a:r>
            <a:endParaRPr lang="en-US" altLang="ko-KR" dirty="0"/>
          </a:p>
          <a:p>
            <a:pPr marL="857250" lvl="3" indent="-228600">
              <a:buFont typeface="+mj-lt"/>
              <a:buAutoNum type="arabicPeriod" startAt="2"/>
              <a:defRPr/>
            </a:pPr>
            <a:r>
              <a:rPr lang="ko-KR" altLang="en-US" dirty="0"/>
              <a:t>검색 결과 목록에서 ‘</a:t>
            </a:r>
            <a:r>
              <a:rPr lang="en-US" altLang="ko-KR" dirty="0"/>
              <a:t>Human Activity Recognition Using Smartphones Data Set’</a:t>
            </a:r>
            <a:r>
              <a:rPr lang="ko-KR" altLang="en-US" dirty="0"/>
              <a:t>을 클릭</a:t>
            </a: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sz="700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</p:txBody>
      </p:sp>
      <p:pic>
        <p:nvPicPr>
          <p:cNvPr id="31749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3" y="3035300"/>
            <a:ext cx="5784850" cy="291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834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569325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02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1800" smtClean="0"/>
              <a:t>[</a:t>
            </a:r>
            <a:r>
              <a:rPr lang="ko-KR" altLang="en-US" sz="1800" smtClean="0"/>
              <a:t>결정 트리 분석 </a:t>
            </a:r>
            <a:r>
              <a:rPr lang="en-US" altLang="ko-KR" sz="1800" smtClean="0"/>
              <a:t>+ </a:t>
            </a:r>
            <a:r>
              <a:rPr lang="ko-KR" altLang="en-US" sz="1800" smtClean="0"/>
              <a:t>산점도</a:t>
            </a:r>
            <a:r>
              <a:rPr lang="en-US" altLang="ko-KR" sz="1800" smtClean="0"/>
              <a:t>/</a:t>
            </a:r>
            <a:r>
              <a:rPr lang="ko-KR" altLang="en-US" sz="1800" smtClean="0"/>
              <a:t>선형 회귀 그래프</a:t>
            </a:r>
            <a:r>
              <a:rPr lang="en-US" altLang="ko-KR" sz="1800" smtClean="0"/>
              <a:t>] </a:t>
            </a:r>
            <a:r>
              <a:rPr lang="ko-KR" altLang="en-US" sz="1800" smtClean="0"/>
              <a:t>센서 데이터로 움직임 분류하기</a:t>
            </a:r>
            <a:endParaRPr lang="ko-KR" altLang="en-US" sz="2000" smtClean="0"/>
          </a:p>
        </p:txBody>
      </p:sp>
      <p:sp>
        <p:nvSpPr>
          <p:cNvPr id="32771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69338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준비 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ko-KR" altLang="en-US" dirty="0"/>
              <a:t>센서 데이터 다운로드하기</a:t>
            </a:r>
            <a:endParaRPr lang="en-US" altLang="ko-KR" dirty="0"/>
          </a:p>
          <a:p>
            <a:pPr marL="857250" lvl="3" indent="-228600">
              <a:buFont typeface="+mj-lt"/>
              <a:buAutoNum type="arabicPeriod" startAt="3"/>
              <a:defRPr/>
            </a:pPr>
            <a:r>
              <a:rPr lang="en-US" altLang="ko-KR" dirty="0"/>
              <a:t>‘Human Activity Recognition Using Smartphones Data Set’ </a:t>
            </a:r>
            <a:r>
              <a:rPr lang="ko-KR" altLang="en-US" dirty="0"/>
              <a:t>페이지가 나타나면 ‘</a:t>
            </a:r>
            <a:r>
              <a:rPr lang="en-US" altLang="ko-KR" dirty="0"/>
              <a:t>Data Folder’</a:t>
            </a:r>
            <a:r>
              <a:rPr lang="ko-KR" altLang="en-US" dirty="0"/>
              <a:t>를 클릭하고</a:t>
            </a:r>
            <a:r>
              <a:rPr lang="en-US" altLang="ko-KR" dirty="0"/>
              <a:t>, </a:t>
            </a:r>
            <a:r>
              <a:rPr lang="ko-KR" altLang="en-US" dirty="0"/>
              <a:t>나타난 페이지에서 ‘</a:t>
            </a:r>
            <a:r>
              <a:rPr lang="en-US" altLang="ko-KR" dirty="0"/>
              <a:t>UCI HAR Dataset.zip’</a:t>
            </a:r>
            <a:r>
              <a:rPr lang="ko-KR" altLang="en-US" dirty="0"/>
              <a:t>을 클릭하여 다운로드</a:t>
            </a: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sz="700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</p:txBody>
      </p:sp>
      <p:pic>
        <p:nvPicPr>
          <p:cNvPr id="32773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2636838"/>
            <a:ext cx="5400675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535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569325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02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1800" smtClean="0"/>
              <a:t>[</a:t>
            </a:r>
            <a:r>
              <a:rPr lang="ko-KR" altLang="en-US" sz="1800" smtClean="0"/>
              <a:t>결정 트리 분석 </a:t>
            </a:r>
            <a:r>
              <a:rPr lang="en-US" altLang="ko-KR" sz="1800" smtClean="0"/>
              <a:t>+ </a:t>
            </a:r>
            <a:r>
              <a:rPr lang="ko-KR" altLang="en-US" sz="1800" smtClean="0"/>
              <a:t>산점도</a:t>
            </a:r>
            <a:r>
              <a:rPr lang="en-US" altLang="ko-KR" sz="1800" smtClean="0"/>
              <a:t>/</a:t>
            </a:r>
            <a:r>
              <a:rPr lang="ko-KR" altLang="en-US" sz="1800" smtClean="0"/>
              <a:t>선형 회귀 그래프</a:t>
            </a:r>
            <a:r>
              <a:rPr lang="en-US" altLang="ko-KR" sz="1800" smtClean="0"/>
              <a:t>] </a:t>
            </a:r>
            <a:r>
              <a:rPr lang="ko-KR" altLang="en-US" sz="1800" smtClean="0"/>
              <a:t>센서 데이터로 움직임 분류하기</a:t>
            </a:r>
            <a:endParaRPr lang="ko-KR" altLang="en-US" sz="2000" smtClean="0"/>
          </a:p>
        </p:txBody>
      </p:sp>
      <p:sp>
        <p:nvSpPr>
          <p:cNvPr id="33795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69338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준비 </a:t>
            </a:r>
            <a:endParaRPr lang="en-US" altLang="ko-KR" dirty="0"/>
          </a:p>
          <a:p>
            <a:pPr marL="609600" lvl="1" indent="-342900">
              <a:buFont typeface="+mj-lt"/>
              <a:buAutoNum type="arabicPeriod"/>
              <a:defRPr/>
            </a:pPr>
            <a:r>
              <a:rPr lang="ko-KR" altLang="en-US" dirty="0"/>
              <a:t>센서 데이터 다운로드하기</a:t>
            </a:r>
            <a:endParaRPr lang="en-US" altLang="ko-KR" dirty="0"/>
          </a:p>
          <a:p>
            <a:pPr marL="857250" lvl="3" indent="-228600">
              <a:buFont typeface="+mj-lt"/>
              <a:buAutoNum type="arabicPeriod" startAt="4"/>
              <a:defRPr/>
            </a:pPr>
            <a:r>
              <a:rPr lang="en-US" altLang="ko-KR" dirty="0"/>
              <a:t>‘</a:t>
            </a:r>
            <a:r>
              <a:rPr lang="en-US" altLang="ko-KR" dirty="0" err="1"/>
              <a:t>My_Python</a:t>
            </a:r>
            <a:r>
              <a:rPr lang="en-US" altLang="ko-KR" dirty="0"/>
              <a:t> </a:t>
            </a:r>
            <a:r>
              <a:rPr lang="ko-KR" altLang="en-US" dirty="0"/>
              <a:t>폴더에 </a:t>
            </a:r>
            <a:r>
              <a:rPr lang="en-US" altLang="ko-KR" dirty="0"/>
              <a:t>11</a:t>
            </a:r>
            <a:r>
              <a:rPr lang="ko-KR" altLang="en-US" dirty="0"/>
              <a:t>장</a:t>
            </a:r>
            <a:r>
              <a:rPr lang="en-US" altLang="ko-KR" dirty="0"/>
              <a:t>_data </a:t>
            </a:r>
            <a:r>
              <a:rPr lang="ko-KR" altLang="en-US" dirty="0"/>
              <a:t>폴더를 만든 뒤 다운로드한 ‘</a:t>
            </a:r>
            <a:r>
              <a:rPr lang="en-US" altLang="ko-KR" dirty="0"/>
              <a:t>UCI HAR Dataset.zip’ </a:t>
            </a:r>
            <a:r>
              <a:rPr lang="ko-KR" altLang="en-US" dirty="0"/>
              <a:t>파일을 옮기고 폴더 이름을 ‘</a:t>
            </a:r>
            <a:r>
              <a:rPr lang="en-US" altLang="ko-KR" dirty="0" err="1"/>
              <a:t>UCI_HAR_Dataset</a:t>
            </a:r>
            <a:r>
              <a:rPr lang="en-US" altLang="ko-KR" dirty="0"/>
              <a:t>’</a:t>
            </a:r>
            <a:r>
              <a:rPr lang="ko-KR" altLang="en-US" dirty="0"/>
              <a:t>으로 변경</a:t>
            </a:r>
            <a:r>
              <a:rPr lang="en-US" altLang="ko-KR" dirty="0"/>
              <a:t>(</a:t>
            </a:r>
            <a:r>
              <a:rPr lang="ko-KR" altLang="en-US" dirty="0"/>
              <a:t>하위 폴더의 이름도 함께 변경</a:t>
            </a:r>
            <a:r>
              <a:rPr lang="en-US" altLang="ko-KR" dirty="0"/>
              <a:t>)</a:t>
            </a: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sz="700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</p:txBody>
      </p:sp>
      <p:pic>
        <p:nvPicPr>
          <p:cNvPr id="33797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3357563"/>
            <a:ext cx="4679950" cy="237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855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569325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02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1800" smtClean="0"/>
              <a:t>[</a:t>
            </a:r>
            <a:r>
              <a:rPr lang="ko-KR" altLang="en-US" sz="1800" smtClean="0"/>
              <a:t>결정 트리 분석 </a:t>
            </a:r>
            <a:r>
              <a:rPr lang="en-US" altLang="ko-KR" sz="1800" smtClean="0"/>
              <a:t>+ </a:t>
            </a:r>
            <a:r>
              <a:rPr lang="ko-KR" altLang="en-US" sz="1800" smtClean="0"/>
              <a:t>산점도</a:t>
            </a:r>
            <a:r>
              <a:rPr lang="en-US" altLang="ko-KR" sz="1800" smtClean="0"/>
              <a:t>/</a:t>
            </a:r>
            <a:r>
              <a:rPr lang="ko-KR" altLang="en-US" sz="1800" smtClean="0"/>
              <a:t>선형 회귀 그래프</a:t>
            </a:r>
            <a:r>
              <a:rPr lang="en-US" altLang="ko-KR" sz="1800" smtClean="0"/>
              <a:t>] </a:t>
            </a:r>
            <a:r>
              <a:rPr lang="ko-KR" altLang="en-US" sz="1800" smtClean="0"/>
              <a:t>센서 데이터로 움직임 분류하기</a:t>
            </a:r>
            <a:endParaRPr lang="ko-KR" altLang="en-US" sz="2000" smtClean="0"/>
          </a:p>
        </p:txBody>
      </p:sp>
      <p:sp>
        <p:nvSpPr>
          <p:cNvPr id="34819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69338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탐색</a:t>
            </a:r>
            <a:endParaRPr lang="en-US" altLang="ko-KR" dirty="0"/>
          </a:p>
          <a:p>
            <a:pPr lvl="1">
              <a:defRPr/>
            </a:pPr>
            <a:r>
              <a:rPr lang="ko-KR" altLang="en-US" dirty="0" err="1"/>
              <a:t>훈련용과</a:t>
            </a:r>
            <a:r>
              <a:rPr lang="ko-KR" altLang="en-US" dirty="0"/>
              <a:t> 테스트용 </a:t>
            </a:r>
            <a:r>
              <a:rPr lang="ko-KR" altLang="en-US" dirty="0" err="1"/>
              <a:t>데이터셋</a:t>
            </a:r>
            <a:r>
              <a:rPr lang="ko-KR" altLang="en-US" dirty="0"/>
              <a:t> 확인하기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다운로드한 데이터에 대한 설명은 </a:t>
            </a:r>
            <a:r>
              <a:rPr lang="en-US" altLang="ko-KR" dirty="0"/>
              <a:t>README.txt </a:t>
            </a:r>
            <a:r>
              <a:rPr lang="ko-KR" altLang="en-US" dirty="0"/>
              <a:t>파일에 나와있음</a:t>
            </a:r>
            <a:endParaRPr lang="en-US" altLang="ko-KR" dirty="0"/>
          </a:p>
          <a:p>
            <a:pPr lvl="3">
              <a:defRPr/>
            </a:pPr>
            <a:r>
              <a:rPr lang="en-US" altLang="ko-KR" dirty="0"/>
              <a:t>activity_labels.txt</a:t>
            </a:r>
            <a:r>
              <a:rPr lang="ko-KR" altLang="en-US" dirty="0"/>
              <a:t>를 보면 </a:t>
            </a:r>
            <a:r>
              <a:rPr lang="en-US" altLang="ko-KR" dirty="0"/>
              <a:t>WALKING, WALKING_UPSTAIRS, WALKING_ DOWNSTAIRS, SITTING, STANDING, LAYING</a:t>
            </a:r>
            <a:r>
              <a:rPr lang="ko-KR" altLang="en-US" dirty="0"/>
              <a:t>과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같은 </a:t>
            </a:r>
            <a:r>
              <a:rPr lang="en-US" altLang="ko-KR" dirty="0"/>
              <a:t>6</a:t>
            </a:r>
            <a:r>
              <a:rPr lang="ko-KR" altLang="en-US" dirty="0"/>
              <a:t>가지 움직임이 있는 것을 확인</a:t>
            </a:r>
            <a:endParaRPr lang="en-US" altLang="ko-KR" dirty="0">
              <a:latin typeface="+mn-ea"/>
            </a:endParaRPr>
          </a:p>
          <a:p>
            <a:pPr lvl="3">
              <a:defRPr/>
            </a:pPr>
            <a:r>
              <a:rPr lang="ko-KR" altLang="en-US" dirty="0"/>
              <a:t>결정 트리 모델을 사용해서 이 </a:t>
            </a:r>
            <a:r>
              <a:rPr lang="en-US" altLang="ko-KR" dirty="0"/>
              <a:t>6</a:t>
            </a:r>
            <a:r>
              <a:rPr lang="ko-KR" altLang="en-US" dirty="0"/>
              <a:t>가지 움직임을 분류</a:t>
            </a: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sz="700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</p:txBody>
      </p:sp>
      <p:pic>
        <p:nvPicPr>
          <p:cNvPr id="34821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2792413"/>
            <a:ext cx="2232025" cy="190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374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569325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02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1800" smtClean="0"/>
              <a:t>[</a:t>
            </a:r>
            <a:r>
              <a:rPr lang="ko-KR" altLang="en-US" sz="1800" smtClean="0"/>
              <a:t>결정 트리 분석 </a:t>
            </a:r>
            <a:r>
              <a:rPr lang="en-US" altLang="ko-KR" sz="1800" smtClean="0"/>
              <a:t>+ </a:t>
            </a:r>
            <a:r>
              <a:rPr lang="ko-KR" altLang="en-US" sz="1800" smtClean="0"/>
              <a:t>산점도</a:t>
            </a:r>
            <a:r>
              <a:rPr lang="en-US" altLang="ko-KR" sz="1800" smtClean="0"/>
              <a:t>/</a:t>
            </a:r>
            <a:r>
              <a:rPr lang="ko-KR" altLang="en-US" sz="1800" smtClean="0"/>
              <a:t>선형 회귀 그래프</a:t>
            </a:r>
            <a:r>
              <a:rPr lang="en-US" altLang="ko-KR" sz="1800" smtClean="0"/>
              <a:t>] </a:t>
            </a:r>
            <a:r>
              <a:rPr lang="ko-KR" altLang="en-US" sz="1800" smtClean="0"/>
              <a:t>센서 데이터로 움직임 분류하기</a:t>
            </a:r>
            <a:endParaRPr lang="ko-KR" altLang="en-US" sz="2000" smtClean="0"/>
          </a:p>
        </p:txBody>
      </p:sp>
      <p:sp>
        <p:nvSpPr>
          <p:cNvPr id="35843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69338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탐색</a:t>
            </a:r>
            <a:endParaRPr lang="en-US" altLang="ko-KR" dirty="0"/>
          </a:p>
          <a:p>
            <a:pPr lvl="1">
              <a:defRPr/>
            </a:pPr>
            <a:r>
              <a:rPr lang="ko-KR" altLang="en-US" dirty="0" err="1"/>
              <a:t>훈련용과</a:t>
            </a:r>
            <a:r>
              <a:rPr lang="ko-KR" altLang="en-US" dirty="0"/>
              <a:t> 테스트용 </a:t>
            </a:r>
            <a:r>
              <a:rPr lang="ko-KR" altLang="en-US" dirty="0" err="1"/>
              <a:t>데이터셋</a:t>
            </a:r>
            <a:r>
              <a:rPr lang="ko-KR" altLang="en-US" dirty="0"/>
              <a:t> 확인하기</a:t>
            </a: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r>
              <a:rPr lang="ko-KR" altLang="en-US" dirty="0"/>
              <a:t>주피터 노트북에서 ‘</a:t>
            </a:r>
            <a:r>
              <a:rPr lang="en-US" altLang="ko-KR" dirty="0"/>
              <a:t>11</a:t>
            </a:r>
            <a:r>
              <a:rPr lang="ko-KR" altLang="en-US" dirty="0"/>
              <a:t>장</a:t>
            </a:r>
            <a:r>
              <a:rPr lang="en-US" altLang="ko-KR" dirty="0"/>
              <a:t>_</a:t>
            </a:r>
            <a:r>
              <a:rPr lang="ko-KR" altLang="en-US" dirty="0" err="1"/>
              <a:t>결정트리분석’으로</a:t>
            </a:r>
            <a:r>
              <a:rPr lang="ko-KR" altLang="en-US" dirty="0"/>
              <a:t> 노트북 페이지를 추가하고 입력</a:t>
            </a: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sz="700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258BCD"/>
              </a:solidFill>
              <a:ea typeface="굴림" panose="020B0600000101010101" pitchFamily="50" charset="-127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In [1]</a:t>
            </a:r>
            <a:r>
              <a:rPr lang="en-US" altLang="ko-KR" dirty="0">
                <a:ea typeface="굴림" panose="020B0600000101010101" pitchFamily="50" charset="-127"/>
              </a:rPr>
              <a:t>:</a:t>
            </a: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 </a:t>
            </a:r>
            <a:r>
              <a:rPr lang="ko-KR" altLang="en-US" dirty="0"/>
              <a:t>필요한 모듈을 </a:t>
            </a:r>
            <a:r>
              <a:rPr lang="ko-KR" altLang="en-US" dirty="0" err="1"/>
              <a:t>임포트하고</a:t>
            </a:r>
            <a:r>
              <a:rPr lang="ko-KR" altLang="en-US" dirty="0"/>
              <a:t> 설치되어 있는 </a:t>
            </a:r>
            <a:r>
              <a:rPr lang="en-US" altLang="ko-KR" dirty="0"/>
              <a:t>pandas </a:t>
            </a:r>
            <a:r>
              <a:rPr lang="ko-KR" altLang="en-US" dirty="0"/>
              <a:t>버전을 확인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latin typeface="+mn-ea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endParaRPr lang="en-US" altLang="ko-KR" dirty="0">
              <a:latin typeface="+mn-ea"/>
            </a:endParaRPr>
          </a:p>
          <a:p>
            <a:pPr lvl="2">
              <a:defRPr/>
            </a:pPr>
            <a:r>
              <a:rPr lang="ko-KR" altLang="en-US" dirty="0" err="1">
                <a:latin typeface="+mn-ea"/>
              </a:rPr>
              <a:t>오류체크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/>
              <a:t>ValueError</a:t>
            </a:r>
            <a:r>
              <a:rPr lang="en-US" altLang="ko-KR" dirty="0"/>
              <a:t>)</a:t>
            </a:r>
            <a:endParaRPr lang="en-US" altLang="ko-KR" dirty="0">
              <a:latin typeface="+mn-ea"/>
            </a:endParaRPr>
          </a:p>
          <a:p>
            <a:pPr lvl="3">
              <a:defRPr/>
            </a:pPr>
            <a:r>
              <a:rPr lang="ko-KR" altLang="en-US" dirty="0"/>
              <a:t>확인한 </a:t>
            </a:r>
            <a:r>
              <a:rPr lang="en-US" altLang="ko-KR" dirty="0"/>
              <a:t>pandas </a:t>
            </a:r>
            <a:r>
              <a:rPr lang="ko-KR" altLang="en-US" dirty="0"/>
              <a:t>버전이 </a:t>
            </a:r>
            <a:r>
              <a:rPr lang="en-US" altLang="ko-KR" dirty="0"/>
              <a:t>0.24.2</a:t>
            </a:r>
            <a:r>
              <a:rPr lang="ko-KR" altLang="en-US" dirty="0"/>
              <a:t>보다 높은 경우 </a:t>
            </a:r>
            <a:r>
              <a:rPr lang="en-US" altLang="ko-KR" dirty="0"/>
              <a:t>‘</a:t>
            </a:r>
            <a:r>
              <a:rPr lang="en-US" altLang="ko-KR" dirty="0" err="1"/>
              <a:t>ValueError</a:t>
            </a:r>
            <a:r>
              <a:rPr lang="en-US" altLang="ko-KR" dirty="0"/>
              <a:t> : Duplicate names are not allowed.’</a:t>
            </a:r>
            <a:r>
              <a:rPr lang="ko-KR" altLang="en-US" dirty="0"/>
              <a:t>라는 오류가 발생</a:t>
            </a:r>
            <a:endParaRPr lang="en-US" altLang="ko-KR" dirty="0"/>
          </a:p>
          <a:p>
            <a:pPr lvl="3">
              <a:defRPr/>
            </a:pPr>
            <a:r>
              <a:rPr lang="en-US" altLang="ko-KR" dirty="0" err="1"/>
              <a:t>features_name</a:t>
            </a:r>
            <a:r>
              <a:rPr lang="ko-KR" altLang="en-US" dirty="0"/>
              <a:t>에 중복된 이름이 있는데 </a:t>
            </a:r>
            <a:r>
              <a:rPr lang="en-US" altLang="ko-KR" dirty="0"/>
              <a:t>pandas </a:t>
            </a:r>
            <a:r>
              <a:rPr lang="ko-KR" altLang="en-US" dirty="0"/>
              <a:t>최신 버전에서는 이를 금지하고 있어서 발생</a:t>
            </a:r>
            <a:endParaRPr lang="en-US" altLang="ko-KR" dirty="0"/>
          </a:p>
          <a:p>
            <a:pPr lvl="3">
              <a:defRPr/>
            </a:pPr>
            <a:r>
              <a:rPr lang="ko-KR" altLang="en-US" dirty="0"/>
              <a:t>다음 명령어를 입력하여 컬럼 이름 중복을 허용하는 하위 버전으로 </a:t>
            </a:r>
            <a:r>
              <a:rPr lang="en-US" altLang="ko-KR" dirty="0"/>
              <a:t>pandas</a:t>
            </a:r>
            <a:r>
              <a:rPr lang="ko-KR" altLang="en-US" dirty="0"/>
              <a:t>를 다시 설치</a:t>
            </a: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403350" y="2349500"/>
          <a:ext cx="5851525" cy="8794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010"/>
                <a:gridCol w="5167515"/>
              </a:tblGrid>
              <a:tr h="62261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[1]:</a:t>
                      </a:r>
                    </a:p>
                  </a:txBody>
                  <a:tcPr marL="89278" marR="89278" marT="44614" marB="44614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import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numpy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as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np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import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pandas </a:t>
                      </a:r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as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pd</a:t>
                      </a:r>
                      <a:endParaRPr lang="en-US" altLang="ko-KR" sz="900" b="0" dirty="0">
                        <a:solidFill>
                          <a:schemeClr val="tx1"/>
                        </a:solidFill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endParaRPr lang="en-US" altLang="ko-KR" sz="300" b="0" dirty="0">
                        <a:solidFill>
                          <a:schemeClr val="tx1"/>
                        </a:solidFill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dirty="0" err="1">
                          <a:solidFill>
                            <a:schemeClr val="tx1"/>
                          </a:solidFill>
                        </a:rPr>
                        <a:t>pd</a:t>
                      </a:r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.__version__</a:t>
                      </a:r>
                      <a:endParaRPr kumimoji="1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78" marR="89278" marT="44614" marB="4461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68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Out:[1]</a:t>
                      </a:r>
                    </a:p>
                  </a:txBody>
                  <a:tcPr marL="89278" marR="89278" marT="44614" marB="44614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‘0.24.2'</a:t>
                      </a:r>
                      <a:endParaRPr kumimoji="1" lang="en-US" altLang="ko-KR" sz="9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78" marR="89278" marT="44614" marB="4461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187450" y="5589588"/>
          <a:ext cx="2716213" cy="211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6213"/>
              </a:tblGrid>
              <a:tr h="21113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!pip install pandas = = 0.24.2</a:t>
                      </a:r>
                    </a:p>
                  </a:txBody>
                  <a:tcPr marL="89291" marR="89291" marT="44609" marB="4460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581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제목 1"/>
          <p:cNvSpPr>
            <a:spLocks noGrp="1"/>
          </p:cNvSpPr>
          <p:nvPr>
            <p:ph type="title"/>
          </p:nvPr>
        </p:nvSpPr>
        <p:spPr>
          <a:xfrm>
            <a:off x="250825" y="104775"/>
            <a:ext cx="8569325" cy="547688"/>
          </a:xfrm>
        </p:spPr>
        <p:txBody>
          <a:bodyPr/>
          <a:lstStyle/>
          <a:p>
            <a:r>
              <a:rPr lang="en-US" altLang="ko-KR" smtClean="0">
                <a:solidFill>
                  <a:srgbClr val="000000"/>
                </a:solidFill>
              </a:rPr>
              <a:t>02</a:t>
            </a:r>
            <a:r>
              <a:rPr lang="en-US" altLang="ko-KR" sz="2000" smtClean="0">
                <a:solidFill>
                  <a:srgbClr val="000000"/>
                </a:solidFill>
              </a:rPr>
              <a:t>. </a:t>
            </a:r>
            <a:r>
              <a:rPr lang="en-US" altLang="ko-KR" sz="1800" smtClean="0"/>
              <a:t>[</a:t>
            </a:r>
            <a:r>
              <a:rPr lang="ko-KR" altLang="en-US" sz="1800" smtClean="0"/>
              <a:t>결정 트리 분석 </a:t>
            </a:r>
            <a:r>
              <a:rPr lang="en-US" altLang="ko-KR" sz="1800" smtClean="0"/>
              <a:t>+ </a:t>
            </a:r>
            <a:r>
              <a:rPr lang="ko-KR" altLang="en-US" sz="1800" smtClean="0"/>
              <a:t>산점도</a:t>
            </a:r>
            <a:r>
              <a:rPr lang="en-US" altLang="ko-KR" sz="1800" smtClean="0"/>
              <a:t>/</a:t>
            </a:r>
            <a:r>
              <a:rPr lang="ko-KR" altLang="en-US" sz="1800" smtClean="0"/>
              <a:t>선형 회귀 그래프</a:t>
            </a:r>
            <a:r>
              <a:rPr lang="en-US" altLang="ko-KR" sz="1800" smtClean="0"/>
              <a:t>] </a:t>
            </a:r>
            <a:r>
              <a:rPr lang="ko-KR" altLang="en-US" sz="1800" smtClean="0"/>
              <a:t>센서 데이터로 움직임 분류하기</a:t>
            </a:r>
            <a:endParaRPr lang="ko-KR" altLang="en-US" sz="2000" smtClean="0"/>
          </a:p>
        </p:txBody>
      </p:sp>
      <p:sp>
        <p:nvSpPr>
          <p:cNvPr id="36867" name="TextBox 3"/>
          <p:cNvSpPr txBox="1">
            <a:spLocks noChangeArrowheads="1"/>
          </p:cNvSpPr>
          <p:nvPr/>
        </p:nvSpPr>
        <p:spPr bwMode="auto">
          <a:xfrm>
            <a:off x="4133850" y="2973388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Blip>
                <a:blip r:embed="rId2"/>
              </a:buBlip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endParaRPr lang="ko-KR" altLang="en-US" sz="3600">
              <a:ea typeface="굴림" panose="020B0600000101010101" pitchFamily="50" charset="-127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295275" y="1011238"/>
            <a:ext cx="8669338" cy="5472112"/>
          </a:xfrm>
        </p:spPr>
        <p:txBody>
          <a:bodyPr/>
          <a:lstStyle/>
          <a:p>
            <a:pPr>
              <a:defRPr/>
            </a:pPr>
            <a:r>
              <a:rPr lang="ko-KR" altLang="en-US" dirty="0"/>
              <a:t>데이터 탐색</a:t>
            </a:r>
            <a:endParaRPr lang="en-US" altLang="ko-KR" dirty="0"/>
          </a:p>
          <a:p>
            <a:pPr lvl="1">
              <a:defRPr/>
            </a:pPr>
            <a:r>
              <a:rPr lang="ko-KR" altLang="en-US" dirty="0" err="1"/>
              <a:t>훈련용과</a:t>
            </a:r>
            <a:r>
              <a:rPr lang="ko-KR" altLang="en-US" dirty="0"/>
              <a:t> 테스트용 </a:t>
            </a:r>
            <a:r>
              <a:rPr lang="ko-KR" altLang="en-US" dirty="0" err="1"/>
              <a:t>데이터셋</a:t>
            </a:r>
            <a:r>
              <a:rPr lang="ko-KR" altLang="en-US" dirty="0"/>
              <a:t> 확인하기</a:t>
            </a:r>
            <a:endParaRPr lang="en-US" altLang="ko-KR" dirty="0"/>
          </a:p>
          <a:p>
            <a:pPr marL="857250" lvl="3" indent="-228600">
              <a:buFont typeface="+mj-lt"/>
              <a:buAutoNum type="arabicPeriod"/>
              <a:defRPr/>
            </a:pPr>
            <a:r>
              <a:rPr lang="ko-KR" altLang="en-US" dirty="0"/>
              <a:t>주피터 노트북에서 ‘</a:t>
            </a:r>
            <a:r>
              <a:rPr lang="en-US" altLang="ko-KR" dirty="0"/>
              <a:t>11</a:t>
            </a:r>
            <a:r>
              <a:rPr lang="ko-KR" altLang="en-US" dirty="0"/>
              <a:t>장</a:t>
            </a:r>
            <a:r>
              <a:rPr lang="en-US" altLang="ko-KR" dirty="0"/>
              <a:t>_</a:t>
            </a:r>
            <a:r>
              <a:rPr lang="ko-KR" altLang="en-US" dirty="0" err="1"/>
              <a:t>결정트리분석’으로</a:t>
            </a:r>
            <a:r>
              <a:rPr lang="ko-KR" altLang="en-US" dirty="0"/>
              <a:t> 노트북 페이지를 추가하고 입력</a:t>
            </a:r>
            <a:endParaRPr lang="en-US" altLang="ko-KR" dirty="0"/>
          </a:p>
          <a:p>
            <a:pPr marL="676275" lvl="2" indent="-228600">
              <a:buFont typeface="+mj-lt"/>
              <a:buAutoNum type="arabicPeriod"/>
              <a:defRPr/>
            </a:pPr>
            <a:endParaRPr lang="en-US" altLang="ko-KR" dirty="0">
              <a:latin typeface="+mn-ea"/>
            </a:endParaRPr>
          </a:p>
          <a:p>
            <a:pPr marL="676275" lvl="2" indent="-228600">
              <a:buFont typeface="+mj-lt"/>
              <a:buAutoNum type="arabicPeriod"/>
              <a:defRPr/>
            </a:pPr>
            <a:endParaRPr lang="en-US" altLang="ko-KR" dirty="0">
              <a:latin typeface="+mn-ea"/>
            </a:endParaRPr>
          </a:p>
          <a:p>
            <a:pPr marL="676275" lvl="2" indent="-228600">
              <a:buFont typeface="+mj-lt"/>
              <a:buAutoNum type="arabicPeriod"/>
              <a:defRPr/>
            </a:pPr>
            <a:endParaRPr lang="en-US" altLang="ko-KR" dirty="0">
              <a:latin typeface="+mn-ea"/>
            </a:endParaRPr>
          </a:p>
          <a:p>
            <a:pPr marL="676275" lvl="2" indent="-228600">
              <a:buFont typeface="+mj-lt"/>
              <a:buAutoNum type="arabicPeriod"/>
              <a:defRPr/>
            </a:pPr>
            <a:endParaRPr lang="en-US" altLang="ko-KR" dirty="0">
              <a:latin typeface="+mn-ea"/>
            </a:endParaRPr>
          </a:p>
          <a:p>
            <a:pPr marL="676275" lvl="2" indent="-228600">
              <a:buFont typeface="+mj-lt"/>
              <a:buAutoNum type="arabicPeriod"/>
              <a:defRPr/>
            </a:pPr>
            <a:endParaRPr lang="en-US" altLang="ko-KR" dirty="0">
              <a:latin typeface="+mn-ea"/>
            </a:endParaRPr>
          </a:p>
          <a:p>
            <a:pPr marL="676275" lvl="2" indent="-228600">
              <a:buFont typeface="+mj-lt"/>
              <a:buAutoNum type="arabicPeriod"/>
              <a:defRPr/>
            </a:pPr>
            <a:endParaRPr lang="en-US" altLang="ko-KR" dirty="0">
              <a:latin typeface="+mn-ea"/>
            </a:endParaRPr>
          </a:p>
          <a:p>
            <a:pPr marL="676275" lvl="2" indent="-228600">
              <a:buFont typeface="+mj-lt"/>
              <a:buAutoNum type="arabicPeriod"/>
              <a:defRPr/>
            </a:pPr>
            <a:endParaRPr lang="en-US" altLang="ko-KR" dirty="0">
              <a:latin typeface="+mn-ea"/>
            </a:endParaRPr>
          </a:p>
          <a:p>
            <a:pPr marL="676275" lvl="2" indent="-228600">
              <a:buFont typeface="+mj-lt"/>
              <a:buAutoNum type="arabicPeriod"/>
              <a:defRPr/>
            </a:pPr>
            <a:endParaRPr lang="en-US" altLang="ko-KR" sz="1200" dirty="0">
              <a:latin typeface="+mn-ea"/>
            </a:endParaRPr>
          </a:p>
          <a:p>
            <a:pPr marL="676275" lvl="2" indent="-228600">
              <a:buFont typeface="+mj-lt"/>
              <a:buAutoNum type="arabicPeriod"/>
              <a:defRPr/>
            </a:pPr>
            <a:endParaRPr lang="en-US" altLang="ko-KR" dirty="0">
              <a:latin typeface="+mn-ea"/>
            </a:endParaRPr>
          </a:p>
          <a:p>
            <a:pPr marL="676275" lvl="2" indent="-228600">
              <a:buFont typeface="+mj-lt"/>
              <a:buAutoNum type="arabicPeriod"/>
              <a:defRPr/>
            </a:pPr>
            <a:endParaRPr lang="en-US" altLang="ko-KR" dirty="0">
              <a:latin typeface="+mn-ea"/>
            </a:endParaRPr>
          </a:p>
          <a:p>
            <a:pPr marL="676275" lvl="2" indent="-228600">
              <a:buFont typeface="+mj-lt"/>
              <a:buAutoNum type="arabicPeriod"/>
              <a:defRPr/>
            </a:pPr>
            <a:endParaRPr lang="en-US" altLang="ko-KR" dirty="0">
              <a:latin typeface="+mn-ea"/>
            </a:endParaRPr>
          </a:p>
          <a:p>
            <a:pPr marL="676275" lvl="2" indent="-228600">
              <a:buFont typeface="+mj-lt"/>
              <a:buAutoNum type="arabicPeriod"/>
              <a:defRPr/>
            </a:pPr>
            <a:endParaRPr lang="en-US" altLang="ko-KR" sz="1400" dirty="0">
              <a:latin typeface="+mn-ea"/>
            </a:endParaRPr>
          </a:p>
          <a:p>
            <a:pPr marL="676275" lvl="2" indent="-228600">
              <a:buFont typeface="+mj-lt"/>
              <a:buAutoNum type="arabicPeriod"/>
              <a:defRPr/>
            </a:pPr>
            <a:endParaRPr lang="en-US" altLang="ko-KR" dirty="0">
              <a:latin typeface="+mn-ea"/>
            </a:endParaRPr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In [2]~[5]</a:t>
            </a:r>
            <a:r>
              <a:rPr lang="en-US" altLang="ko-KR" dirty="0">
                <a:solidFill>
                  <a:prstClr val="black"/>
                </a:solidFill>
                <a:ea typeface="굴림" panose="020B0600000101010101" pitchFamily="50" charset="-127"/>
              </a:rPr>
              <a:t>:</a:t>
            </a:r>
            <a:r>
              <a:rPr lang="en-US" altLang="ko-KR" dirty="0">
                <a:solidFill>
                  <a:srgbClr val="258BCD"/>
                </a:solidFill>
                <a:ea typeface="굴림" panose="020B0600000101010101" pitchFamily="50" charset="-127"/>
              </a:rPr>
              <a:t> </a:t>
            </a:r>
            <a:r>
              <a:rPr lang="ko-KR" altLang="en-US" dirty="0"/>
              <a:t>피처 이름이 있는 </a:t>
            </a:r>
            <a:r>
              <a:rPr lang="en-US" altLang="ko-KR" dirty="0"/>
              <a:t>features.txt </a:t>
            </a:r>
            <a:r>
              <a:rPr lang="ko-KR" altLang="en-US" dirty="0"/>
              <a:t>파일을 열어서 내용을 확인</a:t>
            </a:r>
            <a:endParaRPr lang="en-US" altLang="ko-KR" dirty="0"/>
          </a:p>
          <a:p>
            <a:pPr marL="628650" lvl="3" indent="0">
              <a:buFont typeface="Arial" panose="020B0604020202020204" pitchFamily="34" charset="0"/>
              <a:buNone/>
              <a:defRPr/>
            </a:pPr>
            <a:r>
              <a:rPr lang="en-US" altLang="ko-KR" dirty="0"/>
              <a:t>              561</a:t>
            </a:r>
            <a:r>
              <a:rPr lang="ko-KR" altLang="en-US" dirty="0"/>
              <a:t>개 피처가 있는데 </a:t>
            </a:r>
            <a:r>
              <a:rPr lang="en-US" altLang="ko-KR" dirty="0" err="1"/>
              <a:t>feature_name</a:t>
            </a:r>
            <a:r>
              <a:rPr lang="ko-KR" altLang="en-US" dirty="0"/>
              <a:t>만 추출해서 리스트로 저장</a:t>
            </a: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sz="700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  <a:p>
            <a:pPr lvl="3">
              <a:defRPr/>
            </a:pPr>
            <a:endParaRPr lang="en-US" altLang="ko-KR" dirty="0">
              <a:latin typeface="+mn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331913" y="2206625"/>
          <a:ext cx="5851525" cy="3959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010"/>
                <a:gridCol w="5167515"/>
              </a:tblGrid>
              <a:tr h="80050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[2]:</a:t>
                      </a:r>
                    </a:p>
                  </a:txBody>
                  <a:tcPr marL="89278" marR="89278" marT="44631" marB="4463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1" dirty="0">
                          <a:solidFill>
                            <a:schemeClr val="tx1"/>
                          </a:solidFill>
                        </a:rPr>
                        <a:t>#</a:t>
                      </a:r>
                      <a:r>
                        <a:rPr lang="ko-KR" altLang="en-US" sz="800" b="0" i="1" dirty="0">
                          <a:solidFill>
                            <a:schemeClr val="tx1"/>
                          </a:solidFill>
                        </a:rPr>
                        <a:t>피처 이름 파일 </a:t>
                      </a:r>
                      <a:r>
                        <a:rPr lang="ko-KR" altLang="en-US" sz="800" b="0" i="1" dirty="0" err="1">
                          <a:solidFill>
                            <a:schemeClr val="tx1"/>
                          </a:solidFill>
                        </a:rPr>
                        <a:t>읽어오기</a:t>
                      </a:r>
                      <a:endParaRPr lang="ko-KR" altLang="en-US" sz="800" b="0" i="1" dirty="0">
                        <a:solidFill>
                          <a:schemeClr val="tx1"/>
                        </a:solidFill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feature_name_df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pd.read_csv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('./11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장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_data/</a:t>
                      </a: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UCI_HAR_Dataset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/UCI_HAR_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                                          Dataset/features.txt', </a:t>
                      </a: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sep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= '\s+',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                                          header = None, names = ['index',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                                           '</a:t>
                      </a:r>
                      <a:r>
                        <a:rPr lang="en-US" altLang="ko-KR" sz="800" b="0" dirty="0" err="1">
                          <a:solidFill>
                            <a:schemeClr val="tx1"/>
                          </a:solidFill>
                        </a:rPr>
                        <a:t>feature_name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'], engine = 'python')</a:t>
                      </a:r>
                    </a:p>
                  </a:txBody>
                  <a:tcPr marL="89278" marR="89278" marT="44631" marB="4463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69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[3]:</a:t>
                      </a:r>
                    </a:p>
                  </a:txBody>
                  <a:tcPr marL="89278" marR="89278" marT="44631" marB="4463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/>
                        <a:t>feature_name_df.head</a:t>
                      </a:r>
                      <a:r>
                        <a:rPr lang="en-US" altLang="ko-KR" sz="800" dirty="0"/>
                        <a:t>()</a:t>
                      </a:r>
                    </a:p>
                  </a:txBody>
                  <a:tcPr marL="89278" marR="89278" marT="44631" marB="4463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7205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Out:[3]</a:t>
                      </a:r>
                    </a:p>
                  </a:txBody>
                  <a:tcPr marL="89278" marR="89278" marT="44631" marB="4463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endParaRPr kumimoji="1" lang="en-US" altLang="ko-KR" sz="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endParaRPr kumimoji="1" lang="en-US" altLang="ko-KR" sz="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endParaRPr kumimoji="1" lang="en-US" altLang="ko-KR" sz="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endParaRPr kumimoji="1" lang="en-US" altLang="ko-KR" sz="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78" marR="89278" marT="44631" marB="4463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569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[4]:</a:t>
                      </a:r>
                    </a:p>
                  </a:txBody>
                  <a:tcPr marL="89278" marR="89278" marT="44631" marB="4463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/>
                        <a:t>feature_name_df.shape</a:t>
                      </a:r>
                      <a:endParaRPr kumimoji="1" lang="en-US" altLang="ko-KR" sz="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78" marR="89278" marT="44631" marB="4463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69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Out:[4]</a:t>
                      </a:r>
                    </a:p>
                  </a:txBody>
                  <a:tcPr marL="89278" marR="89278" marT="44631" marB="4463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(561, 2)</a:t>
                      </a:r>
                      <a:endParaRPr kumimoji="1" lang="en-US" altLang="ko-KR" sz="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78" marR="89278" marT="44631" marB="4463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5851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[5]:</a:t>
                      </a:r>
                    </a:p>
                  </a:txBody>
                  <a:tcPr marL="89278" marR="89278" marT="44631" marB="4463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#index </a:t>
                      </a:r>
                      <a:r>
                        <a:rPr kumimoji="1" lang="ko-KR" altLang="en-US" sz="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제거하고</a:t>
                      </a:r>
                      <a:r>
                        <a:rPr kumimoji="1" lang="en-US" altLang="ko-KR" sz="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, </a:t>
                      </a:r>
                      <a:r>
                        <a:rPr kumimoji="1" lang="en-US" altLang="ko-KR" sz="800" b="0" i="1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feature_name</a:t>
                      </a:r>
                      <a:r>
                        <a:rPr kumimoji="1" lang="ko-KR" altLang="en-US" sz="8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만 리스트로 저장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feature_name</a:t>
                      </a:r>
                      <a:r>
                        <a:rPr kumimoji="1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= </a:t>
                      </a:r>
                      <a:r>
                        <a:rPr kumimoji="1" lang="en-US" altLang="ko-KR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feature_name_df.iloc</a:t>
                      </a:r>
                      <a:r>
                        <a:rPr kumimoji="1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[:, 1].</a:t>
                      </a:r>
                      <a:r>
                        <a:rPr kumimoji="1" lang="en-US" altLang="ko-KR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values.tolist</a:t>
                      </a:r>
                      <a:r>
                        <a:rPr kumimoji="1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()</a:t>
                      </a:r>
                    </a:p>
                  </a:txBody>
                  <a:tcPr marL="89278" marR="89278" marT="44631" marB="4463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56911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58BCD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In [6]:</a:t>
                      </a:r>
                    </a:p>
                  </a:txBody>
                  <a:tcPr marL="89278" marR="89278" marT="44631" marB="4463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/>
                        <a:t>feature_name</a:t>
                      </a:r>
                      <a:r>
                        <a:rPr lang="en-US" altLang="ko-KR" sz="800" dirty="0"/>
                        <a:t>[:5]</a:t>
                      </a:r>
                      <a:endParaRPr kumimoji="1" lang="en-US" altLang="ko-KR" sz="800" b="1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78" marR="89278" marT="44631" marB="4463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80050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굴림" panose="020B0600000101010101" pitchFamily="50" charset="-127"/>
                          <a:cs typeface="+mn-cs"/>
                        </a:rPr>
                        <a:t>Out:[6]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굴림" panose="020B0600000101010101" pitchFamily="50" charset="-127"/>
                        <a:cs typeface="+mn-cs"/>
                      </a:endParaRPr>
                    </a:p>
                  </a:txBody>
                  <a:tcPr marL="89278" marR="89278" marT="44631" marB="4463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['</a:t>
                      </a:r>
                      <a:r>
                        <a:rPr kumimoji="1" lang="en-US" altLang="ko-KR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tBodyAcc</a:t>
                      </a:r>
                      <a:r>
                        <a:rPr kumimoji="1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-mean()-X',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'</a:t>
                      </a:r>
                      <a:r>
                        <a:rPr kumimoji="1" lang="en-US" altLang="ko-KR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tBodyAcc</a:t>
                      </a:r>
                      <a:r>
                        <a:rPr kumimoji="1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-mean()-Y',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'</a:t>
                      </a:r>
                      <a:r>
                        <a:rPr kumimoji="1" lang="en-US" altLang="ko-KR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tBodyAcc</a:t>
                      </a:r>
                      <a:r>
                        <a:rPr kumimoji="1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-mean()-Z',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'</a:t>
                      </a:r>
                      <a:r>
                        <a:rPr kumimoji="1" lang="en-US" altLang="ko-KR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tBodyAcc-std</a:t>
                      </a:r>
                      <a:r>
                        <a:rPr kumimoji="1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()-X',</a:t>
                      </a:r>
                    </a:p>
                    <a:p>
                      <a:pPr marL="108000" marR="0" lvl="3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50"/>
                        </a:spcAft>
                        <a:buClrTx/>
                        <a:buSzPct val="96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 '</a:t>
                      </a:r>
                      <a:r>
                        <a:rPr kumimoji="1" lang="en-US" altLang="ko-KR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tBodyAcc-std</a:t>
                      </a:r>
                      <a:r>
                        <a:rPr kumimoji="1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굴림" panose="020B0600000101010101" pitchFamily="50" charset="-127"/>
                          <a:cs typeface="+mn-cs"/>
                        </a:rPr>
                        <a:t>()-Y']</a:t>
                      </a:r>
                    </a:p>
                  </a:txBody>
                  <a:tcPr marL="89278" marR="89278" marT="44631" marB="4463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6898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588" y="3284538"/>
            <a:ext cx="1162050" cy="94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031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보라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8897</TotalTime>
  <Words>16485</Words>
  <Application>Microsoft Office PowerPoint</Application>
  <PresentationFormat>화면 슬라이드 쇼(4:3)</PresentationFormat>
  <Paragraphs>3310</Paragraphs>
  <Slides>143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143</vt:i4>
      </vt:variant>
    </vt:vector>
  </HeadingPairs>
  <TitlesOfParts>
    <vt:vector size="149" baseType="lpstr">
      <vt:lpstr>맑은 고딕</vt:lpstr>
      <vt:lpstr>굴림</vt:lpstr>
      <vt:lpstr>Arial</vt:lpstr>
      <vt:lpstr>+mj-lt</vt:lpstr>
      <vt:lpstr>Wingdings</vt:lpstr>
      <vt:lpstr>Office 테마</vt:lpstr>
      <vt:lpstr>Machine Learning  Application-1</vt:lpstr>
      <vt:lpstr>데이터 분석</vt:lpstr>
      <vt:lpstr>01. [기술 통계 분석 + 그래프] 와인 품질 예측하기</vt:lpstr>
      <vt:lpstr>01. [기술 통계 분석 + 그래프] 와인 품질 예측하기</vt:lpstr>
      <vt:lpstr>01. [기술 통계 분석 + 그래프] 와인 품질 예측하기</vt:lpstr>
      <vt:lpstr>01. [기술 통계 분석 + 그래프] 와인 품질 예측하기</vt:lpstr>
      <vt:lpstr>01. [기술 통계 분석 + 그래프] 와인 품질 예측하기</vt:lpstr>
      <vt:lpstr>01. [기술 통계 분석 + 그래프] 와인 품질 예측하기</vt:lpstr>
      <vt:lpstr>01. [기술 통계 분석 + 그래프] 와인 품질 예측하기</vt:lpstr>
      <vt:lpstr>01. [기술 통계 분석 + 그래프] 와인 품질 예측하기</vt:lpstr>
      <vt:lpstr>01. [기술 통계 분석 + 그래프] 와인 품질 예측하기</vt:lpstr>
      <vt:lpstr>01. [기술 통계 분석 + 그래프] 와인 품질 예측하기</vt:lpstr>
      <vt:lpstr>01. [기술 통계 분석 + 그래프] 와인 품질 예측하기</vt:lpstr>
      <vt:lpstr>01. [기술 통계 분석 + 그래프] 와인 품질 예측하기</vt:lpstr>
      <vt:lpstr>01. [기술 통계 분석 + 그래프] 와인 품질 예측하기</vt:lpstr>
      <vt:lpstr>01. [기술 통계 분석 + 그래프] 와인 품질 예측하기</vt:lpstr>
      <vt:lpstr>01. [기술 통계 분석 + 그래프] 와인 품질 예측하기</vt:lpstr>
      <vt:lpstr>01. [기술 통계 분석 + 그래프] 와인 품질 예측하기</vt:lpstr>
      <vt:lpstr>01. [기술 통계 분석 + 그래프] 와인 품질 예측하기</vt:lpstr>
      <vt:lpstr>01. [기술 통계 분석 + 그래프] 와인 품질 예측하기</vt:lpstr>
      <vt:lpstr>01. [기술 통계 분석 + 그래프] 와인 품질 예측하기</vt:lpstr>
      <vt:lpstr>01. [기술 통계 분석 + 그래프] 와인 품질 예측하기</vt:lpstr>
      <vt:lpstr>01. [기술 통계 분석 + 그래프] 와인 품질 예측하기</vt:lpstr>
      <vt:lpstr>01. [기술 통계 분석 + 그래프] 와인 품질 예측하기</vt:lpstr>
      <vt:lpstr>01. [기술 통계 분석 + 그래프] 와인 품질 예측하기</vt:lpstr>
      <vt:lpstr>01. [기술 통계 분석 + 그래프] 와인 품질 예측하기</vt:lpstr>
      <vt:lpstr>01. [기술 통계 분석 + 그래프] 와인 품질 예측하기</vt:lpstr>
      <vt:lpstr>01. [기술 통계 분석 + 그래프] 와인 품질 예측하기</vt:lpstr>
      <vt:lpstr>01. [기술 통계 분석 + 그래프] 와인 품질 예측하기</vt:lpstr>
      <vt:lpstr>02. [상관 분석 + 히트맵] 타이타닉호 생존율 분석하기</vt:lpstr>
      <vt:lpstr>02. [상관 분석 + 히트맵] 타이타닉호 생존율 분석하기</vt:lpstr>
      <vt:lpstr>02. [상관 분석 + 히트맵] 타이타닉호 생존율 분석하기</vt:lpstr>
      <vt:lpstr>02. [상관 분석 + 히트맵] 타이타닉호 생존율 분석하기</vt:lpstr>
      <vt:lpstr>02. [상관 분석 + 히트맵] 타이타닉호 생존율 분석하기</vt:lpstr>
      <vt:lpstr>02. [상관 분석 + 히트맵] 타이타닉호 생존율 분석하기</vt:lpstr>
      <vt:lpstr>02. [상관 분석 + 히트맵] 타이타닉호 생존율 분석하기</vt:lpstr>
      <vt:lpstr>02. [상관 분석 + 히트맵] 타이타닉호 생존율 분석하기</vt:lpstr>
      <vt:lpstr>02. [상관 분석 + 히트맵] 타이타닉호 생존율 분석하기</vt:lpstr>
      <vt:lpstr>02. [상관 분석 + 히트맵] 타이타닉호 생존율 분석하기</vt:lpstr>
      <vt:lpstr>02. [상관 분석 + 히트맵] 타이타닉호 생존율 분석하기</vt:lpstr>
      <vt:lpstr>02. [상관 분석 + 히트맵] 타이타닉호 생존율 분석하기</vt:lpstr>
      <vt:lpstr>02. [상관 분석 + 히트맵] 타이타닉호 생존율 분석하기</vt:lpstr>
      <vt:lpstr>02. [상관 분석 + 히트맵] 타이타닉호 생존율 분석하기</vt:lpstr>
      <vt:lpstr>02. [상관 분석 + 히트맵] 타이타닉호 생존율 분석하기</vt:lpstr>
      <vt:lpstr>02. [상관 분석 + 히트맵] 타이타닉호 생존율 분석하기</vt:lpstr>
      <vt:lpstr>02. [상관 분석 + 히트맵] 타이타닉호 생존율 분석하기</vt:lpstr>
      <vt:lpstr>선형회귀</vt:lpstr>
      <vt:lpstr>01. [선형 회귀 분석 + 산점도/선형 회귀 그래프] 환경에 따른 주택 가격 예측하기</vt:lpstr>
      <vt:lpstr>01. [선형 회귀 분석 + 산점도/선형 회귀 그래프] 환경에 따른 주택 가격 예측하기</vt:lpstr>
      <vt:lpstr>01. [선형 회귀 분석 + 산점도/선형 회귀 그래프] 환경에 따른 주택 가격 예측하기</vt:lpstr>
      <vt:lpstr>01. [선형 회귀 분석 + 산점도/선형 회귀 그래프] 환경에 따른 주택 가격 예측하기</vt:lpstr>
      <vt:lpstr>01. [선형 회귀 분석 + 산점도/선형 회귀 그래프] 환경에 따른 주택 가격 예측하기</vt:lpstr>
      <vt:lpstr>01. [선형 회귀 분석 + 산점도/선형 회귀 그래프] 환경에 따른 주택 가격 예측하기</vt:lpstr>
      <vt:lpstr>01. [선형 회귀 분석 + 산점도/선형 회귀 그래프] 환경에 따른 주택 가격 예측하기</vt:lpstr>
      <vt:lpstr>01. [선형 회귀 분석 + 산점도/선형 회귀 그래프] 환경에 따른 주택 가격 예측하기</vt:lpstr>
      <vt:lpstr>01. [선형 회귀 분석 + 산점도/선형 회귀 그래프] 환경에 따른 주택 가격 예측하기</vt:lpstr>
      <vt:lpstr>01. [선형 회귀 분석 + 산점도/선형 회귀 그래프] 환경에 따른 주택 가격 예측하기</vt:lpstr>
      <vt:lpstr>01. [선형 회귀 분석 + 산점도/선형 회귀 그래프] 환경에 따른 주택 가격 예측하기</vt:lpstr>
      <vt:lpstr>01. [선형 회귀 분석 + 산점도/선형 회귀 그래프] 환경에 따른 주택 가격 예측하기</vt:lpstr>
      <vt:lpstr>01. [선형 회귀 분석 + 산점도/선형 회귀 그래프] 환경에 따른 주택 가격 예측하기</vt:lpstr>
      <vt:lpstr>02. [회귀 분석 + 산점도/선형 회귀 그래프] 항목에 따른 자동차 연비 예측하기</vt:lpstr>
      <vt:lpstr>02. [회귀 분석 + 산점도/선형 회귀 그래프] 항목에 따른 자동차 연비 예측하기</vt:lpstr>
      <vt:lpstr>02. [회귀 분석 + 산점도/선형 회귀 그래프] 항목에 따른 자동차 연비 예측하기</vt:lpstr>
      <vt:lpstr>02. [회귀 분석 + 산점도/선형 회귀 그래프] 항목에 따른 자동차 연비 예측하기</vt:lpstr>
      <vt:lpstr>02. [회귀 분석 + 산점도/선형 회귀 그래프] 항목에 따른 자동차 연비 예측하기</vt:lpstr>
      <vt:lpstr>02. [회귀 분석 + 산점도/선형 회귀 그래프] 항목에 따른 자동차 연비 예측하기</vt:lpstr>
      <vt:lpstr>02. [회귀 분석 + 산점도/선형 회귀 그래프] 항목에 따른 자동차 연비 예측하기</vt:lpstr>
      <vt:lpstr>02. [회귀 분석 + 산점도/선형 회귀 그래프] 항목에 따른 자동차 연비 예측하기</vt:lpstr>
      <vt:lpstr>02. [회귀 분석 + 산점도/선형 회귀 그래프] 항목에 따른 자동차 연비 예측하기</vt:lpstr>
      <vt:lpstr>02. [회귀 분석 + 산점도/선형 회귀 그래프] 항목에 따른 자동차 연비 예측하기</vt:lpstr>
      <vt:lpstr>02. [회귀 분석 + 산점도/선형 회귀 그래프] 항목에 따른 자동차 연비 예측하기</vt:lpstr>
      <vt:lpstr>02. [회귀 분석 + 산점도/선형 회귀 그래프] 항목에 따른 자동차 연비 예측하기</vt:lpstr>
      <vt:lpstr>02. [회귀 분석 + 산점도/선형 회귀 그래프] 항목에 따른 자동차 연비 예측하기</vt:lpstr>
      <vt:lpstr>02. [회귀 분석 + 산점도/선형 회귀 그래프] 항목에 따른 자동차 연비 예측하기</vt:lpstr>
      <vt:lpstr>분류 분석</vt:lpstr>
      <vt:lpstr>01. [로지스틱 회귀 분석] 특징 데이터로 유방암 진단하기</vt:lpstr>
      <vt:lpstr>01. [로지스틱 회귀 분석] 특징 데이터로 유방암 진단하기</vt:lpstr>
      <vt:lpstr>01. [로지스틱 회귀 분석] 특징 데이터로 유방암 진단하기</vt:lpstr>
      <vt:lpstr>01. [로지스틱 회귀 분석] 특징 데이터로 유방암 진단하기</vt:lpstr>
      <vt:lpstr>01. [로지스틱 회귀 분석] 특징 데이터로 유방암 진단하기</vt:lpstr>
      <vt:lpstr>01. [로지스틱 회귀 분석] 특징 데이터로 유방암 진단하기</vt:lpstr>
      <vt:lpstr>01. [로지스틱 회귀 분석] 특징 데이터로 유방암 진단하기</vt:lpstr>
      <vt:lpstr>01. [로지스틱 회귀 분석] 특징 데이터로 유방암 진단하기</vt:lpstr>
      <vt:lpstr>01. [로지스틱 회귀 분석] 특징 데이터로 유방암 진단하기</vt:lpstr>
      <vt:lpstr>01. [로지스틱 회귀 분석] 특징 데이터로 유방암 진단하기</vt:lpstr>
      <vt:lpstr>01. [로지스틱 회귀 분석] 특징 데이터로 유방암 진단하기</vt:lpstr>
      <vt:lpstr>01. [로지스틱 회귀 분석] 특징 데이터로 유방암 진단하기</vt:lpstr>
      <vt:lpstr>01. [로지스틱 회귀 분석] 특징 데이터로 유방암 진단하기</vt:lpstr>
      <vt:lpstr>02. [결정 트리 분석 + 산점도/선형 회귀 그래프] 센서 데이터로 움직임 분류하기</vt:lpstr>
      <vt:lpstr>02. [결정 트리 분석 + 산점도/선형 회귀 그래프] 센서 데이터로 움직임 분류하기</vt:lpstr>
      <vt:lpstr>02. [결정 트리 분석 + 산점도/선형 회귀 그래프] 센서 데이터로 움직임 분류하기</vt:lpstr>
      <vt:lpstr>02. [결정 트리 분석 + 산점도/선형 회귀 그래프] 센서 데이터로 움직임 분류하기</vt:lpstr>
      <vt:lpstr>02. [결정 트리 분석 + 산점도/선형 회귀 그래프] 센서 데이터로 움직임 분류하기</vt:lpstr>
      <vt:lpstr>02. [결정 트리 분석 + 산점도/선형 회귀 그래프] 센서 데이터로 움직임 분류하기</vt:lpstr>
      <vt:lpstr>02. [결정 트리 분석 + 산점도/선형 회귀 그래프] 센서 데이터로 움직임 분류하기</vt:lpstr>
      <vt:lpstr>02. [결정 트리 분석 + 산점도/선형 회귀 그래프] 센서 데이터로 움직임 분류하기</vt:lpstr>
      <vt:lpstr>02. [결정 트리 분석 + 산점도/선형 회귀 그래프] 센서 데이터로 움직임 분류하기</vt:lpstr>
      <vt:lpstr>02. [결정 트리 분석 + 산점도/선형 회귀 그래프] 센서 데이터로 움직임 분류하기</vt:lpstr>
      <vt:lpstr>02. [결정 트리 분석 + 산점도/선형 회귀 그래프] 센서 데이터로 움직임 분류하기</vt:lpstr>
      <vt:lpstr>02. [결정 트리 분석 + 산점도/선형 회귀 그래프] 센서 데이터로 움직임 분류하기</vt:lpstr>
      <vt:lpstr>02. [결정 트리 분석 + 산점도/선형 회귀 그래프] 센서 데이터로 움직임 분류하기</vt:lpstr>
      <vt:lpstr>02. [결정 트리 분석 + 산점도/선형 회귀 그래프] 센서 데이터로 움직임 분류하기</vt:lpstr>
      <vt:lpstr>02. [결정 트리 분석 + 산점도/선형 회귀 그래프] 센서 데이터로 움직임 분류하기</vt:lpstr>
      <vt:lpstr>02. [결정 트리 분석 + 산점도/선형 회귀 그래프] 센서 데이터로 움직임 분류하기</vt:lpstr>
      <vt:lpstr>02. [결정 트리 분석 + 산점도/선형 회귀 그래프] 센서 데이터로 움직임 분류하기</vt:lpstr>
      <vt:lpstr>02. [결정 트리 분석 + 산점도/선형 회귀 그래프] 센서 데이터로 움직임 분류하기</vt:lpstr>
      <vt:lpstr>02. [결정 트리 분석 + 산점도/선형 회귀 그래프] 센서 데이터로 움직임 분류하기</vt:lpstr>
      <vt:lpstr>02. [결정 트리 분석 + 산점도/선형 회귀 그래프] 센서 데이터로 움직임 분류하기</vt:lpstr>
      <vt:lpstr>02. [결정 트리 분석 + 산점도/선형 회귀 그래프] 센서 데이터로 움직임 분류하기</vt:lpstr>
      <vt:lpstr>02. [결정 트리 분석 + 산점도/선형 회귀 그래프] 센서 데이터로 움직임 분류하기</vt:lpstr>
      <vt:lpstr>02. [결정 트리 분석 + 산점도/선형 회귀 그래프] 센서 데이터로 움직임 분류하기</vt:lpstr>
      <vt:lpstr>02. [결정 트리 분석 + 산점도/선형 회귀 그래프] 센서 데이터로 움직임 분류하기</vt:lpstr>
      <vt:lpstr>02. [결정 트리 분석 + 산점도/선형 회귀 그래프] 센서 데이터로 움직임 분류하기</vt:lpstr>
      <vt:lpstr>02. [결정 트리 분석 + 산점도/선형 회귀 그래프] 센서 데이터로 움직임 분류하기</vt:lpstr>
      <vt:lpstr>군집 분석</vt:lpstr>
      <vt:lpstr>01. [K-평균 군집화 분석 + 그래프] 타깃 마케팅을 위한 소비자 군집 분석하기</vt:lpstr>
      <vt:lpstr>01. [K-평균 군집화 분석 + 그래프] 타깃 마케팅을 위한 소비자 군집 분석하기</vt:lpstr>
      <vt:lpstr>01. [K-평균 군집화 분석 + 그래프] 타깃 마케팅을 위한 소비자 군집 분석하기</vt:lpstr>
      <vt:lpstr>01. [K-평균 군집화 분석 + 그래프] 타깃 마케팅을 위한 소비자 군집 분석하기</vt:lpstr>
      <vt:lpstr>01. [K-평균 군집화 분석 + 그래프] 타깃 마케팅을 위한 소비자 군집 분석하기</vt:lpstr>
      <vt:lpstr>01. [K-평균 군집화 분석 + 그래프] 타깃 마케팅을 위한 소비자 군집 분석하기</vt:lpstr>
      <vt:lpstr>01. [K-평균 군집화 분석 + 그래프] 타깃 마케팅을 위한 소비자 군집 분석하기</vt:lpstr>
      <vt:lpstr>01. [K-평균 군집화 분석 + 그래프] 타깃 마케팅을 위한 소비자 군집 분석하기</vt:lpstr>
      <vt:lpstr>01. [K-평균 군집화 분석 + 그래프] 타깃 마케팅을 위한 소비자 군집 분석하기</vt:lpstr>
      <vt:lpstr>01. [K-평균 군집화 분석 + 그래프] 타깃 마케팅을 위한 소비자 군집 분석하기</vt:lpstr>
      <vt:lpstr>01. [K-평균 군집화 분석 + 그래프] 타깃 마케팅을 위한 소비자 군집 분석하기</vt:lpstr>
      <vt:lpstr>01. [K-평균 군집화 분석 + 그래프] 타깃 마케팅을 위한 소비자 군집 분석하기</vt:lpstr>
      <vt:lpstr>01. [K-평균 군집화 분석 + 그래프] 타깃 마케팅을 위한 소비자 군집 분석하기</vt:lpstr>
      <vt:lpstr>01. [K-평균 군집화 분석 + 그래프] 타깃 마케팅을 위한 소비자 군집 분석하기</vt:lpstr>
      <vt:lpstr>01. [K-평균 군집화 분석 + 그래프] 타깃 마케팅을 위한 소비자 군집 분석하기</vt:lpstr>
      <vt:lpstr>01. [K-평균 군집화 분석 + 그래프] 타깃 마케팅을 위한 소비자 군집 분석하기</vt:lpstr>
      <vt:lpstr>01. [K-평균 군집화 분석 + 그래프] 타깃 마케팅을 위한 소비자 군집 분석하기</vt:lpstr>
      <vt:lpstr>01. [K-평균 군집화 분석 + 그래프] 타깃 마케팅을 위한 소비자 군집 분석하기</vt:lpstr>
      <vt:lpstr>01. [K-평균 군집화 분석 + 그래프] 타깃 마케팅을 위한 소비자 군집 분석하기</vt:lpstr>
      <vt:lpstr>01. [K-평균 군집화 분석 + 그래프] 타깃 마케팅을 위한 소비자 군집 분석하기</vt:lpstr>
      <vt:lpstr>01. [K-평균 군집화 분석 + 그래프] 타깃 마케팅을 위한 소비자 군집 분석하기</vt:lpstr>
      <vt:lpstr>01. [K-평균 군집화 분석 + 그래프] 타깃 마케팅을 위한 소비자 군집 분석하기</vt:lpstr>
      <vt:lpstr>01. [K-평균 군집화 분석 + 그래프] 타깃 마케팅을 위한 소비자 군집 분석하기</vt:lpstr>
      <vt:lpstr>01. [K-평균 군집화 분석 + 그래프] 타깃 마케팅을 위한 소비자 군집 분석하기</vt:lpstr>
      <vt:lpstr>01. [K-평균 군집화 분석 + 그래프] 타깃 마케팅을 위한 소비자 군집 분석하기</vt:lpstr>
      <vt:lpstr>01. [K-평균 군집화 분석 + 그래프] 타깃 마케팅을 위한 소비자 군집 분석하기</vt:lpstr>
      <vt:lpstr>01. [K-평균 군집화 분석 + 그래프] 타깃 마케팅을 위한 소비자 군집 분석하기</vt:lpstr>
      <vt:lpstr>01. [K-평균 군집화 분석 + 그래프] 타깃 마케팅을 위한 소비자 군집 분석하기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김이화</dc:creator>
  <cp:lastModifiedBy>Moon Byunggeor</cp:lastModifiedBy>
  <cp:revision>639</cp:revision>
  <dcterms:created xsi:type="dcterms:W3CDTF">2012-07-11T10:23:22Z</dcterms:created>
  <dcterms:modified xsi:type="dcterms:W3CDTF">2021-11-10T03:07:10Z</dcterms:modified>
</cp:coreProperties>
</file>